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bookmarkIdSeed="2">
  <p:sldMasterIdLst>
    <p:sldMasterId id="2147486507" r:id="rId1"/>
  </p:sldMasterIdLst>
  <p:notesMasterIdLst>
    <p:notesMasterId r:id="rId116"/>
  </p:notesMasterIdLst>
  <p:handoutMasterIdLst>
    <p:handoutMasterId r:id="rId117"/>
  </p:handoutMasterIdLst>
  <p:sldIdLst>
    <p:sldId id="443" r:id="rId2"/>
    <p:sldId id="484" r:id="rId3"/>
    <p:sldId id="444" r:id="rId4"/>
    <p:sldId id="310" r:id="rId5"/>
    <p:sldId id="452" r:id="rId6"/>
    <p:sldId id="400" r:id="rId7"/>
    <p:sldId id="401" r:id="rId8"/>
    <p:sldId id="326" r:id="rId9"/>
    <p:sldId id="440" r:id="rId10"/>
    <p:sldId id="329" r:id="rId11"/>
    <p:sldId id="327" r:id="rId12"/>
    <p:sldId id="328" r:id="rId13"/>
    <p:sldId id="330" r:id="rId14"/>
    <p:sldId id="331" r:id="rId15"/>
    <p:sldId id="332" r:id="rId16"/>
    <p:sldId id="333" r:id="rId17"/>
    <p:sldId id="441" r:id="rId18"/>
    <p:sldId id="334" r:id="rId19"/>
    <p:sldId id="335" r:id="rId20"/>
    <p:sldId id="423" r:id="rId21"/>
    <p:sldId id="337" r:id="rId22"/>
    <p:sldId id="338" r:id="rId23"/>
    <p:sldId id="339" r:id="rId24"/>
    <p:sldId id="445" r:id="rId25"/>
    <p:sldId id="341" r:id="rId26"/>
    <p:sldId id="343" r:id="rId27"/>
    <p:sldId id="447" r:id="rId28"/>
    <p:sldId id="448" r:id="rId29"/>
    <p:sldId id="476" r:id="rId30"/>
    <p:sldId id="449" r:id="rId31"/>
    <p:sldId id="454" r:id="rId32"/>
    <p:sldId id="462" r:id="rId33"/>
    <p:sldId id="463" r:id="rId34"/>
    <p:sldId id="457" r:id="rId35"/>
    <p:sldId id="464" r:id="rId36"/>
    <p:sldId id="466" r:id="rId37"/>
    <p:sldId id="465" r:id="rId38"/>
    <p:sldId id="467" r:id="rId39"/>
    <p:sldId id="468" r:id="rId40"/>
    <p:sldId id="469" r:id="rId41"/>
    <p:sldId id="470" r:id="rId42"/>
    <p:sldId id="471" r:id="rId43"/>
    <p:sldId id="472" r:id="rId44"/>
    <p:sldId id="473" r:id="rId45"/>
    <p:sldId id="474" r:id="rId46"/>
    <p:sldId id="475" r:id="rId47"/>
    <p:sldId id="478" r:id="rId48"/>
    <p:sldId id="477" r:id="rId49"/>
    <p:sldId id="424" r:id="rId50"/>
    <p:sldId id="425" r:id="rId51"/>
    <p:sldId id="344" r:id="rId52"/>
    <p:sldId id="345" r:id="rId53"/>
    <p:sldId id="346" r:id="rId54"/>
    <p:sldId id="347" r:id="rId55"/>
    <p:sldId id="348" r:id="rId56"/>
    <p:sldId id="349" r:id="rId57"/>
    <p:sldId id="350" r:id="rId58"/>
    <p:sldId id="351" r:id="rId59"/>
    <p:sldId id="426" r:id="rId60"/>
    <p:sldId id="436" r:id="rId61"/>
    <p:sldId id="352" r:id="rId62"/>
    <p:sldId id="353" r:id="rId63"/>
    <p:sldId id="354" r:id="rId64"/>
    <p:sldId id="355" r:id="rId65"/>
    <p:sldId id="356" r:id="rId66"/>
    <p:sldId id="357" r:id="rId67"/>
    <p:sldId id="358" r:id="rId68"/>
    <p:sldId id="359" r:id="rId69"/>
    <p:sldId id="361" r:id="rId70"/>
    <p:sldId id="362" r:id="rId71"/>
    <p:sldId id="363" r:id="rId72"/>
    <p:sldId id="365" r:id="rId73"/>
    <p:sldId id="366" r:id="rId74"/>
    <p:sldId id="369" r:id="rId75"/>
    <p:sldId id="367" r:id="rId76"/>
    <p:sldId id="370" r:id="rId77"/>
    <p:sldId id="434" r:id="rId78"/>
    <p:sldId id="435" r:id="rId79"/>
    <p:sldId id="428" r:id="rId80"/>
    <p:sldId id="371" r:id="rId81"/>
    <p:sldId id="481" r:id="rId82"/>
    <p:sldId id="482" r:id="rId83"/>
    <p:sldId id="483" r:id="rId84"/>
    <p:sldId id="372" r:id="rId85"/>
    <p:sldId id="373" r:id="rId86"/>
    <p:sldId id="374" r:id="rId87"/>
    <p:sldId id="439" r:id="rId88"/>
    <p:sldId id="375" r:id="rId89"/>
    <p:sldId id="376" r:id="rId90"/>
    <p:sldId id="377" r:id="rId91"/>
    <p:sldId id="378" r:id="rId92"/>
    <p:sldId id="379" r:id="rId93"/>
    <p:sldId id="380" r:id="rId94"/>
    <p:sldId id="381" r:id="rId95"/>
    <p:sldId id="382" r:id="rId96"/>
    <p:sldId id="383" r:id="rId97"/>
    <p:sldId id="384" r:id="rId98"/>
    <p:sldId id="385" r:id="rId99"/>
    <p:sldId id="386" r:id="rId100"/>
    <p:sldId id="387" r:id="rId101"/>
    <p:sldId id="388" r:id="rId102"/>
    <p:sldId id="389" r:id="rId103"/>
    <p:sldId id="437" r:id="rId104"/>
    <p:sldId id="438" r:id="rId105"/>
    <p:sldId id="390" r:id="rId106"/>
    <p:sldId id="391" r:id="rId107"/>
    <p:sldId id="392" r:id="rId108"/>
    <p:sldId id="393" r:id="rId109"/>
    <p:sldId id="431" r:id="rId110"/>
    <p:sldId id="394" r:id="rId111"/>
    <p:sldId id="395" r:id="rId112"/>
    <p:sldId id="396" r:id="rId113"/>
    <p:sldId id="402" r:id="rId114"/>
    <p:sldId id="480" r:id="rId115"/>
  </p:sldIdLst>
  <p:sldSz cx="9144000" cy="6858000" type="screen4x3"/>
  <p:notesSz cx="6761163" cy="9942513"/>
  <p:defaultTextStyle>
    <a:defPPr>
      <a:defRPr lang="ru-RU"/>
    </a:defPPr>
    <a:lvl1pPr algn="l" rtl="0" eaLnBrk="0" fontAlgn="base" hangingPunct="0">
      <a:spcBef>
        <a:spcPct val="0"/>
      </a:spcBef>
      <a:spcAft>
        <a:spcPct val="0"/>
      </a:spcAft>
      <a:defRPr sz="2400" b="1" kern="1200">
        <a:solidFill>
          <a:schemeClr val="bg1"/>
        </a:solidFill>
        <a:latin typeface="Arial Unicode MS" pitchFamily="34" charset="-128"/>
        <a:ea typeface="+mn-ea"/>
        <a:cs typeface="+mn-cs"/>
      </a:defRPr>
    </a:lvl1pPr>
    <a:lvl2pPr marL="457200" algn="l" rtl="0" eaLnBrk="0" fontAlgn="base" hangingPunct="0">
      <a:spcBef>
        <a:spcPct val="0"/>
      </a:spcBef>
      <a:spcAft>
        <a:spcPct val="0"/>
      </a:spcAft>
      <a:defRPr sz="2400" b="1" kern="1200">
        <a:solidFill>
          <a:schemeClr val="bg1"/>
        </a:solidFill>
        <a:latin typeface="Arial Unicode MS" pitchFamily="34" charset="-128"/>
        <a:ea typeface="+mn-ea"/>
        <a:cs typeface="+mn-cs"/>
      </a:defRPr>
    </a:lvl2pPr>
    <a:lvl3pPr marL="914400" algn="l" rtl="0" eaLnBrk="0" fontAlgn="base" hangingPunct="0">
      <a:spcBef>
        <a:spcPct val="0"/>
      </a:spcBef>
      <a:spcAft>
        <a:spcPct val="0"/>
      </a:spcAft>
      <a:defRPr sz="2400" b="1" kern="1200">
        <a:solidFill>
          <a:schemeClr val="bg1"/>
        </a:solidFill>
        <a:latin typeface="Arial Unicode MS" pitchFamily="34" charset="-128"/>
        <a:ea typeface="+mn-ea"/>
        <a:cs typeface="+mn-cs"/>
      </a:defRPr>
    </a:lvl3pPr>
    <a:lvl4pPr marL="1371600" algn="l" rtl="0" eaLnBrk="0" fontAlgn="base" hangingPunct="0">
      <a:spcBef>
        <a:spcPct val="0"/>
      </a:spcBef>
      <a:spcAft>
        <a:spcPct val="0"/>
      </a:spcAft>
      <a:defRPr sz="2400" b="1" kern="1200">
        <a:solidFill>
          <a:schemeClr val="bg1"/>
        </a:solidFill>
        <a:latin typeface="Arial Unicode MS" pitchFamily="34" charset="-128"/>
        <a:ea typeface="+mn-ea"/>
        <a:cs typeface="+mn-cs"/>
      </a:defRPr>
    </a:lvl4pPr>
    <a:lvl5pPr marL="1828800" algn="l" rtl="0" eaLnBrk="0" fontAlgn="base" hangingPunct="0">
      <a:spcBef>
        <a:spcPct val="0"/>
      </a:spcBef>
      <a:spcAft>
        <a:spcPct val="0"/>
      </a:spcAft>
      <a:defRPr sz="2400" b="1" kern="1200">
        <a:solidFill>
          <a:schemeClr val="bg1"/>
        </a:solidFill>
        <a:latin typeface="Arial Unicode MS" pitchFamily="34" charset="-128"/>
        <a:ea typeface="+mn-ea"/>
        <a:cs typeface="+mn-cs"/>
      </a:defRPr>
    </a:lvl5pPr>
    <a:lvl6pPr marL="2286000" algn="l" defTabSz="914400" rtl="0" eaLnBrk="1" latinLnBrk="0" hangingPunct="1">
      <a:defRPr sz="2400" b="1" kern="1200">
        <a:solidFill>
          <a:schemeClr val="bg1"/>
        </a:solidFill>
        <a:latin typeface="Arial Unicode MS" pitchFamily="34" charset="-128"/>
        <a:ea typeface="+mn-ea"/>
        <a:cs typeface="+mn-cs"/>
      </a:defRPr>
    </a:lvl6pPr>
    <a:lvl7pPr marL="2743200" algn="l" defTabSz="914400" rtl="0" eaLnBrk="1" latinLnBrk="0" hangingPunct="1">
      <a:defRPr sz="2400" b="1" kern="1200">
        <a:solidFill>
          <a:schemeClr val="bg1"/>
        </a:solidFill>
        <a:latin typeface="Arial Unicode MS" pitchFamily="34" charset="-128"/>
        <a:ea typeface="+mn-ea"/>
        <a:cs typeface="+mn-cs"/>
      </a:defRPr>
    </a:lvl7pPr>
    <a:lvl8pPr marL="3200400" algn="l" defTabSz="914400" rtl="0" eaLnBrk="1" latinLnBrk="0" hangingPunct="1">
      <a:defRPr sz="2400" b="1" kern="1200">
        <a:solidFill>
          <a:schemeClr val="bg1"/>
        </a:solidFill>
        <a:latin typeface="Arial Unicode MS" pitchFamily="34" charset="-128"/>
        <a:ea typeface="+mn-ea"/>
        <a:cs typeface="+mn-cs"/>
      </a:defRPr>
    </a:lvl8pPr>
    <a:lvl9pPr marL="3657600" algn="l" defTabSz="914400" rtl="0" eaLnBrk="1" latinLnBrk="0" hangingPunct="1">
      <a:defRPr sz="2400" b="1" kern="1200">
        <a:solidFill>
          <a:schemeClr val="bg1"/>
        </a:solidFill>
        <a:latin typeface="Arial Unicode MS" pitchFamily="34" charset="-128"/>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0033CC"/>
    <a:srgbClr val="FF3300"/>
    <a:srgbClr val="006600"/>
    <a:srgbClr val="003366"/>
    <a:srgbClr val="003399"/>
    <a:srgbClr val="99FFCC"/>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16D9F66E-5EB9-4882-86FB-DCBF35E3C3E4}" styleName="Средний стиль 4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55" autoAdjust="0"/>
    <p:restoredTop sz="86502" autoAdjust="0"/>
  </p:normalViewPr>
  <p:slideViewPr>
    <p:cSldViewPr>
      <p:cViewPr varScale="1">
        <p:scale>
          <a:sx n="93" d="100"/>
          <a:sy n="93" d="100"/>
        </p:scale>
        <p:origin x="-99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38463" cy="461963"/>
          </a:xfrm>
          <a:prstGeom prst="rect">
            <a:avLst/>
          </a:prstGeom>
          <a:noFill/>
          <a:ln w="12700">
            <a:noFill/>
            <a:miter lim="800000"/>
            <a:headEnd type="none" w="sm" len="sm"/>
            <a:tailEnd type="none" w="sm" len="sm"/>
          </a:ln>
          <a:effectLst/>
        </p:spPr>
        <p:txBody>
          <a:bodyPr vert="horz" wrap="square" lIns="92592" tIns="46296" rIns="92592" bIns="46296" numCol="1" anchor="t" anchorCtr="0" compatLnSpc="1">
            <a:prstTxWarp prst="textNoShape">
              <a:avLst/>
            </a:prstTxWarp>
          </a:bodyPr>
          <a:lstStyle>
            <a:lvl1pPr algn="l">
              <a:lnSpc>
                <a:spcPct val="100000"/>
              </a:lnSpc>
              <a:defRPr sz="1200" b="0">
                <a:solidFill>
                  <a:schemeClr val="tx1"/>
                </a:solidFill>
              </a:defRPr>
            </a:lvl1pPr>
          </a:lstStyle>
          <a:p>
            <a:pPr>
              <a:defRPr/>
            </a:pPr>
            <a:endParaRPr lang="ru-RU"/>
          </a:p>
        </p:txBody>
      </p:sp>
      <p:sp>
        <p:nvSpPr>
          <p:cNvPr id="37891" name="Rectangle 3"/>
          <p:cNvSpPr>
            <a:spLocks noGrp="1" noChangeArrowheads="1"/>
          </p:cNvSpPr>
          <p:nvPr>
            <p:ph type="dt" sz="quarter" idx="1"/>
          </p:nvPr>
        </p:nvSpPr>
        <p:spPr bwMode="auto">
          <a:xfrm>
            <a:off x="3865563" y="0"/>
            <a:ext cx="2862262" cy="461963"/>
          </a:xfrm>
          <a:prstGeom prst="rect">
            <a:avLst/>
          </a:prstGeom>
          <a:noFill/>
          <a:ln w="12700">
            <a:noFill/>
            <a:miter lim="800000"/>
            <a:headEnd type="none" w="sm" len="sm"/>
            <a:tailEnd type="none" w="sm" len="sm"/>
          </a:ln>
          <a:effectLst/>
        </p:spPr>
        <p:txBody>
          <a:bodyPr vert="horz" wrap="square" lIns="92592" tIns="46296" rIns="92592" bIns="46296" numCol="1" anchor="t" anchorCtr="0" compatLnSpc="1">
            <a:prstTxWarp prst="textNoShape">
              <a:avLst/>
            </a:prstTxWarp>
          </a:bodyPr>
          <a:lstStyle>
            <a:lvl1pPr algn="r">
              <a:lnSpc>
                <a:spcPct val="100000"/>
              </a:lnSpc>
              <a:defRPr sz="1200" b="0">
                <a:solidFill>
                  <a:schemeClr val="tx1"/>
                </a:solidFill>
              </a:defRPr>
            </a:lvl1pPr>
          </a:lstStyle>
          <a:p>
            <a:pPr>
              <a:defRPr/>
            </a:pPr>
            <a:endParaRPr lang="ru-RU"/>
          </a:p>
        </p:txBody>
      </p:sp>
      <p:sp>
        <p:nvSpPr>
          <p:cNvPr id="37892" name="Rectangle 4"/>
          <p:cNvSpPr>
            <a:spLocks noGrp="1" noChangeArrowheads="1"/>
          </p:cNvSpPr>
          <p:nvPr>
            <p:ph type="ftr" sz="quarter" idx="2"/>
          </p:nvPr>
        </p:nvSpPr>
        <p:spPr bwMode="auto">
          <a:xfrm>
            <a:off x="0" y="9477375"/>
            <a:ext cx="2938463" cy="461963"/>
          </a:xfrm>
          <a:prstGeom prst="rect">
            <a:avLst/>
          </a:prstGeom>
          <a:noFill/>
          <a:ln w="12700">
            <a:noFill/>
            <a:miter lim="800000"/>
            <a:headEnd type="none" w="sm" len="sm"/>
            <a:tailEnd type="none" w="sm" len="sm"/>
          </a:ln>
          <a:effectLst/>
        </p:spPr>
        <p:txBody>
          <a:bodyPr vert="horz" wrap="square" lIns="92592" tIns="46296" rIns="92592" bIns="46296" numCol="1" anchor="b" anchorCtr="0" compatLnSpc="1">
            <a:prstTxWarp prst="textNoShape">
              <a:avLst/>
            </a:prstTxWarp>
          </a:bodyPr>
          <a:lstStyle>
            <a:lvl1pPr algn="l">
              <a:lnSpc>
                <a:spcPct val="100000"/>
              </a:lnSpc>
              <a:defRPr sz="1200" b="0">
                <a:solidFill>
                  <a:schemeClr val="tx1"/>
                </a:solidFill>
              </a:defRPr>
            </a:lvl1pPr>
          </a:lstStyle>
          <a:p>
            <a:pPr>
              <a:defRPr/>
            </a:pPr>
            <a:endParaRPr lang="ru-RU"/>
          </a:p>
        </p:txBody>
      </p:sp>
      <p:sp>
        <p:nvSpPr>
          <p:cNvPr id="37893" name="Rectangle 5"/>
          <p:cNvSpPr>
            <a:spLocks noGrp="1" noChangeArrowheads="1"/>
          </p:cNvSpPr>
          <p:nvPr>
            <p:ph type="sldNum" sz="quarter" idx="3"/>
          </p:nvPr>
        </p:nvSpPr>
        <p:spPr bwMode="auto">
          <a:xfrm>
            <a:off x="3865563" y="9477375"/>
            <a:ext cx="2862262" cy="461963"/>
          </a:xfrm>
          <a:prstGeom prst="rect">
            <a:avLst/>
          </a:prstGeom>
          <a:noFill/>
          <a:ln w="12700">
            <a:noFill/>
            <a:miter lim="800000"/>
            <a:headEnd type="none" w="sm" len="sm"/>
            <a:tailEnd type="none" w="sm" len="sm"/>
          </a:ln>
          <a:effectLst/>
        </p:spPr>
        <p:txBody>
          <a:bodyPr vert="horz" wrap="square" lIns="92592" tIns="46296" rIns="92592" bIns="46296" numCol="1" anchor="b" anchorCtr="0" compatLnSpc="1">
            <a:prstTxWarp prst="textNoShape">
              <a:avLst/>
            </a:prstTxWarp>
          </a:bodyPr>
          <a:lstStyle>
            <a:lvl1pPr algn="r">
              <a:lnSpc>
                <a:spcPct val="100000"/>
              </a:lnSpc>
              <a:defRPr sz="1200" b="0">
                <a:solidFill>
                  <a:schemeClr val="tx1"/>
                </a:solidFill>
              </a:defRPr>
            </a:lvl1pPr>
          </a:lstStyle>
          <a:p>
            <a:pPr>
              <a:defRPr/>
            </a:pPr>
            <a:fld id="{95AE7CD1-45DE-4159-BEDA-1FB8492CB68C}" type="slidenum">
              <a:rPr lang="ru-RU"/>
              <a:pPr>
                <a:defRPr/>
              </a:pPr>
              <a:t>‹#›</a:t>
            </a:fld>
            <a:endParaRPr lang="ru-RU"/>
          </a:p>
        </p:txBody>
      </p:sp>
    </p:spTree>
    <p:extLst>
      <p:ext uri="{BB962C8B-B14F-4D97-AF65-F5344CB8AC3E}">
        <p14:creationId xmlns:p14="http://schemas.microsoft.com/office/powerpoint/2010/main" val="3005031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2930525" cy="496888"/>
          </a:xfrm>
          <a:prstGeom prst="rect">
            <a:avLst/>
          </a:prstGeom>
          <a:noFill/>
          <a:ln w="9525">
            <a:noFill/>
            <a:miter lim="800000"/>
            <a:headEnd/>
            <a:tailEnd/>
          </a:ln>
          <a:effectLst/>
        </p:spPr>
        <p:txBody>
          <a:bodyPr vert="horz" wrap="square" lIns="92592" tIns="46296" rIns="92592" bIns="46296" numCol="1" anchor="t" anchorCtr="0" compatLnSpc="1">
            <a:prstTxWarp prst="textNoShape">
              <a:avLst/>
            </a:prstTxWarp>
          </a:bodyPr>
          <a:lstStyle>
            <a:lvl1pPr algn="l">
              <a:lnSpc>
                <a:spcPct val="100000"/>
              </a:lnSpc>
              <a:defRPr sz="1200" b="0">
                <a:solidFill>
                  <a:schemeClr val="tx1"/>
                </a:solidFill>
              </a:defRPr>
            </a:lvl1pPr>
          </a:lstStyle>
          <a:p>
            <a:pPr>
              <a:defRPr/>
            </a:pPr>
            <a:endParaRPr lang="ru-RU"/>
          </a:p>
        </p:txBody>
      </p:sp>
      <p:sp>
        <p:nvSpPr>
          <p:cNvPr id="74755" name="Rectangle 3"/>
          <p:cNvSpPr>
            <a:spLocks noGrp="1" noChangeArrowheads="1"/>
          </p:cNvSpPr>
          <p:nvPr>
            <p:ph type="dt" idx="1"/>
          </p:nvPr>
        </p:nvSpPr>
        <p:spPr bwMode="auto">
          <a:xfrm>
            <a:off x="3829050" y="0"/>
            <a:ext cx="2930525" cy="496888"/>
          </a:xfrm>
          <a:prstGeom prst="rect">
            <a:avLst/>
          </a:prstGeom>
          <a:noFill/>
          <a:ln w="9525">
            <a:noFill/>
            <a:miter lim="800000"/>
            <a:headEnd/>
            <a:tailEnd/>
          </a:ln>
          <a:effectLst/>
        </p:spPr>
        <p:txBody>
          <a:bodyPr vert="horz" wrap="square" lIns="92592" tIns="46296" rIns="92592" bIns="46296" numCol="1" anchor="t" anchorCtr="0" compatLnSpc="1">
            <a:prstTxWarp prst="textNoShape">
              <a:avLst/>
            </a:prstTxWarp>
          </a:bodyPr>
          <a:lstStyle>
            <a:lvl1pPr algn="r">
              <a:lnSpc>
                <a:spcPct val="100000"/>
              </a:lnSpc>
              <a:defRPr sz="1200" b="0">
                <a:solidFill>
                  <a:schemeClr val="tx1"/>
                </a:solidFill>
              </a:defRPr>
            </a:lvl1pPr>
          </a:lstStyle>
          <a:p>
            <a:pPr>
              <a:defRPr/>
            </a:pPr>
            <a:endParaRPr lang="ru-RU"/>
          </a:p>
        </p:txBody>
      </p:sp>
      <p:sp>
        <p:nvSpPr>
          <p:cNvPr id="16388" name="Rectangle 4"/>
          <p:cNvSpPr>
            <a:spLocks noGrp="1" noRot="1" noChangeAspect="1" noChangeArrowheads="1" noTextEdit="1"/>
          </p:cNvSpPr>
          <p:nvPr>
            <p:ph type="sldImg" idx="2"/>
          </p:nvPr>
        </p:nvSpPr>
        <p:spPr bwMode="auto">
          <a:xfrm>
            <a:off x="896938" y="746125"/>
            <a:ext cx="4968875"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676275" y="4722813"/>
            <a:ext cx="5408613" cy="4473575"/>
          </a:xfrm>
          <a:prstGeom prst="rect">
            <a:avLst/>
          </a:prstGeom>
          <a:noFill/>
          <a:ln w="9525">
            <a:noFill/>
            <a:miter lim="800000"/>
            <a:headEnd/>
            <a:tailEnd/>
          </a:ln>
          <a:effectLst/>
        </p:spPr>
        <p:txBody>
          <a:bodyPr vert="horz" wrap="square" lIns="92592" tIns="46296" rIns="92592" bIns="46296" numCol="1" anchor="t" anchorCtr="0" compatLnSpc="1">
            <a:prstTxWarp prst="textNoShape">
              <a:avLst/>
            </a:prstTxWarp>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74758" name="Rectangle 6"/>
          <p:cNvSpPr>
            <a:spLocks noGrp="1" noChangeArrowheads="1"/>
          </p:cNvSpPr>
          <p:nvPr>
            <p:ph type="ftr" sz="quarter" idx="4"/>
          </p:nvPr>
        </p:nvSpPr>
        <p:spPr bwMode="auto">
          <a:xfrm>
            <a:off x="0" y="9444038"/>
            <a:ext cx="2930525" cy="496887"/>
          </a:xfrm>
          <a:prstGeom prst="rect">
            <a:avLst/>
          </a:prstGeom>
          <a:noFill/>
          <a:ln w="9525">
            <a:noFill/>
            <a:miter lim="800000"/>
            <a:headEnd/>
            <a:tailEnd/>
          </a:ln>
          <a:effectLst/>
        </p:spPr>
        <p:txBody>
          <a:bodyPr vert="horz" wrap="square" lIns="92592" tIns="46296" rIns="92592" bIns="46296" numCol="1" anchor="b" anchorCtr="0" compatLnSpc="1">
            <a:prstTxWarp prst="textNoShape">
              <a:avLst/>
            </a:prstTxWarp>
          </a:bodyPr>
          <a:lstStyle>
            <a:lvl1pPr algn="l">
              <a:lnSpc>
                <a:spcPct val="100000"/>
              </a:lnSpc>
              <a:defRPr sz="1200" b="0">
                <a:solidFill>
                  <a:schemeClr val="tx1"/>
                </a:solidFill>
              </a:defRPr>
            </a:lvl1pPr>
          </a:lstStyle>
          <a:p>
            <a:pPr>
              <a:defRPr/>
            </a:pPr>
            <a:endParaRPr lang="ru-RU"/>
          </a:p>
        </p:txBody>
      </p:sp>
      <p:sp>
        <p:nvSpPr>
          <p:cNvPr id="74759" name="Rectangle 7"/>
          <p:cNvSpPr>
            <a:spLocks noGrp="1" noChangeArrowheads="1"/>
          </p:cNvSpPr>
          <p:nvPr>
            <p:ph type="sldNum" sz="quarter" idx="5"/>
          </p:nvPr>
        </p:nvSpPr>
        <p:spPr bwMode="auto">
          <a:xfrm>
            <a:off x="3829050" y="9444038"/>
            <a:ext cx="2930525" cy="496887"/>
          </a:xfrm>
          <a:prstGeom prst="rect">
            <a:avLst/>
          </a:prstGeom>
          <a:noFill/>
          <a:ln w="9525">
            <a:noFill/>
            <a:miter lim="800000"/>
            <a:headEnd/>
            <a:tailEnd/>
          </a:ln>
          <a:effectLst/>
        </p:spPr>
        <p:txBody>
          <a:bodyPr vert="horz" wrap="square" lIns="92592" tIns="46296" rIns="92592" bIns="46296" numCol="1" anchor="b" anchorCtr="0" compatLnSpc="1">
            <a:prstTxWarp prst="textNoShape">
              <a:avLst/>
            </a:prstTxWarp>
          </a:bodyPr>
          <a:lstStyle>
            <a:lvl1pPr algn="r">
              <a:lnSpc>
                <a:spcPct val="100000"/>
              </a:lnSpc>
              <a:defRPr sz="1200" b="0">
                <a:solidFill>
                  <a:schemeClr val="tx1"/>
                </a:solidFill>
              </a:defRPr>
            </a:lvl1pPr>
          </a:lstStyle>
          <a:p>
            <a:pPr>
              <a:defRPr/>
            </a:pPr>
            <a:fld id="{36DCE23C-FC04-4635-8DD6-BBCD6F49221F}" type="slidenum">
              <a:rPr lang="ru-RU"/>
              <a:pPr>
                <a:defRPr/>
              </a:pPr>
              <a:t>‹#›</a:t>
            </a:fld>
            <a:endParaRPr lang="ru-RU"/>
          </a:p>
        </p:txBody>
      </p:sp>
    </p:spTree>
    <p:extLst>
      <p:ext uri="{BB962C8B-B14F-4D97-AF65-F5344CB8AC3E}">
        <p14:creationId xmlns:p14="http://schemas.microsoft.com/office/powerpoint/2010/main" val="17390972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Unicode MS" pitchFamily="34" charset="-128"/>
        <a:ea typeface="+mn-ea"/>
        <a:cs typeface="+mn-cs"/>
      </a:defRPr>
    </a:lvl1pPr>
    <a:lvl2pPr marL="457200" algn="l" rtl="0" eaLnBrk="0" fontAlgn="base" hangingPunct="0">
      <a:spcBef>
        <a:spcPct val="30000"/>
      </a:spcBef>
      <a:spcAft>
        <a:spcPct val="0"/>
      </a:spcAft>
      <a:defRPr sz="1200" kern="1200">
        <a:solidFill>
          <a:schemeClr val="tx1"/>
        </a:solidFill>
        <a:latin typeface="Arial Unicode MS" pitchFamily="34" charset="-128"/>
        <a:ea typeface="+mn-ea"/>
        <a:cs typeface="+mn-cs"/>
      </a:defRPr>
    </a:lvl2pPr>
    <a:lvl3pPr marL="914400" algn="l" rtl="0" eaLnBrk="0" fontAlgn="base" hangingPunct="0">
      <a:spcBef>
        <a:spcPct val="30000"/>
      </a:spcBef>
      <a:spcAft>
        <a:spcPct val="0"/>
      </a:spcAft>
      <a:defRPr sz="1200" kern="1200">
        <a:solidFill>
          <a:schemeClr val="tx1"/>
        </a:solidFill>
        <a:latin typeface="Arial Unicode MS" pitchFamily="34" charset="-128"/>
        <a:ea typeface="+mn-ea"/>
        <a:cs typeface="+mn-cs"/>
      </a:defRPr>
    </a:lvl3pPr>
    <a:lvl4pPr marL="1371600" algn="l" rtl="0" eaLnBrk="0" fontAlgn="base" hangingPunct="0">
      <a:spcBef>
        <a:spcPct val="30000"/>
      </a:spcBef>
      <a:spcAft>
        <a:spcPct val="0"/>
      </a:spcAft>
      <a:defRPr sz="1200" kern="1200">
        <a:solidFill>
          <a:schemeClr val="tx1"/>
        </a:solidFill>
        <a:latin typeface="Arial Unicode MS" pitchFamily="34" charset="-128"/>
        <a:ea typeface="+mn-ea"/>
        <a:cs typeface="+mn-cs"/>
      </a:defRPr>
    </a:lvl4pPr>
    <a:lvl5pPr marL="1828800" algn="l" rtl="0" eaLnBrk="0" fontAlgn="base" hangingPunct="0">
      <a:spcBef>
        <a:spcPct val="30000"/>
      </a:spcBef>
      <a:spcAft>
        <a:spcPct val="0"/>
      </a:spcAft>
      <a:defRPr sz="1200" kern="1200">
        <a:solidFill>
          <a:schemeClr val="tx1"/>
        </a:solidFill>
        <a:latin typeface="Arial Unicode MS" pitchFamily="34" charset="-12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ntuit.ru/studies/courses/3632/874/literatur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intuit.ru/studies/courses/3632/874/lecture/14297?page=3" TargetMode="External"/><Relationship Id="rId4" Type="http://schemas.openxmlformats.org/officeDocument/2006/relationships/hyperlink" Target="https://www.intuit.ru/studies/courses/3632/874/lecture/14297?page=1"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tuit.ru/studies/courses/3632/874/lecture/14297?page=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ntuit.ru/studies/courses/3632/874/literatur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intuit.ru/studies/mini_mba/3413/courses/267/lecture/6798?page=2"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studme.org/263326/informatika/metodologiya_microsoft_solutions_framework"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ЖЦ ПС определяется как период времени, который начинается с момента принятия решения о необходимости создания ПС и закачивается в момент ее полного изъятия из эксплуатации. Основным нормативным документом, регламентирующим состав процессов ЖЦ ПС, является </a:t>
            </a:r>
            <a:r>
              <a:rPr lang="ru-RU" sz="1200" b="0" i="1" kern="1200" dirty="0" smtClean="0">
                <a:solidFill>
                  <a:schemeClr val="tx1"/>
                </a:solidFill>
                <a:effectLst/>
                <a:latin typeface="Arial Unicode MS" pitchFamily="34" charset="-128"/>
                <a:ea typeface="+mn-ea"/>
                <a:cs typeface="+mn-cs"/>
              </a:rPr>
              <a:t>международный стандарт</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ISO</a:t>
            </a:r>
            <a:r>
              <a:rPr lang="ru-RU" sz="1200" b="0" i="0" kern="1200" dirty="0" smtClean="0">
                <a:solidFill>
                  <a:schemeClr val="tx1"/>
                </a:solidFill>
                <a:effectLst/>
                <a:latin typeface="Arial Unicode MS" pitchFamily="34" charset="-128"/>
                <a:ea typeface="+mn-ea"/>
                <a:cs typeface="+mn-cs"/>
              </a:rPr>
              <a:t>/</a:t>
            </a:r>
            <a:r>
              <a:rPr lang="ru-RU" sz="1200" b="0" i="1" kern="1200" dirty="0" smtClean="0">
                <a:solidFill>
                  <a:schemeClr val="tx1"/>
                </a:solidFill>
                <a:effectLst/>
                <a:latin typeface="Arial Unicode MS" pitchFamily="34" charset="-128"/>
                <a:ea typeface="+mn-ea"/>
                <a:cs typeface="+mn-cs"/>
              </a:rPr>
              <a:t>IEC</a:t>
            </a:r>
            <a:r>
              <a:rPr lang="ru-RU" sz="1200" b="0" i="0" kern="1200" dirty="0" smtClean="0">
                <a:solidFill>
                  <a:schemeClr val="tx1"/>
                </a:solidFill>
                <a:effectLst/>
                <a:latin typeface="Arial Unicode MS" pitchFamily="34" charset="-128"/>
                <a:ea typeface="+mn-ea"/>
                <a:cs typeface="+mn-cs"/>
              </a:rPr>
              <a:t> 12207: 1995 "</a:t>
            </a:r>
            <a:r>
              <a:rPr lang="ru-RU" sz="1200" b="0" i="1" kern="1200" dirty="0" err="1" smtClean="0">
                <a:solidFill>
                  <a:schemeClr val="tx1"/>
                </a:solidFill>
                <a:effectLst/>
                <a:latin typeface="Arial Unicode MS" pitchFamily="34" charset="-128"/>
                <a:ea typeface="+mn-ea"/>
                <a:cs typeface="+mn-cs"/>
              </a:rPr>
              <a:t>Information</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Technology</a:t>
            </a:r>
            <a:r>
              <a:rPr lang="ru-RU" sz="1200" b="0" i="0" kern="1200" dirty="0" smtClean="0">
                <a:solidFill>
                  <a:schemeClr val="tx1"/>
                </a:solidFill>
                <a:effectLst/>
                <a:latin typeface="Arial Unicode MS" pitchFamily="34" charset="-128"/>
                <a:ea typeface="+mn-ea"/>
                <a:cs typeface="+mn-cs"/>
              </a:rPr>
              <a:t> – </a:t>
            </a:r>
            <a:r>
              <a:rPr lang="ru-RU" sz="1200" b="0" i="1" kern="1200" dirty="0" err="1" smtClean="0">
                <a:solidFill>
                  <a:schemeClr val="tx1"/>
                </a:solidFill>
                <a:effectLst/>
                <a:latin typeface="Arial Unicode MS" pitchFamily="34" charset="-128"/>
                <a:ea typeface="+mn-ea"/>
                <a:cs typeface="+mn-cs"/>
              </a:rPr>
              <a:t>Software</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Life</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Cycle</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Process</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ISO</a:t>
            </a:r>
            <a:r>
              <a:rPr lang="ru-RU" sz="1200" b="0" i="0" kern="1200" dirty="0" smtClean="0">
                <a:solidFill>
                  <a:schemeClr val="tx1"/>
                </a:solidFill>
                <a:effectLst/>
                <a:latin typeface="Arial Unicode MS" pitchFamily="34" charset="-128"/>
                <a:ea typeface="+mn-ea"/>
                <a:cs typeface="+mn-cs"/>
              </a:rPr>
              <a:t> – </a:t>
            </a:r>
            <a:r>
              <a:rPr lang="ru-RU" sz="1200" b="0" i="1" kern="1200" dirty="0" err="1" smtClean="0">
                <a:solidFill>
                  <a:schemeClr val="tx1"/>
                </a:solidFill>
                <a:effectLst/>
                <a:latin typeface="Arial Unicode MS" pitchFamily="34" charset="-128"/>
                <a:ea typeface="+mn-ea"/>
                <a:cs typeface="+mn-cs"/>
              </a:rPr>
              <a:t>International</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Organization</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for</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Standardization</a:t>
            </a:r>
            <a:r>
              <a:rPr lang="ru-RU" sz="1200" b="0" i="0" kern="1200" dirty="0" smtClean="0">
                <a:solidFill>
                  <a:schemeClr val="tx1"/>
                </a:solidFill>
                <a:effectLst/>
                <a:latin typeface="Arial Unicode MS" pitchFamily="34" charset="-128"/>
                <a:ea typeface="+mn-ea"/>
                <a:cs typeface="+mn-cs"/>
              </a:rPr>
              <a:t> – Международная организация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стандартизации, </a:t>
            </a:r>
            <a:r>
              <a:rPr lang="ru-RU" sz="1200" b="0" i="1" kern="1200" dirty="0" smtClean="0">
                <a:solidFill>
                  <a:schemeClr val="tx1"/>
                </a:solidFill>
                <a:effectLst/>
                <a:latin typeface="Arial Unicode MS" pitchFamily="34" charset="-128"/>
                <a:ea typeface="+mn-ea"/>
                <a:cs typeface="+mn-cs"/>
              </a:rPr>
              <a:t>IEC</a:t>
            </a:r>
            <a:r>
              <a:rPr lang="ru-RU" sz="1200" b="0" i="0" kern="1200" dirty="0" smtClean="0">
                <a:solidFill>
                  <a:schemeClr val="tx1"/>
                </a:solidFill>
                <a:effectLst/>
                <a:latin typeface="Arial Unicode MS" pitchFamily="34" charset="-128"/>
                <a:ea typeface="+mn-ea"/>
                <a:cs typeface="+mn-cs"/>
              </a:rPr>
              <a:t> – </a:t>
            </a:r>
            <a:r>
              <a:rPr lang="ru-RU" sz="1200" b="0" i="1" kern="1200" dirty="0" err="1" smtClean="0">
                <a:solidFill>
                  <a:schemeClr val="tx1"/>
                </a:solidFill>
                <a:effectLst/>
                <a:latin typeface="Arial Unicode MS" pitchFamily="34" charset="-128"/>
                <a:ea typeface="+mn-ea"/>
                <a:cs typeface="+mn-cs"/>
              </a:rPr>
              <a:t>International</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Electrotechnical</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Commission</a:t>
            </a:r>
            <a:r>
              <a:rPr lang="ru-RU" sz="1200" b="0" i="0" kern="1200" dirty="0" smtClean="0">
                <a:solidFill>
                  <a:schemeClr val="tx1"/>
                </a:solidFill>
                <a:effectLst/>
                <a:latin typeface="Arial Unicode MS" pitchFamily="34" charset="-128"/>
                <a:ea typeface="+mn-ea"/>
                <a:cs typeface="+mn-cs"/>
              </a:rPr>
              <a:t> – Международная комиссия </a:t>
            </a:r>
            <a:r>
              <a:rPr lang="ru-RU" sz="1200" b="0" i="1" kern="1200" dirty="0" err="1" smtClean="0">
                <a:solidFill>
                  <a:schemeClr val="tx1"/>
                </a:solidFill>
                <a:effectLst/>
                <a:latin typeface="Arial Unicode MS" pitchFamily="34" charset="-128"/>
                <a:ea typeface="+mn-ea"/>
                <a:cs typeface="+mn-cs"/>
              </a:rPr>
              <a:t>по</a:t>
            </a:r>
            <a:r>
              <a:rPr lang="ru-RU" sz="1200" b="0" i="0" kern="1200" dirty="0" err="1" smtClean="0">
                <a:solidFill>
                  <a:schemeClr val="tx1"/>
                </a:solidFill>
                <a:effectLst/>
                <a:latin typeface="Arial Unicode MS" pitchFamily="34" charset="-128"/>
                <a:ea typeface="+mn-ea"/>
                <a:cs typeface="+mn-cs"/>
              </a:rPr>
              <a:t>электротехнике</a:t>
            </a:r>
            <a:r>
              <a:rPr lang="ru-RU" sz="1200" b="0" i="0" kern="1200" dirty="0" smtClean="0">
                <a:solidFill>
                  <a:schemeClr val="tx1"/>
                </a:solidFill>
                <a:effectLst/>
                <a:latin typeface="Arial Unicode MS" pitchFamily="34" charset="-128"/>
                <a:ea typeface="+mn-ea"/>
                <a:cs typeface="+mn-cs"/>
              </a:rPr>
              <a:t>). Этот стандарт определяет структуру ЖЦ, содержащую процессы, действия и задачи, которые должны быть выполнены во время создания ПС.</a:t>
            </a:r>
          </a:p>
          <a:p>
            <a:r>
              <a:rPr lang="ru-RU" sz="1200" b="0" i="0" kern="1200" dirty="0" smtClean="0">
                <a:solidFill>
                  <a:schemeClr val="tx1"/>
                </a:solidFill>
                <a:effectLst/>
                <a:latin typeface="Arial Unicode MS" pitchFamily="34" charset="-128"/>
                <a:ea typeface="+mn-ea"/>
                <a:cs typeface="+mn-cs"/>
              </a:rPr>
              <a:t>В данном стандарте ПС (или </a:t>
            </a:r>
            <a:r>
              <a:rPr lang="ru-RU" sz="1200" b="0" i="1" kern="1200" dirty="0" smtClean="0">
                <a:solidFill>
                  <a:schemeClr val="tx1"/>
                </a:solidFill>
                <a:effectLst/>
                <a:latin typeface="Arial Unicode MS" pitchFamily="34" charset="-128"/>
                <a:ea typeface="+mn-ea"/>
                <a:cs typeface="+mn-cs"/>
              </a:rPr>
              <a:t>программный продукт</a:t>
            </a:r>
            <a:r>
              <a:rPr lang="ru-RU" sz="1200" b="0" i="0" kern="1200" dirty="0" smtClean="0">
                <a:solidFill>
                  <a:schemeClr val="tx1"/>
                </a:solidFill>
                <a:effectLst/>
                <a:latin typeface="Arial Unicode MS" pitchFamily="34" charset="-128"/>
                <a:ea typeface="+mn-ea"/>
                <a:cs typeface="+mn-cs"/>
              </a:rPr>
              <a:t>) определяется как набор компьютерных программ, процедур и, возможно, связанной с ними документацией и данных. Процесс определяется как совокупность взаимосвязанных действий, преобразующих некоторые </a:t>
            </a:r>
            <a:r>
              <a:rPr lang="ru-RU" sz="1200" b="0" i="1" kern="1200" dirty="0" smtClean="0">
                <a:solidFill>
                  <a:schemeClr val="tx1"/>
                </a:solidFill>
                <a:effectLst/>
                <a:latin typeface="Arial Unicode MS" pitchFamily="34" charset="-128"/>
                <a:ea typeface="+mn-ea"/>
                <a:cs typeface="+mn-cs"/>
              </a:rPr>
              <a:t>входные данные</a:t>
            </a:r>
            <a:r>
              <a:rPr lang="ru-RU" sz="1200" b="0" i="0" kern="1200" dirty="0" smtClean="0">
                <a:solidFill>
                  <a:schemeClr val="tx1"/>
                </a:solidFill>
                <a:effectLst/>
                <a:latin typeface="Arial Unicode MS" pitchFamily="34" charset="-128"/>
                <a:ea typeface="+mn-ea"/>
                <a:cs typeface="+mn-cs"/>
              </a:rPr>
              <a:t> в выходные (Г. Майерс называет это трансляцией данных [</a:t>
            </a:r>
            <a:r>
              <a:rPr lang="ru-RU" sz="1200" b="0" i="0" u="none" strike="noStrike" kern="1200" dirty="0" smtClean="0">
                <a:solidFill>
                  <a:schemeClr val="tx1"/>
                </a:solidFill>
                <a:effectLst/>
                <a:latin typeface="Arial Unicode MS" pitchFamily="34" charset="-128"/>
                <a:ea typeface="+mn-ea"/>
                <a:cs typeface="+mn-cs"/>
                <a:hlinkClick r:id="rId3"/>
              </a:rPr>
              <a:t>11</a:t>
            </a:r>
            <a:r>
              <a:rPr lang="ru-RU" sz="1200" b="0" i="0" kern="1200" dirty="0" smtClean="0">
                <a:solidFill>
                  <a:schemeClr val="tx1"/>
                </a:solidFill>
                <a:effectLst/>
                <a:latin typeface="Arial Unicode MS" pitchFamily="34" charset="-128"/>
                <a:ea typeface="+mn-ea"/>
                <a:cs typeface="+mn-cs"/>
              </a:rPr>
              <a:t>]). Каждый процесс характеризуется определенными задачами и методами их решения. В свою </a:t>
            </a:r>
            <a:r>
              <a:rPr lang="ru-RU" sz="1200" b="0" i="1" kern="1200" dirty="0" smtClean="0">
                <a:solidFill>
                  <a:schemeClr val="tx1"/>
                </a:solidFill>
                <a:effectLst/>
                <a:latin typeface="Arial Unicode MS" pitchFamily="34" charset="-128"/>
                <a:ea typeface="+mn-ea"/>
                <a:cs typeface="+mn-cs"/>
              </a:rPr>
              <a:t>очередь</a:t>
            </a:r>
            <a:r>
              <a:rPr lang="ru-RU" sz="1200" b="0" i="0" kern="1200" dirty="0" smtClean="0">
                <a:solidFill>
                  <a:schemeClr val="tx1"/>
                </a:solidFill>
                <a:effectLst/>
                <a:latin typeface="Arial Unicode MS" pitchFamily="34" charset="-128"/>
                <a:ea typeface="+mn-ea"/>
                <a:cs typeface="+mn-cs"/>
              </a:rPr>
              <a:t>, каждый процесс разделен на набор действий, а каждое действие – на набор задач. Каждый процесс, действие или задача инициируется и выполняется другим процессом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мере необходимости, причем не существует заранее определенных последовательностей выполнения (естественно, при сохранении связей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входным данным).</a:t>
            </a:r>
          </a:p>
          <a:p>
            <a:r>
              <a:rPr lang="ru-RU" sz="1200" b="0" i="0" kern="1200" dirty="0" smtClean="0">
                <a:solidFill>
                  <a:schemeClr val="tx1"/>
                </a:solidFill>
                <a:effectLst/>
                <a:latin typeface="Arial Unicode MS" pitchFamily="34" charset="-128"/>
                <a:ea typeface="+mn-ea"/>
                <a:cs typeface="+mn-cs"/>
              </a:rPr>
              <a:t>Следует отметить, что в Советском Союзе, а затем в России создание программного обеспечения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первоначально, в 70-е годы прошлого столетия, регламентировалось стандартами ГОСТ ЕСПД (Единой системы программной документации – серии ГОСТ 19.ХХХ), которые были ориентированы на </a:t>
            </a:r>
            <a:r>
              <a:rPr lang="ru-RU" sz="1200" b="0" i="1" kern="1200" dirty="0" smtClean="0">
                <a:solidFill>
                  <a:schemeClr val="tx1"/>
                </a:solidFill>
                <a:effectLst/>
                <a:latin typeface="Arial Unicode MS" pitchFamily="34" charset="-128"/>
                <a:ea typeface="+mn-ea"/>
                <a:cs typeface="+mn-cs"/>
              </a:rPr>
              <a:t>класс</a:t>
            </a:r>
            <a:r>
              <a:rPr lang="ru-RU" sz="1200" b="0" i="0" kern="1200" dirty="0" smtClean="0">
                <a:solidFill>
                  <a:schemeClr val="tx1"/>
                </a:solidFill>
                <a:effectLst/>
                <a:latin typeface="Arial Unicode MS" pitchFamily="34" charset="-128"/>
                <a:ea typeface="+mn-ea"/>
                <a:cs typeface="+mn-cs"/>
              </a:rPr>
              <a:t> относительно простых программ небольшого объема, создаваемых отдельными программистами. В настоящее время эти стандарты устарели концептуально 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форме, их сроки действия закончились и использование нецелесообразно.</a:t>
            </a:r>
          </a:p>
          <a:p>
            <a:r>
              <a:rPr lang="ru-RU" sz="1200" b="0" i="0" kern="1200" dirty="0" smtClean="0">
                <a:solidFill>
                  <a:schemeClr val="tx1"/>
                </a:solidFill>
                <a:effectLst/>
                <a:latin typeface="Arial Unicode MS" pitchFamily="34" charset="-128"/>
                <a:ea typeface="+mn-ea"/>
                <a:cs typeface="+mn-cs"/>
              </a:rPr>
              <a:t>Процессы создания автоматизированных систем (</a:t>
            </a:r>
            <a:r>
              <a:rPr lang="ru-RU" sz="1200" b="0" i="1" kern="1200" dirty="0" smtClean="0">
                <a:solidFill>
                  <a:schemeClr val="tx1"/>
                </a:solidFill>
                <a:effectLst/>
                <a:latin typeface="Arial Unicode MS" pitchFamily="34" charset="-128"/>
                <a:ea typeface="+mn-ea"/>
                <a:cs typeface="+mn-cs"/>
              </a:rPr>
              <a:t>АС</a:t>
            </a:r>
            <a:r>
              <a:rPr lang="ru-RU" sz="1200" b="0" i="0" kern="1200" dirty="0" smtClean="0">
                <a:solidFill>
                  <a:schemeClr val="tx1"/>
                </a:solidFill>
                <a:effectLst/>
                <a:latin typeface="Arial Unicode MS" pitchFamily="34" charset="-128"/>
                <a:ea typeface="+mn-ea"/>
                <a:cs typeface="+mn-cs"/>
              </a:rPr>
              <a:t>), в состав которых входит 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регламентированы стандартами ГОСТ 34.601-90 "Информационная технология. Комплекс стандартов на автоматизированные системы. Стадии создания", ГОСТ 34.602-89 "Информационная технология. Комплекс стандартов на автоматизированные системы. </a:t>
            </a:r>
            <a:r>
              <a:rPr lang="ru-RU" sz="1200" b="0" i="1" kern="1200" dirty="0" smtClean="0">
                <a:solidFill>
                  <a:schemeClr val="tx1"/>
                </a:solidFill>
                <a:effectLst/>
                <a:latin typeface="Arial Unicode MS" pitchFamily="34" charset="-128"/>
                <a:ea typeface="+mn-ea"/>
                <a:cs typeface="+mn-cs"/>
              </a:rPr>
              <a:t>Техническое задание</a:t>
            </a:r>
            <a:r>
              <a:rPr lang="ru-RU" sz="1200" b="0" i="0" kern="1200" dirty="0" smtClean="0">
                <a:solidFill>
                  <a:schemeClr val="tx1"/>
                </a:solidFill>
                <a:effectLst/>
                <a:latin typeface="Arial Unicode MS" pitchFamily="34" charset="-128"/>
                <a:ea typeface="+mn-ea"/>
                <a:cs typeface="+mn-cs"/>
              </a:rPr>
              <a:t> на создание автоматизированной системы" и ГОСТ 34.603-92 "Информационная технология. Виды испытаний автоматизированных систем". Однако многие положения этих стандартов устарели, а другие отражены недостаточно, чтобы их можно было применять для серьезных проектов создания ПС. Поэтому в отечественных разработках целесообразно использовать современные международные стандарты.</a:t>
            </a:r>
          </a:p>
          <a:p>
            <a:r>
              <a:rPr lang="ru-RU" sz="1200" b="0" i="0" kern="1200" dirty="0" smtClean="0">
                <a:solidFill>
                  <a:schemeClr val="tx1"/>
                </a:solidFill>
                <a:effectLst/>
                <a:latin typeface="Arial Unicode MS" pitchFamily="34" charset="-128"/>
                <a:ea typeface="+mn-ea"/>
                <a:cs typeface="+mn-cs"/>
              </a:rPr>
              <a:t>В соответствии со стандартом </a:t>
            </a:r>
            <a:r>
              <a:rPr lang="ru-RU" sz="1200" b="0" i="1" kern="1200" dirty="0" smtClean="0">
                <a:solidFill>
                  <a:schemeClr val="tx1"/>
                </a:solidFill>
                <a:effectLst/>
                <a:latin typeface="Arial Unicode MS" pitchFamily="34" charset="-128"/>
                <a:ea typeface="+mn-ea"/>
                <a:cs typeface="+mn-cs"/>
              </a:rPr>
              <a:t>ISO</a:t>
            </a:r>
            <a:r>
              <a:rPr lang="ru-RU" sz="1200" b="0" i="0" kern="1200" dirty="0" smtClean="0">
                <a:solidFill>
                  <a:schemeClr val="tx1"/>
                </a:solidFill>
                <a:effectLst/>
                <a:latin typeface="Arial Unicode MS" pitchFamily="34" charset="-128"/>
                <a:ea typeface="+mn-ea"/>
                <a:cs typeface="+mn-cs"/>
              </a:rPr>
              <a:t>/</a:t>
            </a:r>
            <a:r>
              <a:rPr lang="ru-RU" sz="1200" b="0" i="1" kern="1200" dirty="0" smtClean="0">
                <a:solidFill>
                  <a:schemeClr val="tx1"/>
                </a:solidFill>
                <a:effectLst/>
                <a:latin typeface="Arial Unicode MS" pitchFamily="34" charset="-128"/>
                <a:ea typeface="+mn-ea"/>
                <a:cs typeface="+mn-cs"/>
              </a:rPr>
              <a:t>IEC</a:t>
            </a:r>
            <a:r>
              <a:rPr lang="ru-RU" sz="1200" b="0" i="0" kern="1200" dirty="0" smtClean="0">
                <a:solidFill>
                  <a:schemeClr val="tx1"/>
                </a:solidFill>
                <a:effectLst/>
                <a:latin typeface="Arial Unicode MS" pitchFamily="34" charset="-128"/>
                <a:ea typeface="+mn-ea"/>
                <a:cs typeface="+mn-cs"/>
              </a:rPr>
              <a:t> 12207 все процессы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разделены на три группы (</a:t>
            </a:r>
            <a:r>
              <a:rPr lang="ru-RU" sz="1200" b="0" i="0" u="none" strike="noStrike" kern="1200" dirty="0" smtClean="0">
                <a:solidFill>
                  <a:schemeClr val="tx1"/>
                </a:solidFill>
                <a:effectLst/>
                <a:latin typeface="Arial Unicode MS" pitchFamily="34" charset="-128"/>
                <a:ea typeface="+mn-ea"/>
                <a:cs typeface="+mn-cs"/>
                <a:hlinkClick r:id="rId4"/>
              </a:rPr>
              <a:t>рис.5.1</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
            </a:r>
            <a:br>
              <a:rPr lang="ru-RU" sz="1200" b="0" i="0" kern="1200" dirty="0" smtClean="0">
                <a:solidFill>
                  <a:schemeClr val="tx1"/>
                </a:solidFill>
                <a:effectLst/>
                <a:latin typeface="Arial Unicode MS" pitchFamily="34" charset="-128"/>
                <a:ea typeface="+mn-ea"/>
                <a:cs typeface="+mn-cs"/>
              </a:rPr>
            </a:br>
            <a:r>
              <a:rPr lang="ru-RU" sz="1200" b="1" i="0" kern="1200" dirty="0" smtClean="0">
                <a:solidFill>
                  <a:schemeClr val="tx1"/>
                </a:solidFill>
                <a:effectLst/>
                <a:latin typeface="Arial Unicode MS" pitchFamily="34" charset="-128"/>
                <a:ea typeface="+mn-ea"/>
                <a:cs typeface="+mn-cs"/>
              </a:rPr>
              <a:t>Рис. 5.1. </a:t>
            </a:r>
            <a:r>
              <a:rPr lang="ru-RU" sz="1200" b="0" i="0" kern="1200" dirty="0" smtClean="0">
                <a:solidFill>
                  <a:schemeClr val="tx1"/>
                </a:solidFill>
                <a:effectLst/>
                <a:latin typeface="Arial Unicode MS" pitchFamily="34" charset="-128"/>
                <a:ea typeface="+mn-ea"/>
                <a:cs typeface="+mn-cs"/>
              </a:rPr>
              <a:t>Процессы жизненного цикла программного обеспечения</a:t>
            </a:r>
          </a:p>
          <a:p>
            <a:r>
              <a:rPr lang="ru-RU" sz="1200" b="0" i="0" kern="1200" dirty="0" smtClean="0">
                <a:solidFill>
                  <a:schemeClr val="tx1"/>
                </a:solidFill>
                <a:effectLst/>
                <a:latin typeface="Arial Unicode MS" pitchFamily="34" charset="-128"/>
                <a:ea typeface="+mn-ea"/>
                <a:cs typeface="+mn-cs"/>
              </a:rPr>
              <a:t>В группах определено пять основных процессов: приобретение, поставка, разработка, </a:t>
            </a:r>
            <a:r>
              <a:rPr lang="ru-RU" sz="1200" b="0" i="1" kern="1200" dirty="0" smtClean="0">
                <a:solidFill>
                  <a:schemeClr val="tx1"/>
                </a:solidFill>
                <a:effectLst/>
                <a:latin typeface="Arial Unicode MS" pitchFamily="34" charset="-128"/>
                <a:ea typeface="+mn-ea"/>
                <a:cs typeface="+mn-cs"/>
              </a:rPr>
              <a:t>эксплуатация</a:t>
            </a:r>
            <a:r>
              <a:rPr lang="ru-RU" sz="1200" b="0" i="0" kern="1200" dirty="0" smtClean="0">
                <a:solidFill>
                  <a:schemeClr val="tx1"/>
                </a:solidFill>
                <a:effectLst/>
                <a:latin typeface="Arial Unicode MS" pitchFamily="34" charset="-128"/>
                <a:ea typeface="+mn-ea"/>
                <a:cs typeface="+mn-cs"/>
              </a:rPr>
              <a:t> и сопровождение. Восемь вспомогательных процессов обеспечивают выполнение основных процессов, а именно </a:t>
            </a:r>
            <a:r>
              <a:rPr lang="ru-RU" sz="1200" b="0" i="1" kern="1200" dirty="0" smtClean="0">
                <a:solidFill>
                  <a:schemeClr val="tx1"/>
                </a:solidFill>
                <a:effectLst/>
                <a:latin typeface="Arial Unicode MS" pitchFamily="34" charset="-128"/>
                <a:ea typeface="+mn-ea"/>
                <a:cs typeface="+mn-cs"/>
              </a:rPr>
              <a:t>документирование</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управление конфигурацией</a:t>
            </a:r>
            <a:r>
              <a:rPr lang="ru-RU" sz="1200" b="0" i="0" kern="1200" dirty="0" smtClean="0">
                <a:solidFill>
                  <a:schemeClr val="tx1"/>
                </a:solidFill>
                <a:effectLst/>
                <a:latin typeface="Arial Unicode MS" pitchFamily="34" charset="-128"/>
                <a:ea typeface="+mn-ea"/>
                <a:cs typeface="+mn-cs"/>
              </a:rPr>
              <a:t>, обеспечение качества, </a:t>
            </a:r>
            <a:r>
              <a:rPr lang="ru-RU" sz="1200" b="0" i="1" kern="1200" dirty="0" smtClean="0">
                <a:solidFill>
                  <a:schemeClr val="tx1"/>
                </a:solidFill>
                <a:effectLst/>
                <a:latin typeface="Arial Unicode MS" pitchFamily="34" charset="-128"/>
                <a:ea typeface="+mn-ea"/>
                <a:cs typeface="+mn-cs"/>
              </a:rPr>
              <a:t>верификация</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аттестация</a:t>
            </a:r>
            <a:r>
              <a:rPr lang="ru-RU" sz="1200" b="0" i="0" kern="1200" dirty="0" smtClean="0">
                <a:solidFill>
                  <a:schemeClr val="tx1"/>
                </a:solidFill>
                <a:effectLst/>
                <a:latin typeface="Arial Unicode MS" pitchFamily="34" charset="-128"/>
                <a:ea typeface="+mn-ea"/>
                <a:cs typeface="+mn-cs"/>
              </a:rPr>
              <a:t>, совместная оценка, </a:t>
            </a:r>
            <a:r>
              <a:rPr lang="ru-RU" sz="1200" b="0" i="1" kern="1200" dirty="0" smtClean="0">
                <a:solidFill>
                  <a:schemeClr val="tx1"/>
                </a:solidFill>
                <a:effectLst/>
                <a:latin typeface="Arial Unicode MS" pitchFamily="34" charset="-128"/>
                <a:ea typeface="+mn-ea"/>
                <a:cs typeface="+mn-cs"/>
              </a:rPr>
              <a:t>аудит</a:t>
            </a:r>
            <a:r>
              <a:rPr lang="ru-RU" sz="1200" b="0" i="0" kern="1200" dirty="0" smtClean="0">
                <a:solidFill>
                  <a:schemeClr val="tx1"/>
                </a:solidFill>
                <a:effectLst/>
                <a:latin typeface="Arial Unicode MS" pitchFamily="34" charset="-128"/>
                <a:ea typeface="+mn-ea"/>
                <a:cs typeface="+mn-cs"/>
              </a:rPr>
              <a:t>, разрешение проблем. Четыре организационных процесса обеспечивают управление, создание инфраструктуры, усовершенствование и обучение.</a:t>
            </a:r>
          </a:p>
          <a:p>
            <a:r>
              <a:rPr lang="ru-RU" sz="1200" b="1" i="0" kern="1200" dirty="0" smtClean="0">
                <a:solidFill>
                  <a:schemeClr val="tx1"/>
                </a:solidFill>
                <a:effectLst/>
                <a:latin typeface="Arial Unicode MS" pitchFamily="34" charset="-128"/>
                <a:ea typeface="+mn-ea"/>
                <a:cs typeface="+mn-cs"/>
              </a:rPr>
              <a:t>5.2. Основные процессы ЖЦ ПС</a:t>
            </a:r>
          </a:p>
          <a:p>
            <a:r>
              <a:rPr lang="ru-RU" sz="1200" b="0" i="0" kern="1200" dirty="0" smtClean="0">
                <a:solidFill>
                  <a:schemeClr val="tx1"/>
                </a:solidFill>
                <a:effectLst/>
                <a:latin typeface="Arial Unicode MS" pitchFamily="34" charset="-128"/>
                <a:ea typeface="+mn-ea"/>
                <a:cs typeface="+mn-cs"/>
              </a:rPr>
              <a:t>Процесс приобретения состоит из действий и задач заказчика, приобретающего ПС. Данный процесс охватывает следующие действия [</a:t>
            </a:r>
            <a:r>
              <a:rPr lang="ru-RU" sz="1200" b="0" i="0" u="none" strike="noStrike" kern="1200" dirty="0" smtClean="0">
                <a:solidFill>
                  <a:schemeClr val="tx1"/>
                </a:solidFill>
                <a:effectLst/>
                <a:latin typeface="Arial Unicode MS" pitchFamily="34" charset="-128"/>
                <a:ea typeface="+mn-ea"/>
                <a:cs typeface="+mn-cs"/>
                <a:hlinkClick r:id="rId3"/>
              </a:rPr>
              <a:t>2</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инициирование приобретения;</a:t>
            </a:r>
          </a:p>
          <a:p>
            <a:r>
              <a:rPr lang="ru-RU" sz="1200" b="0" i="0" kern="1200" dirty="0" smtClean="0">
                <a:solidFill>
                  <a:schemeClr val="tx1"/>
                </a:solidFill>
                <a:effectLst/>
                <a:latin typeface="Arial Unicode MS" pitchFamily="34" charset="-128"/>
                <a:ea typeface="+mn-ea"/>
                <a:cs typeface="+mn-cs"/>
              </a:rPr>
              <a:t>подготовку заявочных предложений;</a:t>
            </a:r>
          </a:p>
          <a:p>
            <a:r>
              <a:rPr lang="ru-RU" sz="1200" b="0" i="0" kern="1200" dirty="0" smtClean="0">
                <a:solidFill>
                  <a:schemeClr val="tx1"/>
                </a:solidFill>
                <a:effectLst/>
                <a:latin typeface="Arial Unicode MS" pitchFamily="34" charset="-128"/>
                <a:ea typeface="+mn-ea"/>
                <a:cs typeface="+mn-cs"/>
              </a:rPr>
              <a:t>подготовку и корректировку договора;</a:t>
            </a:r>
          </a:p>
          <a:p>
            <a:r>
              <a:rPr lang="ru-RU" sz="1200" b="0" i="0" kern="1200" dirty="0" smtClean="0">
                <a:solidFill>
                  <a:schemeClr val="tx1"/>
                </a:solidFill>
                <a:effectLst/>
                <a:latin typeface="Arial Unicode MS" pitchFamily="34" charset="-128"/>
                <a:ea typeface="+mn-ea"/>
                <a:cs typeface="+mn-cs"/>
              </a:rPr>
              <a:t>надзор за деятельностью поставщика;</a:t>
            </a:r>
          </a:p>
          <a:p>
            <a:r>
              <a:rPr lang="ru-RU" sz="1200" b="0" i="0" kern="1200" dirty="0" smtClean="0">
                <a:solidFill>
                  <a:schemeClr val="tx1"/>
                </a:solidFill>
                <a:effectLst/>
                <a:latin typeface="Arial Unicode MS" pitchFamily="34" charset="-128"/>
                <a:ea typeface="+mn-ea"/>
                <a:cs typeface="+mn-cs"/>
              </a:rPr>
              <a:t>приемку и завершение работ.</a:t>
            </a:r>
          </a:p>
          <a:p>
            <a:r>
              <a:rPr lang="ru-RU" sz="1200" b="0" i="0" kern="1200" dirty="0" smtClean="0">
                <a:solidFill>
                  <a:schemeClr val="tx1"/>
                </a:solidFill>
                <a:effectLst/>
                <a:latin typeface="Arial Unicode MS" pitchFamily="34" charset="-128"/>
                <a:ea typeface="+mn-ea"/>
                <a:cs typeface="+mn-cs"/>
              </a:rPr>
              <a:t>Инициирование приобретения включает следующие задачи:</a:t>
            </a:r>
          </a:p>
          <a:p>
            <a:r>
              <a:rPr lang="ru-RU" sz="1200" b="0" i="0" kern="1200" dirty="0" smtClean="0">
                <a:solidFill>
                  <a:schemeClr val="tx1"/>
                </a:solidFill>
                <a:effectLst/>
                <a:latin typeface="Arial Unicode MS" pitchFamily="34" charset="-128"/>
                <a:ea typeface="+mn-ea"/>
                <a:cs typeface="+mn-cs"/>
              </a:rPr>
              <a:t>определение заказчиком своих потребностей в приобретении, разработке или усовершенствовании системы, программных продуктов или услуг;</a:t>
            </a:r>
          </a:p>
          <a:p>
            <a:r>
              <a:rPr lang="ru-RU" sz="1200" b="0" i="0" kern="1200" dirty="0" smtClean="0">
                <a:solidFill>
                  <a:schemeClr val="tx1"/>
                </a:solidFill>
                <a:effectLst/>
                <a:latin typeface="Arial Unicode MS" pitchFamily="34" charset="-128"/>
                <a:ea typeface="+mn-ea"/>
                <a:cs typeface="+mn-cs"/>
              </a:rPr>
              <a:t>анализ требований, предъявляемых к системе;</a:t>
            </a:r>
          </a:p>
          <a:p>
            <a:r>
              <a:rPr lang="ru-RU" sz="1200" b="0" i="0" kern="1200" dirty="0" smtClean="0">
                <a:solidFill>
                  <a:schemeClr val="tx1"/>
                </a:solidFill>
                <a:effectLst/>
                <a:latin typeface="Arial Unicode MS" pitchFamily="34" charset="-128"/>
                <a:ea typeface="+mn-ea"/>
                <a:cs typeface="+mn-cs"/>
              </a:rPr>
              <a:t>принятие решения относительно приобретения, разработки или усовершенствования существующего ПО;</a:t>
            </a:r>
          </a:p>
          <a:p>
            <a:r>
              <a:rPr lang="ru-RU" sz="1200" b="0" i="0" kern="1200" dirty="0" smtClean="0">
                <a:solidFill>
                  <a:schemeClr val="tx1"/>
                </a:solidFill>
                <a:effectLst/>
                <a:latin typeface="Arial Unicode MS" pitchFamily="34" charset="-128"/>
                <a:ea typeface="+mn-ea"/>
                <a:cs typeface="+mn-cs"/>
              </a:rPr>
              <a:t>проверку наличия необходимой документации, гарантий, сертификатов, лицензий и поддержки в случае приобретения программного продукта;</a:t>
            </a:r>
          </a:p>
          <a:p>
            <a:r>
              <a:rPr lang="ru-RU" sz="1200" b="0" i="0" kern="1200" dirty="0" smtClean="0">
                <a:solidFill>
                  <a:schemeClr val="tx1"/>
                </a:solidFill>
                <a:effectLst/>
                <a:latin typeface="Arial Unicode MS" pitchFamily="34" charset="-128"/>
                <a:ea typeface="+mn-ea"/>
                <a:cs typeface="+mn-cs"/>
              </a:rPr>
              <a:t>подготовку и утверждение плана приобретения, включающего требования к системе, тип договора, ответственность сторон и т.д.</a:t>
            </a:r>
          </a:p>
          <a:p>
            <a:r>
              <a:rPr lang="ru-RU" sz="1200" b="0" i="0" kern="1200" dirty="0" smtClean="0">
                <a:solidFill>
                  <a:schemeClr val="tx1"/>
                </a:solidFill>
                <a:effectLst/>
                <a:latin typeface="Arial Unicode MS" pitchFamily="34" charset="-128"/>
                <a:ea typeface="+mn-ea"/>
                <a:cs typeface="+mn-cs"/>
              </a:rPr>
              <a:t>Заявочные предложения должны содержать:</a:t>
            </a:r>
          </a:p>
          <a:p>
            <a:r>
              <a:rPr lang="ru-RU" sz="1200" b="0" i="0" kern="1200" dirty="0" smtClean="0">
                <a:solidFill>
                  <a:schemeClr val="tx1"/>
                </a:solidFill>
                <a:effectLst/>
                <a:latin typeface="Arial Unicode MS" pitchFamily="34" charset="-128"/>
                <a:ea typeface="+mn-ea"/>
                <a:cs typeface="+mn-cs"/>
              </a:rPr>
              <a:t>требования, предъявляемые к системе;</a:t>
            </a:r>
          </a:p>
          <a:p>
            <a:r>
              <a:rPr lang="ru-RU" sz="1200" b="0" i="0" kern="1200" dirty="0" smtClean="0">
                <a:solidFill>
                  <a:schemeClr val="tx1"/>
                </a:solidFill>
                <a:effectLst/>
                <a:latin typeface="Arial Unicode MS" pitchFamily="34" charset="-128"/>
                <a:ea typeface="+mn-ea"/>
                <a:cs typeface="+mn-cs"/>
              </a:rPr>
              <a:t>перечень программных продуктов;</a:t>
            </a:r>
          </a:p>
          <a:p>
            <a:r>
              <a:rPr lang="ru-RU" sz="1200" b="0" i="0" kern="1200" dirty="0" smtClean="0">
                <a:solidFill>
                  <a:schemeClr val="tx1"/>
                </a:solidFill>
                <a:effectLst/>
                <a:latin typeface="Arial Unicode MS" pitchFamily="34" charset="-128"/>
                <a:ea typeface="+mn-ea"/>
                <a:cs typeface="+mn-cs"/>
              </a:rPr>
              <a:t>условия приобретения и соглашения;</a:t>
            </a:r>
          </a:p>
          <a:p>
            <a:r>
              <a:rPr lang="ru-RU" sz="1200" b="0" i="0" kern="1200" dirty="0" smtClean="0">
                <a:solidFill>
                  <a:schemeClr val="tx1"/>
                </a:solidFill>
                <a:effectLst/>
                <a:latin typeface="Arial Unicode MS" pitchFamily="34" charset="-128"/>
                <a:ea typeface="+mn-ea"/>
                <a:cs typeface="+mn-cs"/>
              </a:rPr>
              <a:t>технические ограничения (например, по среде функционирования системы).</a:t>
            </a:r>
          </a:p>
          <a:p>
            <a:r>
              <a:rPr lang="ru-RU" sz="1200" b="0" i="0" kern="1200" dirty="0" smtClean="0">
                <a:solidFill>
                  <a:schemeClr val="tx1"/>
                </a:solidFill>
                <a:effectLst/>
                <a:latin typeface="Arial Unicode MS" pitchFamily="34" charset="-128"/>
                <a:ea typeface="+mn-ea"/>
                <a:cs typeface="+mn-cs"/>
              </a:rPr>
              <a:t>Заявочные предложения направляются к выбранному поставщику или нескольким поставщикам в случае тендера. Поставщик – это организация, которая заключает договор с заказчиком на поставку системы,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или программной услуги на условиях, оговоренных в договоре.</a:t>
            </a:r>
          </a:p>
          <a:p>
            <a:r>
              <a:rPr lang="ru-RU" sz="1200" b="0" i="0" kern="1200" dirty="0" smtClean="0">
                <a:solidFill>
                  <a:schemeClr val="tx1"/>
                </a:solidFill>
                <a:effectLst/>
                <a:latin typeface="Arial Unicode MS" pitchFamily="34" charset="-128"/>
                <a:ea typeface="+mn-ea"/>
                <a:cs typeface="+mn-cs"/>
              </a:rPr>
              <a:t>Подготовка и корректировка договора включает следующие задачи:</a:t>
            </a:r>
          </a:p>
          <a:p>
            <a:r>
              <a:rPr lang="ru-RU" sz="1200" b="0" i="0" kern="1200" dirty="0" smtClean="0">
                <a:solidFill>
                  <a:schemeClr val="tx1"/>
                </a:solidFill>
                <a:effectLst/>
                <a:latin typeface="Arial Unicode MS" pitchFamily="34" charset="-128"/>
                <a:ea typeface="+mn-ea"/>
                <a:cs typeface="+mn-cs"/>
              </a:rPr>
              <a:t>определение заказчиком процедуры выбора поставщика, включающей критерии оценки предложений возможных поставщиков;</a:t>
            </a:r>
          </a:p>
          <a:p>
            <a:r>
              <a:rPr lang="ru-RU" sz="1200" b="0" i="0" kern="1200" dirty="0" smtClean="0">
                <a:solidFill>
                  <a:schemeClr val="tx1"/>
                </a:solidFill>
                <a:effectLst/>
                <a:latin typeface="Arial Unicode MS" pitchFamily="34" charset="-128"/>
                <a:ea typeface="+mn-ea"/>
                <a:cs typeface="+mn-cs"/>
              </a:rPr>
              <a:t>выбор конкретного поставщика на основе анализа предложений;</a:t>
            </a:r>
          </a:p>
          <a:p>
            <a:r>
              <a:rPr lang="ru-RU" sz="1200" b="0" i="0" kern="1200" dirty="0" smtClean="0">
                <a:solidFill>
                  <a:schemeClr val="tx1"/>
                </a:solidFill>
                <a:effectLst/>
                <a:latin typeface="Arial Unicode MS" pitchFamily="34" charset="-128"/>
                <a:ea typeface="+mn-ea"/>
                <a:cs typeface="+mn-cs"/>
              </a:rPr>
              <a:t>подготовку и заключение </a:t>
            </a:r>
            <a:r>
              <a:rPr lang="ru-RU" sz="1200" b="0" i="1" kern="1200" dirty="0" smtClean="0">
                <a:solidFill>
                  <a:schemeClr val="tx1"/>
                </a:solidFill>
                <a:effectLst/>
                <a:latin typeface="Arial Unicode MS" pitchFamily="34" charset="-128"/>
                <a:ea typeface="+mn-ea"/>
                <a:cs typeface="+mn-cs"/>
              </a:rPr>
              <a:t>договора с поставщиком</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внесение изменений (при необходимости) в договор в процессе его выполнения.</a:t>
            </a:r>
          </a:p>
          <a:p>
            <a:r>
              <a:rPr lang="ru-RU" sz="1200" b="0" i="0" kern="1200" dirty="0" smtClean="0">
                <a:solidFill>
                  <a:schemeClr val="tx1"/>
                </a:solidFill>
                <a:effectLst/>
                <a:latin typeface="Arial Unicode MS" pitchFamily="34" charset="-128"/>
                <a:ea typeface="+mn-ea"/>
                <a:cs typeface="+mn-cs"/>
              </a:rPr>
              <a:t>Надзор за деятельностью поставщика осуществляется в соответствии с действиями, предусмотренными в процессах совместной оценки и аудита. В процессе приемки подготавливаются и выполняются необходимые тесты. Завершение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договору осуществляется в случае удовлетворения всех условий приемки.</a:t>
            </a:r>
          </a:p>
          <a:p>
            <a:r>
              <a:rPr lang="ru-RU" sz="1200" b="0" i="0" kern="1200" dirty="0" smtClean="0">
                <a:solidFill>
                  <a:schemeClr val="tx1"/>
                </a:solidFill>
                <a:effectLst/>
                <a:latin typeface="Arial Unicode MS" pitchFamily="34" charset="-128"/>
                <a:ea typeface="+mn-ea"/>
                <a:cs typeface="+mn-cs"/>
              </a:rPr>
              <a:t>Процесс поставки охватывает действия и задачи, выполняемые поставщиком, который снабжает заказчика программным продуктом или услугой. Данный процесс включает следующие действия:</a:t>
            </a:r>
          </a:p>
          <a:p>
            <a:r>
              <a:rPr lang="ru-RU" sz="1200" b="0" i="0" kern="1200" dirty="0" smtClean="0">
                <a:solidFill>
                  <a:schemeClr val="tx1"/>
                </a:solidFill>
                <a:effectLst/>
                <a:latin typeface="Arial Unicode MS" pitchFamily="34" charset="-128"/>
                <a:ea typeface="+mn-ea"/>
                <a:cs typeface="+mn-cs"/>
              </a:rPr>
              <a:t>инициирование поставки;</a:t>
            </a:r>
          </a:p>
          <a:p>
            <a:r>
              <a:rPr lang="ru-RU" sz="1200" b="0" i="0" kern="1200" dirty="0" smtClean="0">
                <a:solidFill>
                  <a:schemeClr val="tx1"/>
                </a:solidFill>
                <a:effectLst/>
                <a:latin typeface="Arial Unicode MS" pitchFamily="34" charset="-128"/>
                <a:ea typeface="+mn-ea"/>
                <a:cs typeface="+mn-cs"/>
              </a:rPr>
              <a:t>подготовку ответа на заявочные предложения;</a:t>
            </a:r>
          </a:p>
          <a:p>
            <a:r>
              <a:rPr lang="ru-RU" sz="1200" b="0" i="0" kern="1200" dirty="0" smtClean="0">
                <a:solidFill>
                  <a:schemeClr val="tx1"/>
                </a:solidFill>
                <a:effectLst/>
                <a:latin typeface="Arial Unicode MS" pitchFamily="34" charset="-128"/>
                <a:ea typeface="+mn-ea"/>
                <a:cs typeface="+mn-cs"/>
              </a:rPr>
              <a:t>подготовку договора;</a:t>
            </a:r>
          </a:p>
          <a:p>
            <a:r>
              <a:rPr lang="ru-RU" sz="1200" b="0" i="0" kern="1200" dirty="0" smtClean="0">
                <a:solidFill>
                  <a:schemeClr val="tx1"/>
                </a:solidFill>
                <a:effectLst/>
                <a:latin typeface="Arial Unicode MS" pitchFamily="34" charset="-128"/>
                <a:ea typeface="+mn-ea"/>
                <a:cs typeface="+mn-cs"/>
              </a:rPr>
              <a:t>планирование работ по договору;</a:t>
            </a:r>
          </a:p>
          <a:p>
            <a:r>
              <a:rPr lang="ru-RU" sz="1200" b="0" i="0" kern="1200" dirty="0" smtClean="0">
                <a:solidFill>
                  <a:schemeClr val="tx1"/>
                </a:solidFill>
                <a:effectLst/>
                <a:latin typeface="Arial Unicode MS" pitchFamily="34" charset="-128"/>
                <a:ea typeface="+mn-ea"/>
                <a:cs typeface="+mn-cs"/>
              </a:rPr>
              <a:t>выполнение и контроль договорных работ и их оценку;</a:t>
            </a:r>
          </a:p>
          <a:p>
            <a:r>
              <a:rPr lang="ru-RU" sz="1200" b="0" i="0" kern="1200" dirty="0" smtClean="0">
                <a:solidFill>
                  <a:schemeClr val="tx1"/>
                </a:solidFill>
                <a:effectLst/>
                <a:latin typeface="Arial Unicode MS" pitchFamily="34" charset="-128"/>
                <a:ea typeface="+mn-ea"/>
                <a:cs typeface="+mn-cs"/>
              </a:rPr>
              <a:t>поставку и завершение работ.</a:t>
            </a:r>
          </a:p>
          <a:p>
            <a:r>
              <a:rPr lang="ru-RU" sz="1200" b="0" i="0" kern="1200" dirty="0" smtClean="0">
                <a:solidFill>
                  <a:schemeClr val="tx1"/>
                </a:solidFill>
                <a:effectLst/>
                <a:latin typeface="Arial Unicode MS" pitchFamily="34" charset="-128"/>
                <a:ea typeface="+mn-ea"/>
                <a:cs typeface="+mn-cs"/>
              </a:rPr>
              <a:t>Инициирование поставки заключается в рассмотрении поставщиком заявочных предложений и принятии решения, соглашаться ли с выставленными требованиями и условиями или предложить свои (согласовать). Планирование включает следующие задачи:</a:t>
            </a:r>
          </a:p>
          <a:p>
            <a:r>
              <a:rPr lang="ru-RU" sz="1200" b="0" i="0" kern="1200" dirty="0" smtClean="0">
                <a:solidFill>
                  <a:schemeClr val="tx1"/>
                </a:solidFill>
                <a:effectLst/>
                <a:latin typeface="Arial Unicode MS" pitchFamily="34" charset="-128"/>
                <a:ea typeface="+mn-ea"/>
                <a:cs typeface="+mn-cs"/>
              </a:rPr>
              <a:t>принятие решения поставщиком относительно выполнения работ своими силами или с привлечением субподрядчика;</a:t>
            </a:r>
          </a:p>
          <a:p>
            <a:r>
              <a:rPr lang="ru-RU" sz="1200" b="0" i="0" kern="1200" dirty="0" smtClean="0">
                <a:solidFill>
                  <a:schemeClr val="tx1"/>
                </a:solidFill>
                <a:effectLst/>
                <a:latin typeface="Arial Unicode MS" pitchFamily="34" charset="-128"/>
                <a:ea typeface="+mn-ea"/>
                <a:cs typeface="+mn-cs"/>
              </a:rPr>
              <a:t>разработку поставщиком плана управления проектом, содержащего организационную структуру проекта, разграничение ответственности, технические требования к среде разработки и ресурсам, управление субподрядчиками и др.</a:t>
            </a:r>
          </a:p>
          <a:p>
            <a:r>
              <a:rPr lang="ru-RU" sz="1200" b="0" i="0" kern="1200" dirty="0" smtClean="0">
                <a:solidFill>
                  <a:schemeClr val="tx1"/>
                </a:solidFill>
                <a:effectLst/>
                <a:latin typeface="Arial Unicode MS" pitchFamily="34" charset="-128"/>
                <a:ea typeface="+mn-ea"/>
                <a:cs typeface="+mn-cs"/>
              </a:rPr>
              <a:t>Процесс разработки предусматривает действия и задачи, выполняемые разработчиком, и охватывает работы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созданию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 его компонентов в соответствии с заданными требованиями. Сюда включается оформление проектной и эксплуатационной документации, подготовка материалов, необходимых для проверки работоспособности, и </a:t>
            </a:r>
            <a:r>
              <a:rPr lang="ru-RU" sz="1200" b="0" i="1" kern="1200" dirty="0" smtClean="0">
                <a:solidFill>
                  <a:schemeClr val="tx1"/>
                </a:solidFill>
                <a:effectLst/>
                <a:latin typeface="Arial Unicode MS" pitchFamily="34" charset="-128"/>
                <a:ea typeface="+mn-ea"/>
                <a:cs typeface="+mn-cs"/>
              </a:rPr>
              <a:t>качества программных продуктов</a:t>
            </a:r>
            <a:r>
              <a:rPr lang="ru-RU" sz="1200" b="0" i="0" kern="1200" dirty="0" smtClean="0">
                <a:solidFill>
                  <a:schemeClr val="tx1"/>
                </a:solidFill>
                <a:effectLst/>
                <a:latin typeface="Arial Unicode MS" pitchFamily="34" charset="-128"/>
                <a:ea typeface="+mn-ea"/>
                <a:cs typeface="+mn-cs"/>
              </a:rPr>
              <a:t>, материалов, необходимых для организации обучения персонала и др.</a:t>
            </a:r>
          </a:p>
          <a:p>
            <a:r>
              <a:rPr lang="ru-RU" sz="1200" b="0" i="0" kern="1200" dirty="0" smtClean="0">
                <a:solidFill>
                  <a:schemeClr val="tx1"/>
                </a:solidFill>
                <a:effectLst/>
                <a:latin typeface="Arial Unicode MS" pitchFamily="34" charset="-128"/>
                <a:ea typeface="+mn-ea"/>
                <a:cs typeface="+mn-cs"/>
              </a:rPr>
              <a:t>Процесс разработки включает следующие действия:</a:t>
            </a:r>
          </a:p>
          <a:p>
            <a:r>
              <a:rPr lang="ru-RU" sz="1200" b="0" i="0" kern="1200" dirty="0" smtClean="0">
                <a:solidFill>
                  <a:schemeClr val="tx1"/>
                </a:solidFill>
                <a:effectLst/>
                <a:latin typeface="Arial Unicode MS" pitchFamily="34" charset="-128"/>
                <a:ea typeface="+mn-ea"/>
                <a:cs typeface="+mn-cs"/>
              </a:rPr>
              <a:t>подготовительную работу;</a:t>
            </a:r>
          </a:p>
          <a:p>
            <a:r>
              <a:rPr lang="ru-RU" sz="1200" b="0" i="0" kern="1200" dirty="0" smtClean="0">
                <a:solidFill>
                  <a:schemeClr val="tx1"/>
                </a:solidFill>
                <a:effectLst/>
                <a:latin typeface="Arial Unicode MS" pitchFamily="34" charset="-128"/>
                <a:ea typeface="+mn-ea"/>
                <a:cs typeface="+mn-cs"/>
              </a:rPr>
              <a:t>анализ требований, предъявляемых к системе;</a:t>
            </a:r>
          </a:p>
          <a:p>
            <a:r>
              <a:rPr lang="ru-RU" sz="1200" b="0" i="0" kern="1200" dirty="0" smtClean="0">
                <a:solidFill>
                  <a:schemeClr val="tx1"/>
                </a:solidFill>
                <a:effectLst/>
                <a:latin typeface="Arial Unicode MS" pitchFamily="34" charset="-128"/>
                <a:ea typeface="+mn-ea"/>
                <a:cs typeface="+mn-cs"/>
              </a:rPr>
              <a:t>проектирование архитектуры системы;</a:t>
            </a:r>
          </a:p>
          <a:p>
            <a:r>
              <a:rPr lang="ru-RU" sz="1200" b="0" i="0" kern="1200" dirty="0" smtClean="0">
                <a:solidFill>
                  <a:schemeClr val="tx1"/>
                </a:solidFill>
                <a:effectLst/>
                <a:latin typeface="Arial Unicode MS" pitchFamily="34" charset="-128"/>
                <a:ea typeface="+mn-ea"/>
                <a:cs typeface="+mn-cs"/>
              </a:rPr>
              <a:t>анализ требований, предъявляемых к программному обеспечению;</a:t>
            </a:r>
          </a:p>
          <a:p>
            <a:r>
              <a:rPr lang="ru-RU" sz="1200" b="0" i="0" kern="1200" dirty="0" smtClean="0">
                <a:solidFill>
                  <a:schemeClr val="tx1"/>
                </a:solidFill>
                <a:effectLst/>
                <a:latin typeface="Arial Unicode MS" pitchFamily="34" charset="-128"/>
                <a:ea typeface="+mn-ea"/>
                <a:cs typeface="+mn-cs"/>
              </a:rPr>
              <a:t>проектирование архитектуры программного обеспечения;</a:t>
            </a:r>
          </a:p>
          <a:p>
            <a:r>
              <a:rPr lang="ru-RU" sz="1200" b="0" i="0" kern="1200" dirty="0" smtClean="0">
                <a:solidFill>
                  <a:schemeClr val="tx1"/>
                </a:solidFill>
                <a:effectLst/>
                <a:latin typeface="Arial Unicode MS" pitchFamily="34" charset="-128"/>
                <a:ea typeface="+mn-ea"/>
                <a:cs typeface="+mn-cs"/>
              </a:rPr>
              <a:t>детальное проектирование программного обеспечения;</a:t>
            </a:r>
          </a:p>
          <a:p>
            <a:r>
              <a:rPr lang="ru-RU" sz="1200" b="0" i="0" kern="1200" dirty="0" smtClean="0">
                <a:solidFill>
                  <a:schemeClr val="tx1"/>
                </a:solidFill>
                <a:effectLst/>
                <a:latin typeface="Arial Unicode MS" pitchFamily="34" charset="-128"/>
                <a:ea typeface="+mn-ea"/>
                <a:cs typeface="+mn-cs"/>
              </a:rPr>
              <a:t>кодирование и тестирование программного обеспечения;</a:t>
            </a:r>
          </a:p>
          <a:p>
            <a:r>
              <a:rPr lang="ru-RU" sz="1200" b="0" i="0" kern="1200" dirty="0" smtClean="0">
                <a:solidFill>
                  <a:schemeClr val="tx1"/>
                </a:solidFill>
                <a:effectLst/>
                <a:latin typeface="Arial Unicode MS" pitchFamily="34" charset="-128"/>
                <a:ea typeface="+mn-ea"/>
                <a:cs typeface="+mn-cs"/>
              </a:rPr>
              <a:t>интеграцию программного обеспечения;</a:t>
            </a:r>
          </a:p>
          <a:p>
            <a:r>
              <a:rPr lang="ru-RU" sz="1200" b="0" i="0" kern="1200" dirty="0" smtClean="0">
                <a:solidFill>
                  <a:schemeClr val="tx1"/>
                </a:solidFill>
                <a:effectLst/>
                <a:latin typeface="Arial Unicode MS" pitchFamily="34" charset="-128"/>
                <a:ea typeface="+mn-ea"/>
                <a:cs typeface="+mn-cs"/>
              </a:rPr>
              <a:t>квалификационное тестирование программного обеспечения;</a:t>
            </a:r>
          </a:p>
          <a:p>
            <a:r>
              <a:rPr lang="ru-RU" sz="1200" b="0" i="0" kern="1200" dirty="0" smtClean="0">
                <a:solidFill>
                  <a:schemeClr val="tx1"/>
                </a:solidFill>
                <a:effectLst/>
                <a:latin typeface="Arial Unicode MS" pitchFamily="34" charset="-128"/>
                <a:ea typeface="+mn-ea"/>
                <a:cs typeface="+mn-cs"/>
              </a:rPr>
              <a:t>интеграцию системы;</a:t>
            </a:r>
          </a:p>
          <a:p>
            <a:r>
              <a:rPr lang="ru-RU" sz="1200" b="0" i="0" kern="1200" dirty="0" smtClean="0">
                <a:solidFill>
                  <a:schemeClr val="tx1"/>
                </a:solidFill>
                <a:effectLst/>
                <a:latin typeface="Arial Unicode MS" pitchFamily="34" charset="-128"/>
                <a:ea typeface="+mn-ea"/>
                <a:cs typeface="+mn-cs"/>
              </a:rPr>
              <a:t>квалификационное тестирование системы;</a:t>
            </a:r>
          </a:p>
          <a:p>
            <a:r>
              <a:rPr lang="ru-RU" sz="1200" b="0" i="0" kern="1200" dirty="0" smtClean="0">
                <a:solidFill>
                  <a:schemeClr val="tx1"/>
                </a:solidFill>
                <a:effectLst/>
                <a:latin typeface="Arial Unicode MS" pitchFamily="34" charset="-128"/>
                <a:ea typeface="+mn-ea"/>
                <a:cs typeface="+mn-cs"/>
              </a:rPr>
              <a:t>установку программного обеспечения;</a:t>
            </a:r>
          </a:p>
          <a:p>
            <a:r>
              <a:rPr lang="ru-RU" sz="1200" b="0" i="0" kern="1200" dirty="0" smtClean="0">
                <a:solidFill>
                  <a:schemeClr val="tx1"/>
                </a:solidFill>
                <a:effectLst/>
                <a:latin typeface="Arial Unicode MS" pitchFamily="34" charset="-128"/>
                <a:ea typeface="+mn-ea"/>
                <a:cs typeface="+mn-cs"/>
              </a:rPr>
              <a:t>приемку программного обеспечения.</a:t>
            </a:r>
          </a:p>
          <a:p>
            <a:r>
              <a:rPr lang="ru-RU" sz="1200" b="0" i="0" kern="1200" dirty="0" smtClean="0">
                <a:solidFill>
                  <a:schemeClr val="tx1"/>
                </a:solidFill>
                <a:effectLst/>
                <a:latin typeface="Arial Unicode MS" pitchFamily="34" charset="-128"/>
                <a:ea typeface="+mn-ea"/>
                <a:cs typeface="+mn-cs"/>
              </a:rPr>
              <a:t>Подготовительная работа начинается с выбора модели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соответствующей масштабу, значимости и сложности проекта. Действия и задачи процесса разработки должны соответствовать выбранной модели. Разработчик должен выбирать, адаптировать к условиям проекта и использовать согласованные с заказчиком стандарты, методы и </a:t>
            </a:r>
            <a:r>
              <a:rPr lang="ru-RU" sz="1200" b="0" i="1" kern="1200" dirty="0" smtClean="0">
                <a:solidFill>
                  <a:schemeClr val="tx1"/>
                </a:solidFill>
                <a:effectLst/>
                <a:latin typeface="Arial Unicode MS" pitchFamily="34" charset="-128"/>
                <a:ea typeface="+mn-ea"/>
                <a:cs typeface="+mn-cs"/>
              </a:rPr>
              <a:t>средства разработки</a:t>
            </a:r>
            <a:r>
              <a:rPr lang="ru-RU" sz="1200" b="0" i="0" kern="1200" dirty="0" smtClean="0">
                <a:solidFill>
                  <a:schemeClr val="tx1"/>
                </a:solidFill>
                <a:effectLst/>
                <a:latin typeface="Arial Unicode MS" pitchFamily="34" charset="-128"/>
                <a:ea typeface="+mn-ea"/>
                <a:cs typeface="+mn-cs"/>
              </a:rPr>
              <a:t>, а также составить </a:t>
            </a:r>
            <a:r>
              <a:rPr lang="ru-RU" sz="1200" b="0" i="1" kern="1200" dirty="0" smtClean="0">
                <a:solidFill>
                  <a:schemeClr val="tx1"/>
                </a:solidFill>
                <a:effectLst/>
                <a:latin typeface="Arial Unicode MS" pitchFamily="34" charset="-128"/>
                <a:ea typeface="+mn-ea"/>
                <a:cs typeface="+mn-cs"/>
              </a:rPr>
              <a:t>план выполнения</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a:t>
            </a:r>
          </a:p>
          <a:p>
            <a:r>
              <a:rPr lang="ru-RU" sz="1200" b="0" i="1" kern="1200" dirty="0" smtClean="0">
                <a:solidFill>
                  <a:schemeClr val="tx1"/>
                </a:solidFill>
                <a:effectLst/>
                <a:latin typeface="Arial Unicode MS" pitchFamily="34" charset="-128"/>
                <a:ea typeface="+mn-ea"/>
                <a:cs typeface="+mn-cs"/>
              </a:rPr>
              <a:t>Анализ</a:t>
            </a:r>
            <a:r>
              <a:rPr lang="ru-RU" sz="1200" b="0" i="0" kern="1200" dirty="0" smtClean="0">
                <a:solidFill>
                  <a:schemeClr val="tx1"/>
                </a:solidFill>
                <a:effectLst/>
                <a:latin typeface="Arial Unicode MS" pitchFamily="34" charset="-128"/>
                <a:ea typeface="+mn-ea"/>
                <a:cs typeface="+mn-cs"/>
              </a:rPr>
              <a:t> требований, предъявляемых к системе, подразумевает </a:t>
            </a:r>
            <a:r>
              <a:rPr lang="ru-RU" sz="1200" b="0" i="1" kern="1200" dirty="0" smtClean="0">
                <a:solidFill>
                  <a:schemeClr val="tx1"/>
                </a:solidFill>
                <a:effectLst/>
                <a:latin typeface="Arial Unicode MS" pitchFamily="34" charset="-128"/>
                <a:ea typeface="+mn-ea"/>
                <a:cs typeface="+mn-cs"/>
              </a:rPr>
              <a:t>определение</a:t>
            </a:r>
            <a:r>
              <a:rPr lang="ru-RU" sz="1200" b="0" i="0" kern="1200" dirty="0" smtClean="0">
                <a:solidFill>
                  <a:schemeClr val="tx1"/>
                </a:solidFill>
                <a:effectLst/>
                <a:latin typeface="Arial Unicode MS" pitchFamily="34" charset="-128"/>
                <a:ea typeface="+mn-ea"/>
                <a:cs typeface="+mn-cs"/>
              </a:rPr>
              <a:t> ее функциональных возможностей, </a:t>
            </a:r>
            <a:r>
              <a:rPr lang="ru-RU" sz="1200" b="0" i="1" kern="1200" dirty="0" smtClean="0">
                <a:solidFill>
                  <a:schemeClr val="tx1"/>
                </a:solidFill>
                <a:effectLst/>
                <a:latin typeface="Arial Unicode MS" pitchFamily="34" charset="-128"/>
                <a:ea typeface="+mn-ea"/>
                <a:cs typeface="+mn-cs"/>
              </a:rPr>
              <a:t>пользовательских требований</a:t>
            </a:r>
            <a:r>
              <a:rPr lang="ru-RU" sz="1200" b="0" i="0" kern="1200" dirty="0" smtClean="0">
                <a:solidFill>
                  <a:schemeClr val="tx1"/>
                </a:solidFill>
                <a:effectLst/>
                <a:latin typeface="Arial Unicode MS" pitchFamily="34" charset="-128"/>
                <a:ea typeface="+mn-ea"/>
                <a:cs typeface="+mn-cs"/>
              </a:rPr>
              <a:t>, требований к надежности, безопасности, требований к внешним интерфейсам, производительности и т.д. Требования к системе оцениваются, исходя из критериев реализуемости и возможности проверки при тестировании.</a:t>
            </a:r>
          </a:p>
          <a:p>
            <a:r>
              <a:rPr lang="ru-RU" sz="1200" b="0" i="0" kern="1200" dirty="0" smtClean="0">
                <a:solidFill>
                  <a:schemeClr val="tx1"/>
                </a:solidFill>
                <a:effectLst/>
                <a:latin typeface="Arial Unicode MS" pitchFamily="34" charset="-128"/>
                <a:ea typeface="+mn-ea"/>
                <a:cs typeface="+mn-cs"/>
              </a:rPr>
              <a:t>Проектирование архитектуры системы заключается в определении компонентов ее оборудования (аппаратуры), программного обеспечения и операций, выполняемых эксплуатирующим систему персоналом. </a:t>
            </a:r>
            <a:r>
              <a:rPr lang="ru-RU" sz="1200" b="0" i="1" kern="1200" dirty="0" smtClean="0">
                <a:solidFill>
                  <a:schemeClr val="tx1"/>
                </a:solidFill>
                <a:effectLst/>
                <a:latin typeface="Arial Unicode MS" pitchFamily="34" charset="-128"/>
                <a:ea typeface="+mn-ea"/>
                <a:cs typeface="+mn-cs"/>
              </a:rPr>
              <a:t>Архитектура</a:t>
            </a:r>
            <a:r>
              <a:rPr lang="ru-RU" sz="1200" b="0" i="0" kern="1200" dirty="0" smtClean="0">
                <a:solidFill>
                  <a:schemeClr val="tx1"/>
                </a:solidFill>
                <a:effectLst/>
                <a:latin typeface="Arial Unicode MS" pitchFamily="34" charset="-128"/>
                <a:ea typeface="+mn-ea"/>
                <a:cs typeface="+mn-cs"/>
              </a:rPr>
              <a:t> системы должна соответствовать требованиям, предъявляемым к системе, а также принятым проектным стандартам и методам.</a:t>
            </a:r>
          </a:p>
          <a:p>
            <a:r>
              <a:rPr lang="ru-RU" sz="1200" b="0" i="1" kern="1200" dirty="0" smtClean="0">
                <a:solidFill>
                  <a:schemeClr val="tx1"/>
                </a:solidFill>
                <a:effectLst/>
                <a:latin typeface="Arial Unicode MS" pitchFamily="34" charset="-128"/>
                <a:ea typeface="+mn-ea"/>
                <a:cs typeface="+mn-cs"/>
              </a:rPr>
              <a:t>Анализ</a:t>
            </a:r>
            <a:r>
              <a:rPr lang="ru-RU" sz="1200" b="0" i="0" kern="1200" dirty="0" smtClean="0">
                <a:solidFill>
                  <a:schemeClr val="tx1"/>
                </a:solidFill>
                <a:effectLst/>
                <a:latin typeface="Arial Unicode MS" pitchFamily="34" charset="-128"/>
                <a:ea typeface="+mn-ea"/>
                <a:cs typeface="+mn-cs"/>
              </a:rPr>
              <a:t> требований к программному обеспечению предполагает </a:t>
            </a:r>
            <a:r>
              <a:rPr lang="ru-RU" sz="1200" b="0" i="1" kern="1200" dirty="0" smtClean="0">
                <a:solidFill>
                  <a:schemeClr val="tx1"/>
                </a:solidFill>
                <a:effectLst/>
                <a:latin typeface="Arial Unicode MS" pitchFamily="34" charset="-128"/>
                <a:ea typeface="+mn-ea"/>
                <a:cs typeface="+mn-cs"/>
              </a:rPr>
              <a:t>определение</a:t>
            </a:r>
            <a:r>
              <a:rPr lang="ru-RU" sz="1200" b="0" i="0" kern="1200" dirty="0" smtClean="0">
                <a:solidFill>
                  <a:schemeClr val="tx1"/>
                </a:solidFill>
                <a:effectLst/>
                <a:latin typeface="Arial Unicode MS" pitchFamily="34" charset="-128"/>
                <a:ea typeface="+mn-ea"/>
                <a:cs typeface="+mn-cs"/>
              </a:rPr>
              <a:t> следующих характеристик для каждого компонента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a:t>
            </a:r>
            <a:r>
              <a:rPr lang="ru-RU" sz="1200" b="0" i="0" u="none" strike="noStrike" kern="1200" dirty="0" smtClean="0">
                <a:solidFill>
                  <a:schemeClr val="tx1"/>
                </a:solidFill>
                <a:effectLst/>
                <a:latin typeface="Arial Unicode MS" pitchFamily="34" charset="-128"/>
                <a:ea typeface="+mn-ea"/>
                <a:cs typeface="+mn-cs"/>
                <a:hlinkClick r:id="rId3"/>
              </a:rPr>
              <a:t>11</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функциональных возможностей, включая характеристики производительности и среды функционирования компонента;</a:t>
            </a:r>
          </a:p>
          <a:p>
            <a:r>
              <a:rPr lang="ru-RU" sz="1200" b="0" i="0" kern="1200" dirty="0" smtClean="0">
                <a:solidFill>
                  <a:schemeClr val="tx1"/>
                </a:solidFill>
                <a:effectLst/>
                <a:latin typeface="Arial Unicode MS" pitchFamily="34" charset="-128"/>
                <a:ea typeface="+mn-ea"/>
                <a:cs typeface="+mn-cs"/>
              </a:rPr>
              <a:t>внешних интерфейсов;</a:t>
            </a:r>
          </a:p>
          <a:p>
            <a:r>
              <a:rPr lang="ru-RU" sz="1200" b="0" i="0" kern="1200" dirty="0" smtClean="0">
                <a:solidFill>
                  <a:schemeClr val="tx1"/>
                </a:solidFill>
                <a:effectLst/>
                <a:latin typeface="Arial Unicode MS" pitchFamily="34" charset="-128"/>
                <a:ea typeface="+mn-ea"/>
                <a:cs typeface="+mn-cs"/>
              </a:rPr>
              <a:t>спецификаций надежности и безопасности;</a:t>
            </a:r>
          </a:p>
          <a:p>
            <a:r>
              <a:rPr lang="ru-RU" sz="1200" b="0" i="0" kern="1200" dirty="0" smtClean="0">
                <a:solidFill>
                  <a:schemeClr val="tx1"/>
                </a:solidFill>
                <a:effectLst/>
                <a:latin typeface="Arial Unicode MS" pitchFamily="34" charset="-128"/>
                <a:ea typeface="+mn-ea"/>
                <a:cs typeface="+mn-cs"/>
              </a:rPr>
              <a:t>эргономических требований;</a:t>
            </a:r>
          </a:p>
          <a:p>
            <a:r>
              <a:rPr lang="ru-RU" sz="1200" b="0" i="0" kern="1200" dirty="0" smtClean="0">
                <a:solidFill>
                  <a:schemeClr val="tx1"/>
                </a:solidFill>
                <a:effectLst/>
                <a:latin typeface="Arial Unicode MS" pitchFamily="34" charset="-128"/>
                <a:ea typeface="+mn-ea"/>
                <a:cs typeface="+mn-cs"/>
              </a:rPr>
              <a:t>требований к используемым данным;</a:t>
            </a:r>
          </a:p>
          <a:p>
            <a:r>
              <a:rPr lang="ru-RU" sz="1200" b="0" i="0" kern="1200" dirty="0" smtClean="0">
                <a:solidFill>
                  <a:schemeClr val="tx1"/>
                </a:solidFill>
                <a:effectLst/>
                <a:latin typeface="Arial Unicode MS" pitchFamily="34" charset="-128"/>
                <a:ea typeface="+mn-ea"/>
                <a:cs typeface="+mn-cs"/>
              </a:rPr>
              <a:t>требований к установке и приемке;</a:t>
            </a:r>
          </a:p>
          <a:p>
            <a:r>
              <a:rPr lang="ru-RU" sz="1200" b="0" i="0" kern="1200" dirty="0" smtClean="0">
                <a:solidFill>
                  <a:schemeClr val="tx1"/>
                </a:solidFill>
                <a:effectLst/>
                <a:latin typeface="Arial Unicode MS" pitchFamily="34" charset="-128"/>
                <a:ea typeface="+mn-ea"/>
                <a:cs typeface="+mn-cs"/>
              </a:rPr>
              <a:t>требований к пользовательской документации;</a:t>
            </a:r>
          </a:p>
          <a:p>
            <a:r>
              <a:rPr lang="ru-RU" sz="1200" b="0" i="0" kern="1200" dirty="0" smtClean="0">
                <a:solidFill>
                  <a:schemeClr val="tx1"/>
                </a:solidFill>
                <a:effectLst/>
                <a:latin typeface="Arial Unicode MS" pitchFamily="34" charset="-128"/>
                <a:ea typeface="+mn-ea"/>
                <a:cs typeface="+mn-cs"/>
              </a:rPr>
              <a:t>требований к эксплуатации и сопровождению.</a:t>
            </a:r>
          </a:p>
          <a:p>
            <a:r>
              <a:rPr lang="ru-RU" sz="1200" b="0" i="0" kern="1200" dirty="0" smtClean="0">
                <a:solidFill>
                  <a:schemeClr val="tx1"/>
                </a:solidFill>
                <a:effectLst/>
                <a:latin typeface="Arial Unicode MS" pitchFamily="34" charset="-128"/>
                <a:ea typeface="+mn-ea"/>
                <a:cs typeface="+mn-cs"/>
              </a:rPr>
              <a:t>Требования к программному обеспечению оцениваются, исходя из критериев соответствия требованиям, предъявляемым к системе в целом, реализуемости и возможности проверки при тестировании.</a:t>
            </a:r>
          </a:p>
          <a:p>
            <a:r>
              <a:rPr lang="ru-RU" sz="1200" b="0" i="0" kern="1200" dirty="0" smtClean="0">
                <a:solidFill>
                  <a:schemeClr val="tx1"/>
                </a:solidFill>
                <a:effectLst/>
                <a:latin typeface="Arial Unicode MS" pitchFamily="34" charset="-128"/>
                <a:ea typeface="+mn-ea"/>
                <a:cs typeface="+mn-cs"/>
              </a:rPr>
              <a:t>Проектирование архитектуры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включает следующие задачи для каждого компонента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трансформацию требований к ПО в архитектуру, определяющую на высоком уровне структуру ПО и состав его компонентов;</a:t>
            </a:r>
          </a:p>
          <a:p>
            <a:r>
              <a:rPr lang="ru-RU" sz="1200" b="0" i="0" kern="1200" dirty="0" smtClean="0">
                <a:solidFill>
                  <a:schemeClr val="tx1"/>
                </a:solidFill>
                <a:effectLst/>
                <a:latin typeface="Arial Unicode MS" pitchFamily="34" charset="-128"/>
                <a:ea typeface="+mn-ea"/>
                <a:cs typeface="+mn-cs"/>
              </a:rPr>
              <a:t>разработку и документирование программных интерфейсов ПО и баз данных (БД);</a:t>
            </a:r>
          </a:p>
          <a:p>
            <a:r>
              <a:rPr lang="ru-RU" sz="1200" b="0" i="0" kern="1200" dirty="0" smtClean="0">
                <a:solidFill>
                  <a:schemeClr val="tx1"/>
                </a:solidFill>
                <a:effectLst/>
                <a:latin typeface="Arial Unicode MS" pitchFamily="34" charset="-128"/>
                <a:ea typeface="+mn-ea"/>
                <a:cs typeface="+mn-cs"/>
              </a:rPr>
              <a:t>разработку предварительной версии пользовательской документации;</a:t>
            </a:r>
          </a:p>
          <a:p>
            <a:r>
              <a:rPr lang="ru-RU" sz="1200" b="0" i="0" kern="1200" dirty="0" smtClean="0">
                <a:solidFill>
                  <a:schemeClr val="tx1"/>
                </a:solidFill>
                <a:effectLst/>
                <a:latin typeface="Arial Unicode MS" pitchFamily="34" charset="-128"/>
                <a:ea typeface="+mn-ea"/>
                <a:cs typeface="+mn-cs"/>
              </a:rPr>
              <a:t>разработку и документирование предварительных требований к тестам и плана интеграции ПО.</a:t>
            </a:r>
          </a:p>
          <a:p>
            <a:r>
              <a:rPr lang="ru-RU" sz="1200" b="0" i="0" kern="1200" dirty="0" smtClean="0">
                <a:solidFill>
                  <a:schemeClr val="tx1"/>
                </a:solidFill>
                <a:effectLst/>
                <a:latin typeface="Arial Unicode MS" pitchFamily="34" charset="-128"/>
                <a:ea typeface="+mn-ea"/>
                <a:cs typeface="+mn-cs"/>
              </a:rPr>
              <a:t>Детальное проектирование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включает следующие задачи:</a:t>
            </a:r>
          </a:p>
          <a:p>
            <a:r>
              <a:rPr lang="ru-RU" sz="1200" b="0" i="0" kern="1200" dirty="0" smtClean="0">
                <a:solidFill>
                  <a:schemeClr val="tx1"/>
                </a:solidFill>
                <a:effectLst/>
                <a:latin typeface="Arial Unicode MS" pitchFamily="34" charset="-128"/>
                <a:ea typeface="+mn-ea"/>
                <a:cs typeface="+mn-cs"/>
              </a:rPr>
              <a:t>описание компонентов ПО и интерфейсов между ними на более низком уровне, достаточном для последующего кодирования и тестирования;</a:t>
            </a:r>
          </a:p>
          <a:p>
            <a:r>
              <a:rPr lang="ru-RU" sz="1200" b="0" i="0" kern="1200" dirty="0" smtClean="0">
                <a:solidFill>
                  <a:schemeClr val="tx1"/>
                </a:solidFill>
                <a:effectLst/>
                <a:latin typeface="Arial Unicode MS" pitchFamily="34" charset="-128"/>
                <a:ea typeface="+mn-ea"/>
                <a:cs typeface="+mn-cs"/>
              </a:rPr>
              <a:t>разработку и документирование детального проекта базы данных;</a:t>
            </a:r>
          </a:p>
          <a:p>
            <a:r>
              <a:rPr lang="ru-RU" sz="1200" b="0" i="0" kern="1200" dirty="0" smtClean="0">
                <a:solidFill>
                  <a:schemeClr val="tx1"/>
                </a:solidFill>
                <a:effectLst/>
                <a:latin typeface="Arial Unicode MS" pitchFamily="34" charset="-128"/>
                <a:ea typeface="+mn-ea"/>
                <a:cs typeface="+mn-cs"/>
              </a:rPr>
              <a:t>обновление (при необходимости) пользовательской документации;</a:t>
            </a:r>
          </a:p>
          <a:p>
            <a:r>
              <a:rPr lang="ru-RU" sz="1200" b="0" i="0" kern="1200" dirty="0" smtClean="0">
                <a:solidFill>
                  <a:schemeClr val="tx1"/>
                </a:solidFill>
                <a:effectLst/>
                <a:latin typeface="Arial Unicode MS" pitchFamily="34" charset="-128"/>
                <a:ea typeface="+mn-ea"/>
                <a:cs typeface="+mn-cs"/>
              </a:rPr>
              <a:t>разработку и документирование требований к тестам и плана тестирования компонентов ПО;</a:t>
            </a:r>
          </a:p>
          <a:p>
            <a:r>
              <a:rPr lang="ru-RU" sz="1200" b="0" i="0" kern="1200" dirty="0" smtClean="0">
                <a:solidFill>
                  <a:schemeClr val="tx1"/>
                </a:solidFill>
                <a:effectLst/>
                <a:latin typeface="Arial Unicode MS" pitchFamily="34" charset="-128"/>
                <a:ea typeface="+mn-ea"/>
                <a:cs typeface="+mn-cs"/>
              </a:rPr>
              <a:t>обновление плана интеграции ПО.</a:t>
            </a:r>
          </a:p>
          <a:p>
            <a:r>
              <a:rPr lang="ru-RU" sz="1200" b="0" i="1" kern="1200" dirty="0" smtClean="0">
                <a:solidFill>
                  <a:schemeClr val="tx1"/>
                </a:solidFill>
                <a:effectLst/>
                <a:latin typeface="Arial Unicode MS" pitchFamily="34" charset="-128"/>
                <a:ea typeface="+mn-ea"/>
                <a:cs typeface="+mn-cs"/>
              </a:rPr>
              <a:t>Кодирование</a:t>
            </a:r>
            <a:r>
              <a:rPr lang="ru-RU" sz="1200" b="0" i="0" kern="1200" dirty="0" smtClean="0">
                <a:solidFill>
                  <a:schemeClr val="tx1"/>
                </a:solidFill>
                <a:effectLst/>
                <a:latin typeface="Arial Unicode MS" pitchFamily="34" charset="-128"/>
                <a:ea typeface="+mn-ea"/>
                <a:cs typeface="+mn-cs"/>
              </a:rPr>
              <a:t> и тестирование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включает следующие задачи:</a:t>
            </a:r>
          </a:p>
          <a:p>
            <a:r>
              <a:rPr lang="ru-RU" sz="1200" b="0" i="0" kern="1200" dirty="0" smtClean="0">
                <a:solidFill>
                  <a:schemeClr val="tx1"/>
                </a:solidFill>
                <a:effectLst/>
                <a:latin typeface="Arial Unicode MS" pitchFamily="34" charset="-128"/>
                <a:ea typeface="+mn-ea"/>
                <a:cs typeface="+mn-cs"/>
              </a:rPr>
              <a:t>кодирование и документирование каждого компонента ПО и базы данных, а также подготовку совокупности тестовых процедур и данных для их тестирования;</a:t>
            </a:r>
          </a:p>
          <a:p>
            <a:r>
              <a:rPr lang="ru-RU" sz="1200" b="0" i="0" kern="1200" dirty="0" smtClean="0">
                <a:solidFill>
                  <a:schemeClr val="tx1"/>
                </a:solidFill>
                <a:effectLst/>
                <a:latin typeface="Arial Unicode MS" pitchFamily="34" charset="-128"/>
                <a:ea typeface="+mn-ea"/>
                <a:cs typeface="+mn-cs"/>
              </a:rPr>
              <a:t>тестирование каждого компонента ПО и БД на соответствие предъявляемым к ним требованиям с последующим документированием результатов тестирования;</a:t>
            </a:r>
          </a:p>
          <a:p>
            <a:r>
              <a:rPr lang="ru-RU" sz="1200" b="0" i="0" kern="1200" dirty="0" smtClean="0">
                <a:solidFill>
                  <a:schemeClr val="tx1"/>
                </a:solidFill>
                <a:effectLst/>
                <a:latin typeface="Arial Unicode MS" pitchFamily="34" charset="-128"/>
                <a:ea typeface="+mn-ea"/>
                <a:cs typeface="+mn-cs"/>
              </a:rPr>
              <a:t>обновление документации (при необходимости);</a:t>
            </a:r>
          </a:p>
          <a:p>
            <a:r>
              <a:rPr lang="ru-RU" sz="1200" b="0" i="0" kern="1200" dirty="0" smtClean="0">
                <a:solidFill>
                  <a:schemeClr val="tx1"/>
                </a:solidFill>
                <a:effectLst/>
                <a:latin typeface="Arial Unicode MS" pitchFamily="34" charset="-128"/>
                <a:ea typeface="+mn-ea"/>
                <a:cs typeface="+mn-cs"/>
              </a:rPr>
              <a:t>обновление плана интеграции ПО.</a:t>
            </a:r>
          </a:p>
          <a:p>
            <a:r>
              <a:rPr lang="ru-RU" sz="1200" b="0" i="1" kern="1200" dirty="0" smtClean="0">
                <a:solidFill>
                  <a:schemeClr val="tx1"/>
                </a:solidFill>
                <a:effectLst/>
                <a:latin typeface="Arial Unicode MS" pitchFamily="34" charset="-128"/>
                <a:ea typeface="+mn-ea"/>
                <a:cs typeface="+mn-cs"/>
              </a:rPr>
              <a:t>Интеграция</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предусматривает сборку разработанных компонентов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 соответствии с планом интеграции и тестирования агрегированных компонентов. Для каждого из агрегированных компонентов разрабатываются наборы тестов и тестовые процедуры, предназначенные для проверки каждого из квалификационных требований при последующем квалификационном тестировании. Квалификационное требование – это набор критериев или условий, которые необходимо выполнить, чтобы квалифицировать </a:t>
            </a:r>
            <a:r>
              <a:rPr lang="ru-RU" sz="1200" b="0" i="1" kern="1200" dirty="0" smtClean="0">
                <a:solidFill>
                  <a:schemeClr val="tx1"/>
                </a:solidFill>
                <a:effectLst/>
                <a:latin typeface="Arial Unicode MS" pitchFamily="34" charset="-128"/>
                <a:ea typeface="+mn-ea"/>
                <a:cs typeface="+mn-cs"/>
              </a:rPr>
              <a:t>программный продукт</a:t>
            </a:r>
            <a:r>
              <a:rPr lang="ru-RU" sz="1200" b="0" i="0" kern="1200" dirty="0" smtClean="0">
                <a:solidFill>
                  <a:schemeClr val="tx1"/>
                </a:solidFill>
                <a:effectLst/>
                <a:latin typeface="Arial Unicode MS" pitchFamily="34" charset="-128"/>
                <a:ea typeface="+mn-ea"/>
                <a:cs typeface="+mn-cs"/>
              </a:rPr>
              <a:t> как соответствующий своим спецификациям и готовый к использованию в условиях эксплуатации.</a:t>
            </a:r>
          </a:p>
          <a:p>
            <a:r>
              <a:rPr lang="ru-RU" sz="1200" b="0" i="0" kern="1200" dirty="0" smtClean="0">
                <a:solidFill>
                  <a:schemeClr val="tx1"/>
                </a:solidFill>
                <a:effectLst/>
                <a:latin typeface="Arial Unicode MS" pitchFamily="34" charset="-128"/>
                <a:ea typeface="+mn-ea"/>
                <a:cs typeface="+mn-cs"/>
              </a:rPr>
              <a:t>Квалификационное тестирование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проводится разработчиком в присутствии заказчика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возможности) для демонстрации того, что </a:t>
            </a:r>
            <a:r>
              <a:rPr lang="ru-RU" sz="1200" b="0" i="1" kern="1200" dirty="0" err="1" smtClean="0">
                <a:solidFill>
                  <a:schemeClr val="tx1"/>
                </a:solidFill>
                <a:effectLst/>
                <a:latin typeface="Arial Unicode MS" pitchFamily="34" charset="-128"/>
                <a:ea typeface="+mn-ea"/>
                <a:cs typeface="+mn-cs"/>
              </a:rPr>
              <a:t>ПО</a:t>
            </a:r>
            <a:r>
              <a:rPr lang="ru-RU" sz="1200" b="0" i="0" kern="1200" dirty="0" err="1" smtClean="0">
                <a:solidFill>
                  <a:schemeClr val="tx1"/>
                </a:solidFill>
                <a:effectLst/>
                <a:latin typeface="Arial Unicode MS" pitchFamily="34" charset="-128"/>
                <a:ea typeface="+mn-ea"/>
                <a:cs typeface="+mn-cs"/>
              </a:rPr>
              <a:t>удовлетворяет</a:t>
            </a:r>
            <a:r>
              <a:rPr lang="ru-RU" sz="1200" b="0" i="0" kern="1200" dirty="0" smtClean="0">
                <a:solidFill>
                  <a:schemeClr val="tx1"/>
                </a:solidFill>
                <a:effectLst/>
                <a:latin typeface="Arial Unicode MS" pitchFamily="34" charset="-128"/>
                <a:ea typeface="+mn-ea"/>
                <a:cs typeface="+mn-cs"/>
              </a:rPr>
              <a:t> своим спецификациям и готово к использованию в заданных условиях эксплуатации. Такое тестирование выполняется для каждого компонента программного продукта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всем разделам требований при широком варьировании тестов. При этом также проверяется </a:t>
            </a:r>
            <a:r>
              <a:rPr lang="ru-RU" sz="1200" b="0" i="1" kern="1200" dirty="0" smtClean="0">
                <a:solidFill>
                  <a:schemeClr val="tx1"/>
                </a:solidFill>
                <a:effectLst/>
                <a:latin typeface="Arial Unicode MS" pitchFamily="34" charset="-128"/>
                <a:ea typeface="+mn-ea"/>
                <a:cs typeface="+mn-cs"/>
              </a:rPr>
              <a:t>полнота</a:t>
            </a:r>
            <a:r>
              <a:rPr lang="ru-RU" sz="1200" b="0" i="0" kern="1200" dirty="0" smtClean="0">
                <a:solidFill>
                  <a:schemeClr val="tx1"/>
                </a:solidFill>
                <a:effectLst/>
                <a:latin typeface="Arial Unicode MS" pitchFamily="34" charset="-128"/>
                <a:ea typeface="+mn-ea"/>
                <a:cs typeface="+mn-cs"/>
              </a:rPr>
              <a:t> технической и пользовательской документации и ее </a:t>
            </a:r>
            <a:r>
              <a:rPr lang="ru-RU" sz="1200" b="0" i="1" kern="1200" dirty="0" smtClean="0">
                <a:solidFill>
                  <a:schemeClr val="tx1"/>
                </a:solidFill>
                <a:effectLst/>
                <a:latin typeface="Arial Unicode MS" pitchFamily="34" charset="-128"/>
                <a:ea typeface="+mn-ea"/>
                <a:cs typeface="+mn-cs"/>
              </a:rPr>
              <a:t>адекватность</a:t>
            </a:r>
            <a:r>
              <a:rPr lang="ru-RU" sz="1200" b="0" i="0" kern="1200" dirty="0" smtClean="0">
                <a:solidFill>
                  <a:schemeClr val="tx1"/>
                </a:solidFill>
                <a:effectLst/>
                <a:latin typeface="Arial Unicode MS" pitchFamily="34" charset="-128"/>
                <a:ea typeface="+mn-ea"/>
                <a:cs typeface="+mn-cs"/>
              </a:rPr>
              <a:t> самим компонентам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a:t>
            </a:r>
          </a:p>
          <a:p>
            <a:r>
              <a:rPr lang="ru-RU" sz="1200" b="0" i="1" kern="1200" dirty="0" smtClean="0">
                <a:solidFill>
                  <a:schemeClr val="tx1"/>
                </a:solidFill>
                <a:effectLst/>
                <a:latin typeface="Arial Unicode MS" pitchFamily="34" charset="-128"/>
                <a:ea typeface="+mn-ea"/>
                <a:cs typeface="+mn-cs"/>
              </a:rPr>
              <a:t>Интеграция</a:t>
            </a:r>
            <a:r>
              <a:rPr lang="ru-RU" sz="1200" b="0" i="0" kern="1200" dirty="0" smtClean="0">
                <a:solidFill>
                  <a:schemeClr val="tx1"/>
                </a:solidFill>
                <a:effectLst/>
                <a:latin typeface="Arial Unicode MS" pitchFamily="34" charset="-128"/>
                <a:ea typeface="+mn-ea"/>
                <a:cs typeface="+mn-cs"/>
              </a:rPr>
              <a:t> системы заключается в сборке всех ее компонентов, включая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 оборудование. После интеграции система, в свою </a:t>
            </a:r>
            <a:r>
              <a:rPr lang="ru-RU" sz="1200" b="0" i="1" kern="1200" dirty="0" smtClean="0">
                <a:solidFill>
                  <a:schemeClr val="tx1"/>
                </a:solidFill>
                <a:effectLst/>
                <a:latin typeface="Arial Unicode MS" pitchFamily="34" charset="-128"/>
                <a:ea typeface="+mn-ea"/>
                <a:cs typeface="+mn-cs"/>
              </a:rPr>
              <a:t>очередь</a:t>
            </a:r>
            <a:r>
              <a:rPr lang="ru-RU" sz="1200" b="0" i="0" kern="1200" dirty="0" smtClean="0">
                <a:solidFill>
                  <a:schemeClr val="tx1"/>
                </a:solidFill>
                <a:effectLst/>
                <a:latin typeface="Arial Unicode MS" pitchFamily="34" charset="-128"/>
                <a:ea typeface="+mn-ea"/>
                <a:cs typeface="+mn-cs"/>
              </a:rPr>
              <a:t>, подвергается квалификационному тестированию на соответствие предъявляемым к ней требованиям. При этом также производится оформление и проверка полного комплекта документации на систему.</a:t>
            </a:r>
          </a:p>
          <a:p>
            <a:r>
              <a:rPr lang="ru-RU" sz="1200" b="0" i="0" kern="1200" dirty="0" smtClean="0">
                <a:solidFill>
                  <a:schemeClr val="tx1"/>
                </a:solidFill>
                <a:effectLst/>
                <a:latin typeface="Arial Unicode MS" pitchFamily="34" charset="-128"/>
                <a:ea typeface="+mn-ea"/>
                <a:cs typeface="+mn-cs"/>
              </a:rPr>
              <a:t>Установка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осуществляется разработчиком в соответствии с планом в той среде и на том оборудовании, которые предусмотрены договором. В процессе установки проверяется работоспособность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 </a:t>
            </a:r>
            <a:r>
              <a:rPr lang="ru-RU" sz="1200" b="0" i="1" kern="1200" dirty="0" smtClean="0">
                <a:solidFill>
                  <a:schemeClr val="tx1"/>
                </a:solidFill>
                <a:effectLst/>
                <a:latin typeface="Arial Unicode MS" pitchFamily="34" charset="-128"/>
                <a:ea typeface="+mn-ea"/>
                <a:cs typeface="+mn-cs"/>
              </a:rPr>
              <a:t>БД</a:t>
            </a:r>
            <a:r>
              <a:rPr lang="ru-RU" sz="1200" b="0" i="0" kern="1200" dirty="0" smtClean="0">
                <a:solidFill>
                  <a:schemeClr val="tx1"/>
                </a:solidFill>
                <a:effectLst/>
                <a:latin typeface="Arial Unicode MS" pitchFamily="34" charset="-128"/>
                <a:ea typeface="+mn-ea"/>
                <a:cs typeface="+mn-cs"/>
              </a:rPr>
              <a:t>. Если устанавливаемое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заменяет существующую систему, разработчик должен обеспечить их параллельное функционирование в соответствии с договором.</a:t>
            </a:r>
          </a:p>
          <a:p>
            <a:r>
              <a:rPr lang="ru-RU" sz="1200" b="0" i="0" kern="1200" dirty="0" smtClean="0">
                <a:solidFill>
                  <a:schemeClr val="tx1"/>
                </a:solidFill>
                <a:effectLst/>
                <a:latin typeface="Arial Unicode MS" pitchFamily="34" charset="-128"/>
                <a:ea typeface="+mn-ea"/>
                <a:cs typeface="+mn-cs"/>
              </a:rPr>
              <a:t>Приемка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предусматривает оценку результатов квалификационного тестирования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 системы и </a:t>
            </a:r>
            <a:r>
              <a:rPr lang="ru-RU" sz="1200" b="0" i="1" kern="1200" dirty="0" smtClean="0">
                <a:solidFill>
                  <a:schemeClr val="tx1"/>
                </a:solidFill>
                <a:effectLst/>
                <a:latin typeface="Arial Unicode MS" pitchFamily="34" charset="-128"/>
                <a:ea typeface="+mn-ea"/>
                <a:cs typeface="+mn-cs"/>
              </a:rPr>
              <a:t>документирование</a:t>
            </a:r>
            <a:r>
              <a:rPr lang="ru-RU" sz="1200" b="0" i="0" kern="1200" dirty="0" smtClean="0">
                <a:solidFill>
                  <a:schemeClr val="tx1"/>
                </a:solidFill>
                <a:effectLst/>
                <a:latin typeface="Arial Unicode MS" pitchFamily="34" charset="-128"/>
                <a:ea typeface="+mn-ea"/>
                <a:cs typeface="+mn-cs"/>
              </a:rPr>
              <a:t> результатов оценки, которые производятся заказчиком с помощью разработчика. Разработчик выполняет окончательную передачу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заказчику в соответствии с договором, обеспечивая при этом необходимое обучение и поддержку.</a:t>
            </a:r>
          </a:p>
          <a:p>
            <a:r>
              <a:rPr lang="ru-RU" sz="1200" b="0" i="0" kern="1200" dirty="0" smtClean="0">
                <a:solidFill>
                  <a:schemeClr val="tx1"/>
                </a:solidFill>
                <a:effectLst/>
                <a:latin typeface="Arial Unicode MS" pitchFamily="34" charset="-128"/>
                <a:ea typeface="+mn-ea"/>
                <a:cs typeface="+mn-cs"/>
              </a:rPr>
              <a:t>Процесс эксплуатации охватывает действия и задачи организации оператора, эксплуатирующего систему. Процесс эксплуатации включает следующие действия.</a:t>
            </a:r>
          </a:p>
          <a:p>
            <a:r>
              <a:rPr lang="ru-RU" sz="1200" b="0" i="0" kern="1200" dirty="0" smtClean="0">
                <a:solidFill>
                  <a:schemeClr val="tx1"/>
                </a:solidFill>
                <a:effectLst/>
                <a:latin typeface="Arial Unicode MS" pitchFamily="34" charset="-128"/>
                <a:ea typeface="+mn-ea"/>
                <a:cs typeface="+mn-cs"/>
              </a:rPr>
              <a:t>Подготовительная работа, которая включает проведение оператором следующих задач:</a:t>
            </a:r>
          </a:p>
          <a:p>
            <a:pPr lvl="1"/>
            <a:r>
              <a:rPr lang="ru-RU" sz="1200" b="0" i="0" kern="1200" dirty="0" smtClean="0">
                <a:solidFill>
                  <a:schemeClr val="tx1"/>
                </a:solidFill>
                <a:effectLst/>
                <a:latin typeface="Arial Unicode MS" pitchFamily="34" charset="-128"/>
                <a:ea typeface="+mn-ea"/>
                <a:cs typeface="+mn-cs"/>
              </a:rPr>
              <a:t>планирование действий и работ, выполняемых в процессе эксплуатации, и установка эксплуатационных стандартов;</a:t>
            </a:r>
          </a:p>
          <a:p>
            <a:pPr lvl="1"/>
            <a:r>
              <a:rPr lang="ru-RU" sz="1200" b="0" i="0" kern="1200" dirty="0" smtClean="0">
                <a:solidFill>
                  <a:schemeClr val="tx1"/>
                </a:solidFill>
                <a:effectLst/>
                <a:latin typeface="Arial Unicode MS" pitchFamily="34" charset="-128"/>
                <a:ea typeface="+mn-ea"/>
                <a:cs typeface="+mn-cs"/>
              </a:rPr>
              <a:t>определение процедур локализации и разрешения проблем, возникающих в процессе эксплуатации.</a:t>
            </a:r>
          </a:p>
          <a:p>
            <a:r>
              <a:rPr lang="ru-RU" sz="1200" b="0" i="0" kern="1200" dirty="0" smtClean="0">
                <a:solidFill>
                  <a:schemeClr val="tx1"/>
                </a:solidFill>
                <a:effectLst/>
                <a:latin typeface="Arial Unicode MS" pitchFamily="34" charset="-128"/>
                <a:ea typeface="+mn-ea"/>
                <a:cs typeface="+mn-cs"/>
              </a:rPr>
              <a:t>Эксплуатационное тестирование, осуществляемое для каждой очередной редакции программного продукта, после чего эта редакция передается в эксплуатацию.</a:t>
            </a:r>
          </a:p>
          <a:p>
            <a:r>
              <a:rPr lang="ru-RU" sz="1200" b="0" i="0" kern="1200" dirty="0" smtClean="0">
                <a:solidFill>
                  <a:schemeClr val="tx1"/>
                </a:solidFill>
                <a:effectLst/>
                <a:latin typeface="Arial Unicode MS" pitchFamily="34" charset="-128"/>
                <a:ea typeface="+mn-ea"/>
                <a:cs typeface="+mn-cs"/>
              </a:rPr>
              <a:t>Собственно эксплуатация системы, которая выполняется в предназначенной для этого среде в соответствии с пользовательской документацией.</a:t>
            </a:r>
          </a:p>
          <a:p>
            <a:r>
              <a:rPr lang="ru-RU" sz="1200" b="0" i="0" kern="1200" dirty="0" smtClean="0">
                <a:solidFill>
                  <a:schemeClr val="tx1"/>
                </a:solidFill>
                <a:effectLst/>
                <a:latin typeface="Arial Unicode MS" pitchFamily="34" charset="-128"/>
                <a:ea typeface="+mn-ea"/>
                <a:cs typeface="+mn-cs"/>
              </a:rPr>
              <a:t>Поддержка пользователей – оказание помощи и консультаций при обнаружении ошибок в процессе эксплуатации ПО.</a:t>
            </a:r>
          </a:p>
          <a:p>
            <a:r>
              <a:rPr lang="ru-RU" sz="1200" b="0" i="0" kern="1200" dirty="0" smtClean="0">
                <a:solidFill>
                  <a:schemeClr val="tx1"/>
                </a:solidFill>
                <a:effectLst/>
                <a:latin typeface="Arial Unicode MS" pitchFamily="34" charset="-128"/>
                <a:ea typeface="+mn-ea"/>
                <a:cs typeface="+mn-cs"/>
              </a:rPr>
              <a:t>Процесс сопровождения представляет собой действия и задачи, которые выполняются сопровождающей организацией, при изменениях (модификациях) программного продукта и соответствующей документации, вызванных возникшими проблемами или потребностями в модернизации или адаптации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Изменения, вносимые в соответствующее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не должны нарушать его </a:t>
            </a:r>
            <a:r>
              <a:rPr lang="ru-RU" sz="1200" b="0" i="1" kern="1200" dirty="0" smtClean="0">
                <a:solidFill>
                  <a:schemeClr val="tx1"/>
                </a:solidFill>
                <a:effectLst/>
                <a:latin typeface="Arial Unicode MS" pitchFamily="34" charset="-128"/>
                <a:ea typeface="+mn-ea"/>
                <a:cs typeface="+mn-cs"/>
              </a:rPr>
              <a:t>целостность</a:t>
            </a:r>
            <a:r>
              <a:rPr lang="ru-RU" sz="1200" b="0" i="0" kern="1200" dirty="0" smtClean="0">
                <a:solidFill>
                  <a:schemeClr val="tx1"/>
                </a:solidFill>
                <a:effectLst/>
                <a:latin typeface="Arial Unicode MS" pitchFamily="34" charset="-128"/>
                <a:ea typeface="+mn-ea"/>
                <a:cs typeface="+mn-cs"/>
              </a:rPr>
              <a:t>. Процесс сопровождения включает его перенос в другую среду (миграцию) и заканчивается снятием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 эксплуатации.</a:t>
            </a:r>
          </a:p>
          <a:p>
            <a:r>
              <a:rPr lang="ru-RU" sz="1200" b="0" i="0" kern="1200" dirty="0" smtClean="0">
                <a:solidFill>
                  <a:schemeClr val="tx1"/>
                </a:solidFill>
                <a:effectLst/>
                <a:latin typeface="Arial Unicode MS" pitchFamily="34" charset="-128"/>
                <a:ea typeface="+mn-ea"/>
                <a:cs typeface="+mn-cs"/>
              </a:rPr>
              <a:t>Процесс сопровождения охватывает следующие действия:</a:t>
            </a:r>
          </a:p>
          <a:p>
            <a:r>
              <a:rPr lang="ru-RU" sz="1200" b="0" i="0" kern="1200" dirty="0" smtClean="0">
                <a:solidFill>
                  <a:schemeClr val="tx1"/>
                </a:solidFill>
                <a:effectLst/>
                <a:latin typeface="Arial Unicode MS" pitchFamily="34" charset="-128"/>
                <a:ea typeface="+mn-ea"/>
                <a:cs typeface="+mn-cs"/>
              </a:rPr>
              <a:t>подготовительную работу (планирование действий и работ, определение процедур локализации и разрешения проблем, возникающих в процессе сопровождения);</a:t>
            </a:r>
          </a:p>
          <a:p>
            <a:r>
              <a:rPr lang="ru-RU" sz="1200" b="0" i="0" kern="1200" dirty="0" smtClean="0">
                <a:solidFill>
                  <a:schemeClr val="tx1"/>
                </a:solidFill>
                <a:effectLst/>
                <a:latin typeface="Arial Unicode MS" pitchFamily="34" charset="-128"/>
                <a:ea typeface="+mn-ea"/>
                <a:cs typeface="+mn-cs"/>
              </a:rPr>
              <a:t>анализ проблем и запросов на модификацию ПО (анализ сообщений о возникшей проблеме или запроса на модификацию, оценка масштаба, стоимости модификации, получаемого эффекта, оценка целесообразности модификации);</a:t>
            </a:r>
          </a:p>
          <a:p>
            <a:r>
              <a:rPr lang="ru-RU" sz="1200" b="0" i="0" kern="1200" dirty="0" smtClean="0">
                <a:solidFill>
                  <a:schemeClr val="tx1"/>
                </a:solidFill>
                <a:effectLst/>
                <a:latin typeface="Arial Unicode MS" pitchFamily="34" charset="-128"/>
                <a:ea typeface="+mn-ea"/>
                <a:cs typeface="+mn-cs"/>
              </a:rPr>
              <a:t>модификацию ПО (внесение изменений в компоненты программного продукта и документацию в соответствии с правилами процесса разработки);</a:t>
            </a:r>
          </a:p>
          <a:p>
            <a:r>
              <a:rPr lang="ru-RU" sz="1200" b="0" i="0" kern="1200" dirty="0" smtClean="0">
                <a:solidFill>
                  <a:schemeClr val="tx1"/>
                </a:solidFill>
                <a:effectLst/>
                <a:latin typeface="Arial Unicode MS" pitchFamily="34" charset="-128"/>
                <a:ea typeface="+mn-ea"/>
                <a:cs typeface="+mn-cs"/>
              </a:rPr>
              <a:t>проверку и приемку (в части целостности модифицируемой системы);</a:t>
            </a:r>
          </a:p>
          <a:p>
            <a:r>
              <a:rPr lang="ru-RU" sz="1200" b="0" i="0" kern="1200" dirty="0" smtClean="0">
                <a:solidFill>
                  <a:schemeClr val="tx1"/>
                </a:solidFill>
                <a:effectLst/>
                <a:latin typeface="Arial Unicode MS" pitchFamily="34" charset="-128"/>
                <a:ea typeface="+mn-ea"/>
                <a:cs typeface="+mn-cs"/>
              </a:rPr>
              <a:t>перенос ПО в другую среду (конвертирование программ и данных, параллельная эксплуатация ПО в старой и новой среде в течение некоторого периода времени);</a:t>
            </a:r>
          </a:p>
          <a:p>
            <a:r>
              <a:rPr lang="ru-RU" sz="1200" b="0" i="0" kern="1200" dirty="0" smtClean="0">
                <a:solidFill>
                  <a:schemeClr val="tx1"/>
                </a:solidFill>
                <a:effectLst/>
                <a:latin typeface="Arial Unicode MS" pitchFamily="34" charset="-128"/>
                <a:ea typeface="+mn-ea"/>
                <a:cs typeface="+mn-cs"/>
              </a:rPr>
              <a:t>снятие ПО с эксплуатации по решению заказчика при участии эксплуатирующей организации, службы сопровождения и пользователей. При этом программные продукты и документации подлежат архивированию в соответствии с договором.</a:t>
            </a:r>
          </a:p>
          <a:p>
            <a:r>
              <a:rPr lang="ru-RU" sz="1200" b="1" i="0" kern="1200" dirty="0" smtClean="0">
                <a:solidFill>
                  <a:schemeClr val="tx1"/>
                </a:solidFill>
                <a:effectLst/>
                <a:latin typeface="Arial Unicode MS" pitchFamily="34" charset="-128"/>
                <a:ea typeface="+mn-ea"/>
                <a:cs typeface="+mn-cs"/>
              </a:rPr>
              <a:t>5.3. Вспомогательные процессы ЖЦ ПО</a:t>
            </a:r>
          </a:p>
          <a:p>
            <a:r>
              <a:rPr lang="ru-RU" sz="1200" b="0" i="0" kern="1200" dirty="0" smtClean="0">
                <a:solidFill>
                  <a:schemeClr val="tx1"/>
                </a:solidFill>
                <a:effectLst/>
                <a:latin typeface="Arial Unicode MS" pitchFamily="34" charset="-128"/>
                <a:ea typeface="+mn-ea"/>
                <a:cs typeface="+mn-cs"/>
              </a:rPr>
              <a:t>Процесс документирования. Предусматривает формализованное описание информации, созданной в течение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Данный процесс состоит из набора действий, с помощью которых планируют, проектируют, разрабатывают, выпускают, редактируют, распространяют и сопровождают документы, необходимые для всех заинтересованных лиц, таких как руководство, технические специалисты и пользователи системы.</a:t>
            </a:r>
          </a:p>
          <a:p>
            <a:r>
              <a:rPr lang="ru-RU" sz="1200" b="0" i="0" kern="1200" dirty="0" smtClean="0">
                <a:solidFill>
                  <a:schemeClr val="tx1"/>
                </a:solidFill>
                <a:effectLst/>
                <a:latin typeface="Arial Unicode MS" pitchFamily="34" charset="-128"/>
                <a:ea typeface="+mn-ea"/>
                <a:cs typeface="+mn-cs"/>
              </a:rPr>
              <a:t>Процесс документирования включает следующие действия [</a:t>
            </a:r>
            <a:r>
              <a:rPr lang="ru-RU" sz="1200" b="0" i="0" u="none" strike="noStrike" kern="1200" dirty="0" smtClean="0">
                <a:solidFill>
                  <a:schemeClr val="tx1"/>
                </a:solidFill>
                <a:effectLst/>
                <a:latin typeface="Arial Unicode MS" pitchFamily="34" charset="-128"/>
                <a:ea typeface="+mn-ea"/>
                <a:cs typeface="+mn-cs"/>
                <a:hlinkClick r:id="rId3"/>
              </a:rPr>
              <a:t>2</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подготовительную работу;</a:t>
            </a:r>
          </a:p>
          <a:p>
            <a:r>
              <a:rPr lang="ru-RU" sz="1200" b="0" i="0" kern="1200" dirty="0" smtClean="0">
                <a:solidFill>
                  <a:schemeClr val="tx1"/>
                </a:solidFill>
                <a:effectLst/>
                <a:latin typeface="Arial Unicode MS" pitchFamily="34" charset="-128"/>
                <a:ea typeface="+mn-ea"/>
                <a:cs typeface="+mn-cs"/>
              </a:rPr>
              <a:t>проектирование и разработку;</a:t>
            </a:r>
          </a:p>
          <a:p>
            <a:r>
              <a:rPr lang="ru-RU" sz="1200" b="0" i="0" kern="1200" dirty="0" smtClean="0">
                <a:solidFill>
                  <a:schemeClr val="tx1"/>
                </a:solidFill>
                <a:effectLst/>
                <a:latin typeface="Arial Unicode MS" pitchFamily="34" charset="-128"/>
                <a:ea typeface="+mn-ea"/>
                <a:cs typeface="+mn-cs"/>
              </a:rPr>
              <a:t>выпуск документации;</a:t>
            </a:r>
          </a:p>
          <a:p>
            <a:r>
              <a:rPr lang="ru-RU" sz="1200" b="0" i="0" kern="1200" dirty="0" smtClean="0">
                <a:solidFill>
                  <a:schemeClr val="tx1"/>
                </a:solidFill>
                <a:effectLst/>
                <a:latin typeface="Arial Unicode MS" pitchFamily="34" charset="-128"/>
                <a:ea typeface="+mn-ea"/>
                <a:cs typeface="+mn-cs"/>
              </a:rPr>
              <a:t>сопровождение.</a:t>
            </a:r>
          </a:p>
          <a:p>
            <a:r>
              <a:rPr lang="ru-RU" sz="1200" b="0" i="1" kern="1200" dirty="0" smtClean="0">
                <a:solidFill>
                  <a:schemeClr val="tx1"/>
                </a:solidFill>
                <a:effectLst/>
                <a:latin typeface="Arial Unicode MS" pitchFamily="34" charset="-128"/>
                <a:ea typeface="+mn-ea"/>
                <a:cs typeface="+mn-cs"/>
              </a:rPr>
              <a:t>Процесс управления</a:t>
            </a:r>
            <a:r>
              <a:rPr lang="ru-RU" sz="1200" b="0" i="0" kern="1200" dirty="0" smtClean="0">
                <a:solidFill>
                  <a:schemeClr val="tx1"/>
                </a:solidFill>
                <a:effectLst/>
                <a:latin typeface="Arial Unicode MS" pitchFamily="34" charset="-128"/>
                <a:ea typeface="+mn-ea"/>
                <a:cs typeface="+mn-cs"/>
              </a:rPr>
              <a:t> конфигурацией включает административные и технические процедуры на всем протяжении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для определения состояния компонентов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описания и подготовки отчетов о состоянии компонентов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 запросов на модификацию, обеспечения полноты, совместимости и корректности компонентов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управления хранением и поставкой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Согласно стандарту IEEE-90 под конфигурацией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понимается совокупность его функциональных и физических характеристик, установленных в технической документации и реализованных 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Управление конфигурацией</a:t>
            </a:r>
            <a:r>
              <a:rPr lang="ru-RU" sz="1200" b="0" i="0" kern="1200" dirty="0" smtClean="0">
                <a:solidFill>
                  <a:schemeClr val="tx1"/>
                </a:solidFill>
                <a:effectLst/>
                <a:latin typeface="Arial Unicode MS" pitchFamily="34" charset="-128"/>
                <a:ea typeface="+mn-ea"/>
                <a:cs typeface="+mn-cs"/>
              </a:rPr>
              <a:t> позволяет организовать, систематически учитывать и контролировать внесение изменений 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на всех стадиях ЖЦ. Общие принципы и рекомендации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управлению конфигурацией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отражены в стандарте </a:t>
            </a:r>
            <a:r>
              <a:rPr lang="ru-RU" sz="1200" b="0" i="1" kern="1200" dirty="0" smtClean="0">
                <a:solidFill>
                  <a:schemeClr val="tx1"/>
                </a:solidFill>
                <a:effectLst/>
                <a:latin typeface="Arial Unicode MS" pitchFamily="34" charset="-128"/>
                <a:ea typeface="+mn-ea"/>
                <a:cs typeface="+mn-cs"/>
              </a:rPr>
              <a:t>ISO</a:t>
            </a:r>
            <a:r>
              <a:rPr lang="ru-RU" sz="1200" b="0" i="0" kern="1200" dirty="0" smtClean="0">
                <a:solidFill>
                  <a:schemeClr val="tx1"/>
                </a:solidFill>
                <a:effectLst/>
                <a:latin typeface="Arial Unicode MS" pitchFamily="34" charset="-128"/>
                <a:ea typeface="+mn-ea"/>
                <a:cs typeface="+mn-cs"/>
              </a:rPr>
              <a:t>/</a:t>
            </a:r>
            <a:r>
              <a:rPr lang="ru-RU" sz="1200" b="0" i="1" kern="1200" dirty="0" smtClean="0">
                <a:solidFill>
                  <a:schemeClr val="tx1"/>
                </a:solidFill>
                <a:effectLst/>
                <a:latin typeface="Arial Unicode MS" pitchFamily="34" charset="-128"/>
                <a:ea typeface="+mn-ea"/>
                <a:cs typeface="+mn-cs"/>
              </a:rPr>
              <a:t>IEC</a:t>
            </a:r>
            <a:r>
              <a:rPr lang="ru-RU" sz="1200" b="0" i="0" kern="1200" dirty="0" smtClean="0">
                <a:solidFill>
                  <a:schemeClr val="tx1"/>
                </a:solidFill>
                <a:effectLst/>
                <a:latin typeface="Arial Unicode MS" pitchFamily="34" charset="-128"/>
                <a:ea typeface="+mn-ea"/>
                <a:cs typeface="+mn-cs"/>
              </a:rPr>
              <a:t> 15288 "</a:t>
            </a:r>
            <a:r>
              <a:rPr lang="ru-RU" sz="1200" b="0" i="1" kern="1200" dirty="0" err="1" smtClean="0">
                <a:solidFill>
                  <a:schemeClr val="tx1"/>
                </a:solidFill>
                <a:effectLst/>
                <a:latin typeface="Arial Unicode MS" pitchFamily="34" charset="-128"/>
                <a:ea typeface="+mn-ea"/>
                <a:cs typeface="+mn-cs"/>
              </a:rPr>
              <a:t>Information</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Technology</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Software</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Life</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Cycle</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Process</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Configuration</a:t>
            </a:r>
            <a:r>
              <a:rPr lang="ru-RU" sz="1200" b="0" i="1"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Management</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for</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Software</a:t>
            </a:r>
            <a:r>
              <a:rPr lang="ru-RU" sz="1200" b="0" i="0" kern="1200" dirty="0" smtClean="0">
                <a:solidFill>
                  <a:schemeClr val="tx1"/>
                </a:solidFill>
                <a:effectLst/>
                <a:latin typeface="Arial Unicode MS" pitchFamily="34" charset="-128"/>
                <a:ea typeface="+mn-ea"/>
                <a:cs typeface="+mn-cs"/>
              </a:rPr>
              <a:t>".</a:t>
            </a:r>
          </a:p>
          <a:p>
            <a:r>
              <a:rPr lang="ru-RU" sz="1200" b="0" i="1" kern="1200" dirty="0" smtClean="0">
                <a:solidFill>
                  <a:schemeClr val="tx1"/>
                </a:solidFill>
                <a:effectLst/>
                <a:latin typeface="Arial Unicode MS" pitchFamily="34" charset="-128"/>
                <a:ea typeface="+mn-ea"/>
                <a:cs typeface="+mn-cs"/>
              </a:rPr>
              <a:t>Процесс управления</a:t>
            </a:r>
            <a:r>
              <a:rPr lang="ru-RU" sz="1200" b="0" i="0" kern="1200" dirty="0" smtClean="0">
                <a:solidFill>
                  <a:schemeClr val="tx1"/>
                </a:solidFill>
                <a:effectLst/>
                <a:latin typeface="Arial Unicode MS" pitchFamily="34" charset="-128"/>
                <a:ea typeface="+mn-ea"/>
                <a:cs typeface="+mn-cs"/>
              </a:rPr>
              <a:t> конфигурацией включает следующие действия:</a:t>
            </a:r>
          </a:p>
          <a:p>
            <a:r>
              <a:rPr lang="ru-RU" sz="1200" b="0" i="0" kern="1200" dirty="0" smtClean="0">
                <a:solidFill>
                  <a:schemeClr val="tx1"/>
                </a:solidFill>
                <a:effectLst/>
                <a:latin typeface="Arial Unicode MS" pitchFamily="34" charset="-128"/>
                <a:ea typeface="+mn-ea"/>
                <a:cs typeface="+mn-cs"/>
              </a:rPr>
              <a:t>подготовительную работу, заключающуюся в планировании управления конфигурацией;</a:t>
            </a:r>
          </a:p>
          <a:p>
            <a:r>
              <a:rPr lang="ru-RU" sz="1200" b="0" i="0" kern="1200" dirty="0" smtClean="0">
                <a:solidFill>
                  <a:schemeClr val="tx1"/>
                </a:solidFill>
                <a:effectLst/>
                <a:latin typeface="Arial Unicode MS" pitchFamily="34" charset="-128"/>
                <a:ea typeface="+mn-ea"/>
                <a:cs typeface="+mn-cs"/>
              </a:rPr>
              <a:t>идентификацию конфигурации, устанавливающую правила, с помощью которых однозначно идентифицируются компоненты ПО и их версии. При этом каждому компоненту однозначно соответствует комплект документации;</a:t>
            </a:r>
          </a:p>
          <a:p>
            <a:r>
              <a:rPr lang="ru-RU" sz="1200" b="0" i="0" kern="1200" dirty="0" smtClean="0">
                <a:solidFill>
                  <a:schemeClr val="tx1"/>
                </a:solidFill>
                <a:effectLst/>
                <a:latin typeface="Arial Unicode MS" pitchFamily="34" charset="-128"/>
                <a:ea typeface="+mn-ea"/>
                <a:cs typeface="+mn-cs"/>
              </a:rPr>
              <a:t>контроль конфигурации – действие, предназначенное для систематической оценки предлагаемых модификаций ПО и координированной их реализации с учетом эффективности каждой модификации и затрат на ее выполнение;</a:t>
            </a:r>
          </a:p>
          <a:p>
            <a:r>
              <a:rPr lang="ru-RU" sz="1200" b="0" i="0" kern="1200" dirty="0" smtClean="0">
                <a:solidFill>
                  <a:schemeClr val="tx1"/>
                </a:solidFill>
                <a:effectLst/>
                <a:latin typeface="Arial Unicode MS" pitchFamily="34" charset="-128"/>
                <a:ea typeface="+mn-ea"/>
                <a:cs typeface="+mn-cs"/>
              </a:rPr>
              <a:t>учет состояния конфигурации, представляющий собой регистрацию состояния компонентов ПО. Обеспечивает подготовку отчетов о реализованных и отвергнутых модификациях версий компонентов ПО. Совокупность отчетов дает однозначное отражение текущего состояния системы и ее компонентов, а также обеспечивает ведение истории модификаций;</a:t>
            </a:r>
          </a:p>
          <a:p>
            <a:r>
              <a:rPr lang="ru-RU" sz="1200" b="0" i="0" kern="1200" dirty="0" smtClean="0">
                <a:solidFill>
                  <a:schemeClr val="tx1"/>
                </a:solidFill>
                <a:effectLst/>
                <a:latin typeface="Arial Unicode MS" pitchFamily="34" charset="-128"/>
                <a:ea typeface="+mn-ea"/>
                <a:cs typeface="+mn-cs"/>
              </a:rPr>
              <a:t>оценку конфигурации, заключающуюся в определении </a:t>
            </a:r>
            <a:r>
              <a:rPr lang="ru-RU" sz="1200" b="0" i="1" kern="1200" dirty="0" smtClean="0">
                <a:solidFill>
                  <a:schemeClr val="tx1"/>
                </a:solidFill>
                <a:effectLst/>
                <a:latin typeface="Arial Unicode MS" pitchFamily="34" charset="-128"/>
                <a:ea typeface="+mn-ea"/>
                <a:cs typeface="+mn-cs"/>
              </a:rPr>
              <a:t>функциональной полноты</a:t>
            </a:r>
            <a:r>
              <a:rPr lang="ru-RU" sz="1200" b="0" i="0" kern="1200" dirty="0" smtClean="0">
                <a:solidFill>
                  <a:schemeClr val="tx1"/>
                </a:solidFill>
                <a:effectLst/>
                <a:latin typeface="Arial Unicode MS" pitchFamily="34" charset="-128"/>
                <a:ea typeface="+mn-ea"/>
                <a:cs typeface="+mn-cs"/>
              </a:rPr>
              <a:t> компонентов ПО, а также соответствия их физического состояния текущему техническому описанию;</a:t>
            </a:r>
          </a:p>
          <a:p>
            <a:r>
              <a:rPr lang="ru-RU" sz="1200" b="0" i="0" kern="1200" dirty="0" smtClean="0">
                <a:solidFill>
                  <a:schemeClr val="tx1"/>
                </a:solidFill>
                <a:effectLst/>
                <a:latin typeface="Arial Unicode MS" pitchFamily="34" charset="-128"/>
                <a:ea typeface="+mn-ea"/>
                <a:cs typeface="+mn-cs"/>
              </a:rPr>
              <a:t>управление выпуском и поставку, охватывающие изготовление эталонных копий программ и документации, их хранение и поставку пользователям в соответствии с порядком, принятом в организации.</a:t>
            </a:r>
          </a:p>
          <a:p>
            <a:r>
              <a:rPr lang="ru-RU" sz="1200" b="0" i="1" kern="1200" dirty="0" smtClean="0">
                <a:solidFill>
                  <a:schemeClr val="tx1"/>
                </a:solidFill>
                <a:effectLst/>
                <a:latin typeface="Arial Unicode MS" pitchFamily="34" charset="-128"/>
                <a:ea typeface="+mn-ea"/>
                <a:cs typeface="+mn-cs"/>
              </a:rPr>
              <a:t>Процесс обеспечения</a:t>
            </a:r>
            <a:r>
              <a:rPr lang="ru-RU" sz="1200" b="0" i="0" kern="1200" dirty="0" smtClean="0">
                <a:solidFill>
                  <a:schemeClr val="tx1"/>
                </a:solidFill>
                <a:effectLst/>
                <a:latin typeface="Arial Unicode MS" pitchFamily="34" charset="-128"/>
                <a:ea typeface="+mn-ea"/>
                <a:cs typeface="+mn-cs"/>
              </a:rPr>
              <a:t> качества должен обеспечивать гарантии того, что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 процессы его ЖЦ соответствуют заданным требованиям и утвержденным планам. Под качеством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понимается совокупность свойств, которая характеризует способность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удовлетворять заданным требованиям. Для получения достоверных оценок о создаваемом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процесс обеспечения</a:t>
            </a:r>
            <a:r>
              <a:rPr lang="ru-RU" sz="1200" b="0" i="0" kern="1200" dirty="0" smtClean="0">
                <a:solidFill>
                  <a:schemeClr val="tx1"/>
                </a:solidFill>
                <a:effectLst/>
                <a:latin typeface="Arial Unicode MS" pitchFamily="34" charset="-128"/>
                <a:ea typeface="+mn-ea"/>
                <a:cs typeface="+mn-cs"/>
              </a:rPr>
              <a:t> его качества должен происходить независимо от субъектов, непосредственно связанных с разработкой программного продукта. При этом могут использоваться результаты других вспомогательных процессов, таких как </a:t>
            </a:r>
            <a:r>
              <a:rPr lang="ru-RU" sz="1200" b="0" i="1" kern="1200" dirty="0" smtClean="0">
                <a:solidFill>
                  <a:schemeClr val="tx1"/>
                </a:solidFill>
                <a:effectLst/>
                <a:latin typeface="Arial Unicode MS" pitchFamily="34" charset="-128"/>
                <a:ea typeface="+mn-ea"/>
                <a:cs typeface="+mn-cs"/>
              </a:rPr>
              <a:t>верификация</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аттестация</a:t>
            </a:r>
            <a:r>
              <a:rPr lang="ru-RU" sz="1200" b="0" i="0" kern="1200" dirty="0" smtClean="0">
                <a:solidFill>
                  <a:schemeClr val="tx1"/>
                </a:solidFill>
                <a:effectLst/>
                <a:latin typeface="Arial Unicode MS" pitchFamily="34" charset="-128"/>
                <a:ea typeface="+mn-ea"/>
                <a:cs typeface="+mn-cs"/>
              </a:rPr>
              <a:t>, совместная оценка, </a:t>
            </a:r>
            <a:r>
              <a:rPr lang="ru-RU" sz="1200" b="0" i="1" kern="1200" dirty="0" smtClean="0">
                <a:solidFill>
                  <a:schemeClr val="tx1"/>
                </a:solidFill>
                <a:effectLst/>
                <a:latin typeface="Arial Unicode MS" pitchFamily="34" charset="-128"/>
                <a:ea typeface="+mn-ea"/>
                <a:cs typeface="+mn-cs"/>
              </a:rPr>
              <a:t>аудит</a:t>
            </a:r>
            <a:r>
              <a:rPr lang="ru-RU" sz="1200" b="0" i="0" kern="1200" dirty="0" smtClean="0">
                <a:solidFill>
                  <a:schemeClr val="tx1"/>
                </a:solidFill>
                <a:effectLst/>
                <a:latin typeface="Arial Unicode MS" pitchFamily="34" charset="-128"/>
                <a:ea typeface="+mn-ea"/>
                <a:cs typeface="+mn-cs"/>
              </a:rPr>
              <a:t> и разрешение проблем.</a:t>
            </a:r>
          </a:p>
          <a:p>
            <a:r>
              <a:rPr lang="ru-RU" sz="1200" b="0" i="1" kern="1200" dirty="0" smtClean="0">
                <a:solidFill>
                  <a:schemeClr val="tx1"/>
                </a:solidFill>
                <a:effectLst/>
                <a:latin typeface="Arial Unicode MS" pitchFamily="34" charset="-128"/>
                <a:ea typeface="+mn-ea"/>
                <a:cs typeface="+mn-cs"/>
              </a:rPr>
              <a:t>Процесс обеспечения</a:t>
            </a:r>
            <a:r>
              <a:rPr lang="ru-RU" sz="1200" b="0" i="0" kern="1200" dirty="0" smtClean="0">
                <a:solidFill>
                  <a:schemeClr val="tx1"/>
                </a:solidFill>
                <a:effectLst/>
                <a:latin typeface="Arial Unicode MS" pitchFamily="34" charset="-128"/>
                <a:ea typeface="+mn-ea"/>
                <a:cs typeface="+mn-cs"/>
              </a:rPr>
              <a:t> качества включает следующие действия:</a:t>
            </a:r>
          </a:p>
          <a:p>
            <a:r>
              <a:rPr lang="ru-RU" sz="1200" b="0" i="0" kern="1200" dirty="0" smtClean="0">
                <a:solidFill>
                  <a:schemeClr val="tx1"/>
                </a:solidFill>
                <a:effectLst/>
                <a:latin typeface="Arial Unicode MS" pitchFamily="34" charset="-128"/>
                <a:ea typeface="+mn-ea"/>
                <a:cs typeface="+mn-cs"/>
              </a:rPr>
              <a:t>подготовительную работу (координацию с другими вспомогательными процессами и планирование самого процесса обеспечения качества ПО с учетом используемых стандартов, методов, процедур и средств);</a:t>
            </a:r>
          </a:p>
          <a:p>
            <a:r>
              <a:rPr lang="ru-RU" sz="1200" b="0" i="0" kern="1200" dirty="0" smtClean="0">
                <a:solidFill>
                  <a:schemeClr val="tx1"/>
                </a:solidFill>
                <a:effectLst/>
                <a:latin typeface="Arial Unicode MS" pitchFamily="34" charset="-128"/>
                <a:ea typeface="+mn-ea"/>
                <a:cs typeface="+mn-cs"/>
              </a:rPr>
              <a:t>обеспечение качества продукта, подразумевающего гарантированное полное соответствие ПО и его документации требованиям заказчика, предусмотренным в договоре;</a:t>
            </a:r>
          </a:p>
          <a:p>
            <a:r>
              <a:rPr lang="ru-RU" sz="1200" b="0" i="0" kern="1200" dirty="0" smtClean="0">
                <a:solidFill>
                  <a:schemeClr val="tx1"/>
                </a:solidFill>
                <a:effectLst/>
                <a:latin typeface="Arial Unicode MS" pitchFamily="34" charset="-128"/>
                <a:ea typeface="+mn-ea"/>
                <a:cs typeface="+mn-cs"/>
              </a:rPr>
              <a:t>обеспечение качества процесса, предполагающее гарантированное соответствие процессов ЖЦ ПО, методов разработки, среды разработки и квалификации персонала условиям договора, установленным стандартам и процедурам;</a:t>
            </a:r>
          </a:p>
          <a:p>
            <a:r>
              <a:rPr lang="ru-RU" sz="1200" b="0" i="0" kern="1200" dirty="0" smtClean="0">
                <a:solidFill>
                  <a:schemeClr val="tx1"/>
                </a:solidFill>
                <a:effectLst/>
                <a:latin typeface="Arial Unicode MS" pitchFamily="34" charset="-128"/>
                <a:ea typeface="+mn-ea"/>
                <a:cs typeface="+mn-cs"/>
              </a:rPr>
              <a:t>обеспечение прочих показателей качества ПО, осуществляемое в соответствии с условиями договора и стандартом качества </a:t>
            </a:r>
            <a:r>
              <a:rPr lang="ru-RU" sz="1200" b="0" i="1" kern="1200" dirty="0" smtClean="0">
                <a:solidFill>
                  <a:schemeClr val="tx1"/>
                </a:solidFill>
                <a:effectLst/>
                <a:latin typeface="Arial Unicode MS" pitchFamily="34" charset="-128"/>
                <a:ea typeface="+mn-ea"/>
                <a:cs typeface="+mn-cs"/>
              </a:rPr>
              <a:t>ISO 9001</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Процесс верификации состоит в определении того факта, что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являющееся результатом некоторой деятельности, полностью удовлетворяет требованиям или условиям, обусловленным предшествующими действиями. Для повышения эффективности всего процесса ЖЦ </a:t>
            </a:r>
            <a:r>
              <a:rPr lang="ru-RU" sz="1200" b="0" i="1" kern="1200" dirty="0" err="1" smtClean="0">
                <a:solidFill>
                  <a:schemeClr val="tx1"/>
                </a:solidFill>
                <a:effectLst/>
                <a:latin typeface="Arial Unicode MS" pitchFamily="34" charset="-128"/>
                <a:ea typeface="+mn-ea"/>
                <a:cs typeface="+mn-cs"/>
              </a:rPr>
              <a:t>ПОверификация</a:t>
            </a:r>
            <a:r>
              <a:rPr lang="ru-RU" sz="1200" b="0" i="0" kern="1200" dirty="0" smtClean="0">
                <a:solidFill>
                  <a:schemeClr val="tx1"/>
                </a:solidFill>
                <a:effectLst/>
                <a:latin typeface="Arial Unicode MS" pitchFamily="34" charset="-128"/>
                <a:ea typeface="+mn-ea"/>
                <a:cs typeface="+mn-cs"/>
              </a:rPr>
              <a:t> должна как можно раньше интегрироваться с использующими ее процессами (т.е. с поставкой, разработкой, эксплуатацией). Процесс верификации может включать </a:t>
            </a:r>
            <a:r>
              <a:rPr lang="ru-RU" sz="1200" b="0" i="1" kern="1200" dirty="0" smtClean="0">
                <a:solidFill>
                  <a:schemeClr val="tx1"/>
                </a:solidFill>
                <a:effectLst/>
                <a:latin typeface="Arial Unicode MS" pitchFamily="34" charset="-128"/>
                <a:ea typeface="+mn-ea"/>
                <a:cs typeface="+mn-cs"/>
              </a:rPr>
              <a:t>анализ</a:t>
            </a:r>
            <a:r>
              <a:rPr lang="ru-RU" sz="1200" b="0" i="0" kern="1200" dirty="0" smtClean="0">
                <a:solidFill>
                  <a:schemeClr val="tx1"/>
                </a:solidFill>
                <a:effectLst/>
                <a:latin typeface="Arial Unicode MS" pitchFamily="34" charset="-128"/>
                <a:ea typeface="+mn-ea"/>
                <a:cs typeface="+mn-cs"/>
              </a:rPr>
              <a:t>, оценку и тестирование.</a:t>
            </a:r>
          </a:p>
          <a:p>
            <a:r>
              <a:rPr lang="ru-RU" sz="1200" b="0" i="1" kern="1200" dirty="0" smtClean="0">
                <a:solidFill>
                  <a:schemeClr val="tx1"/>
                </a:solidFill>
                <a:effectLst/>
                <a:latin typeface="Arial Unicode MS" pitchFamily="34" charset="-128"/>
                <a:ea typeface="+mn-ea"/>
                <a:cs typeface="+mn-cs"/>
              </a:rPr>
              <a:t>Верификация</a:t>
            </a:r>
            <a:r>
              <a:rPr lang="ru-RU" sz="1200" b="0" i="0" kern="1200" dirty="0" smtClean="0">
                <a:solidFill>
                  <a:schemeClr val="tx1"/>
                </a:solidFill>
                <a:effectLst/>
                <a:latin typeface="Arial Unicode MS" pitchFamily="34" charset="-128"/>
                <a:ea typeface="+mn-ea"/>
                <a:cs typeface="+mn-cs"/>
              </a:rPr>
              <a:t> может проводиться с различными степенями независимости (от самого исполнителя до специалистов другой организации, не зависящей от поставщика, разработчика и т.д.). В процессе верификации проверяются следующие условия:</a:t>
            </a:r>
          </a:p>
          <a:p>
            <a:r>
              <a:rPr lang="ru-RU" sz="1200" b="0" i="0" kern="1200" dirty="0" smtClean="0">
                <a:solidFill>
                  <a:schemeClr val="tx1"/>
                </a:solidFill>
                <a:effectLst/>
                <a:latin typeface="Arial Unicode MS" pitchFamily="34" charset="-128"/>
                <a:ea typeface="+mn-ea"/>
                <a:cs typeface="+mn-cs"/>
              </a:rPr>
              <a:t>непротиворечивость требований, предъявляемых к системе, и степень учета потребностей пользователей;</a:t>
            </a:r>
          </a:p>
          <a:p>
            <a:r>
              <a:rPr lang="ru-RU" sz="1200" b="0" i="0" kern="1200" dirty="0" smtClean="0">
                <a:solidFill>
                  <a:schemeClr val="tx1"/>
                </a:solidFill>
                <a:effectLst/>
                <a:latin typeface="Arial Unicode MS" pitchFamily="34" charset="-128"/>
                <a:ea typeface="+mn-ea"/>
                <a:cs typeface="+mn-cs"/>
              </a:rPr>
              <a:t>возможность поставщика выполнить заданные требования;</a:t>
            </a:r>
          </a:p>
          <a:p>
            <a:r>
              <a:rPr lang="ru-RU" sz="1200" b="0" i="0" kern="1200" dirty="0" smtClean="0">
                <a:solidFill>
                  <a:schemeClr val="tx1"/>
                </a:solidFill>
                <a:effectLst/>
                <a:latin typeface="Arial Unicode MS" pitchFamily="34" charset="-128"/>
                <a:ea typeface="+mn-ea"/>
                <a:cs typeface="+mn-cs"/>
              </a:rPr>
              <a:t>соответствие выбранных процессов ЖЦ ПО условиям договора;</a:t>
            </a:r>
          </a:p>
          <a:p>
            <a:r>
              <a:rPr lang="ru-RU" sz="1200" b="0" i="0" kern="1200" dirty="0" smtClean="0">
                <a:solidFill>
                  <a:schemeClr val="tx1"/>
                </a:solidFill>
                <a:effectLst/>
                <a:latin typeface="Arial Unicode MS" pitchFamily="34" charset="-128"/>
                <a:ea typeface="+mn-ea"/>
                <a:cs typeface="+mn-cs"/>
              </a:rPr>
              <a:t>адекватность стандартов, процедур и среды разработки процессам ЖЦ ПО;</a:t>
            </a:r>
          </a:p>
          <a:p>
            <a:r>
              <a:rPr lang="ru-RU" sz="1200" b="0" i="0" kern="1200" dirty="0" smtClean="0">
                <a:solidFill>
                  <a:schemeClr val="tx1"/>
                </a:solidFill>
                <a:effectLst/>
                <a:latin typeface="Arial Unicode MS" pitchFamily="34" charset="-128"/>
                <a:ea typeface="+mn-ea"/>
                <a:cs typeface="+mn-cs"/>
              </a:rPr>
              <a:t>соответствие проектных спецификаций ПО заданным требованиям;</a:t>
            </a:r>
          </a:p>
          <a:p>
            <a:r>
              <a:rPr lang="ru-RU" sz="1200" b="0" i="0" kern="1200" dirty="0" smtClean="0">
                <a:solidFill>
                  <a:schemeClr val="tx1"/>
                </a:solidFill>
                <a:effectLst/>
                <a:latin typeface="Arial Unicode MS" pitchFamily="34" charset="-128"/>
                <a:ea typeface="+mn-ea"/>
                <a:cs typeface="+mn-cs"/>
              </a:rPr>
              <a:t>корректность описания в проектных спецификациях входных и выходных данных, последовательности событий, интерфейсов, логики и т.д.;</a:t>
            </a:r>
          </a:p>
          <a:p>
            <a:r>
              <a:rPr lang="ru-RU" sz="1200" b="0" i="0" kern="1200" dirty="0" smtClean="0">
                <a:solidFill>
                  <a:schemeClr val="tx1"/>
                </a:solidFill>
                <a:effectLst/>
                <a:latin typeface="Arial Unicode MS" pitchFamily="34" charset="-128"/>
                <a:ea typeface="+mn-ea"/>
                <a:cs typeface="+mn-cs"/>
              </a:rPr>
              <a:t>соответствие кода проектным спецификациям и требованиям;</a:t>
            </a:r>
          </a:p>
          <a:p>
            <a:r>
              <a:rPr lang="ru-RU" sz="1200" b="0" i="0" kern="1200" dirty="0" smtClean="0">
                <a:solidFill>
                  <a:schemeClr val="tx1"/>
                </a:solidFill>
                <a:effectLst/>
                <a:latin typeface="Arial Unicode MS" pitchFamily="34" charset="-128"/>
                <a:ea typeface="+mn-ea"/>
                <a:cs typeface="+mn-cs"/>
              </a:rPr>
              <a:t>тестируемость и корректность кода, его соответствие принятым стандартам кодирования;</a:t>
            </a:r>
          </a:p>
          <a:p>
            <a:r>
              <a:rPr lang="ru-RU" sz="1200" b="0" i="0" kern="1200" dirty="0" smtClean="0">
                <a:solidFill>
                  <a:schemeClr val="tx1"/>
                </a:solidFill>
                <a:effectLst/>
                <a:latin typeface="Arial Unicode MS" pitchFamily="34" charset="-128"/>
                <a:ea typeface="+mn-ea"/>
                <a:cs typeface="+mn-cs"/>
              </a:rPr>
              <a:t>корректность интеграции компонентов ПО в систему;</a:t>
            </a:r>
          </a:p>
          <a:p>
            <a:r>
              <a:rPr lang="ru-RU" sz="1200" b="0" i="0" kern="1200" dirty="0" smtClean="0">
                <a:solidFill>
                  <a:schemeClr val="tx1"/>
                </a:solidFill>
                <a:effectLst/>
                <a:latin typeface="Arial Unicode MS" pitchFamily="34" charset="-128"/>
                <a:ea typeface="+mn-ea"/>
                <a:cs typeface="+mn-cs"/>
              </a:rPr>
              <a:t>адекватность, полнота и непротиворечивость документации.</a:t>
            </a:r>
          </a:p>
          <a:p>
            <a:r>
              <a:rPr lang="ru-RU" sz="1200" b="0" i="0" kern="1200" dirty="0" smtClean="0">
                <a:solidFill>
                  <a:schemeClr val="tx1"/>
                </a:solidFill>
                <a:effectLst/>
                <a:latin typeface="Arial Unicode MS" pitchFamily="34" charset="-128"/>
                <a:ea typeface="+mn-ea"/>
                <a:cs typeface="+mn-cs"/>
              </a:rPr>
              <a:t>Процесс аттестации предназначен для определения полноты соответствия заданных требований и созданного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их конкретному функциональному назначению (тому, что требуется потребителю). Под аттестацией обычно понимается подтверждение и оценка достоверности проведенного тестирования программного продукта. </a:t>
            </a:r>
            <a:r>
              <a:rPr lang="ru-RU" sz="1200" b="0" i="1" kern="1200" dirty="0" smtClean="0">
                <a:solidFill>
                  <a:schemeClr val="tx1"/>
                </a:solidFill>
                <a:effectLst/>
                <a:latin typeface="Arial Unicode MS" pitchFamily="34" charset="-128"/>
                <a:ea typeface="+mn-ea"/>
                <a:cs typeface="+mn-cs"/>
              </a:rPr>
              <a:t>Аттестация</a:t>
            </a:r>
            <a:r>
              <a:rPr lang="ru-RU" sz="1200" b="0" i="0" kern="1200" dirty="0" smtClean="0">
                <a:solidFill>
                  <a:schemeClr val="tx1"/>
                </a:solidFill>
                <a:effectLst/>
                <a:latin typeface="Arial Unicode MS" pitchFamily="34" charset="-128"/>
                <a:ea typeface="+mn-ea"/>
                <a:cs typeface="+mn-cs"/>
              </a:rPr>
              <a:t> должна гарантировать полное соответствие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спецификациям, требованиям и документации, а также возможность безопасного и надежного применения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пользователем.</a:t>
            </a:r>
          </a:p>
          <a:p>
            <a:r>
              <a:rPr lang="ru-RU" sz="1200" b="0" i="1" kern="1200" dirty="0" smtClean="0">
                <a:solidFill>
                  <a:schemeClr val="tx1"/>
                </a:solidFill>
                <a:effectLst/>
                <a:latin typeface="Arial Unicode MS" pitchFamily="34" charset="-128"/>
                <a:ea typeface="+mn-ea"/>
                <a:cs typeface="+mn-cs"/>
              </a:rPr>
              <a:t>Аттестация</a:t>
            </a:r>
            <a:r>
              <a:rPr lang="ru-RU" sz="1200" b="0" i="0" kern="1200" dirty="0" smtClean="0">
                <a:solidFill>
                  <a:schemeClr val="tx1"/>
                </a:solidFill>
                <a:effectLst/>
                <a:latin typeface="Arial Unicode MS" pitchFamily="34" charset="-128"/>
                <a:ea typeface="+mn-ea"/>
                <a:cs typeface="+mn-cs"/>
              </a:rPr>
              <a:t>, как и </a:t>
            </a:r>
            <a:r>
              <a:rPr lang="ru-RU" sz="1200" b="0" i="1" kern="1200" dirty="0" smtClean="0">
                <a:solidFill>
                  <a:schemeClr val="tx1"/>
                </a:solidFill>
                <a:effectLst/>
                <a:latin typeface="Arial Unicode MS" pitchFamily="34" charset="-128"/>
                <a:ea typeface="+mn-ea"/>
                <a:cs typeface="+mn-cs"/>
              </a:rPr>
              <a:t>верификация</a:t>
            </a:r>
            <a:r>
              <a:rPr lang="ru-RU" sz="1200" b="0" i="0" kern="1200" dirty="0" smtClean="0">
                <a:solidFill>
                  <a:schemeClr val="tx1"/>
                </a:solidFill>
                <a:effectLst/>
                <a:latin typeface="Arial Unicode MS" pitchFamily="34" charset="-128"/>
                <a:ea typeface="+mn-ea"/>
                <a:cs typeface="+mn-cs"/>
              </a:rPr>
              <a:t>, может осуществляться с различными степенями независимости (вплоть до организации, не зависящей от поставщика, разработчика, оператора или службы сопровождения).</a:t>
            </a:r>
          </a:p>
          <a:p>
            <a:r>
              <a:rPr lang="ru-RU" sz="1200" b="0" i="0" kern="1200" dirty="0" smtClean="0">
                <a:solidFill>
                  <a:schemeClr val="tx1"/>
                </a:solidFill>
                <a:effectLst/>
                <a:latin typeface="Arial Unicode MS" pitchFamily="34" charset="-128"/>
                <a:ea typeface="+mn-ea"/>
                <a:cs typeface="+mn-cs"/>
              </a:rPr>
              <a:t>Процесс совместной оценки предназначен для оценки состояния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проекту и программному продукту, создаваемому при выполнении этих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Он сосредоточен в основном на контроле планирования и управления ресурсами, персоналом, аппаратурой и инструментальными средствами проекта.</a:t>
            </a:r>
          </a:p>
          <a:p>
            <a:r>
              <a:rPr lang="ru-RU" sz="1200" b="0" i="0" kern="1200" dirty="0" smtClean="0">
                <a:solidFill>
                  <a:schemeClr val="tx1"/>
                </a:solidFill>
                <a:effectLst/>
                <a:latin typeface="Arial Unicode MS" pitchFamily="34" charset="-128"/>
                <a:ea typeface="+mn-ea"/>
                <a:cs typeface="+mn-cs"/>
              </a:rPr>
              <a:t>Оценка применяется как на уровне управления проектом, так и на уровне технической реализации проекта и проводится в течение всего срока действия договора. Данный процесс может выполняться двумя сторонами, участвующими в договоре, при этом одна сторона проверяет другую.</a:t>
            </a:r>
          </a:p>
          <a:p>
            <a:r>
              <a:rPr lang="ru-RU" sz="1200" b="0" i="0" kern="1200" dirty="0" smtClean="0">
                <a:solidFill>
                  <a:schemeClr val="tx1"/>
                </a:solidFill>
                <a:effectLst/>
                <a:latin typeface="Arial Unicode MS" pitchFamily="34" charset="-128"/>
                <a:ea typeface="+mn-ea"/>
                <a:cs typeface="+mn-cs"/>
              </a:rPr>
              <a:t>Процесс аудита представляет собой </a:t>
            </a:r>
            <a:r>
              <a:rPr lang="ru-RU" sz="1200" b="0" i="1" kern="1200" dirty="0" smtClean="0">
                <a:solidFill>
                  <a:schemeClr val="tx1"/>
                </a:solidFill>
                <a:effectLst/>
                <a:latin typeface="Arial Unicode MS" pitchFamily="34" charset="-128"/>
                <a:ea typeface="+mn-ea"/>
                <a:cs typeface="+mn-cs"/>
              </a:rPr>
              <a:t>определение</a:t>
            </a:r>
            <a:r>
              <a:rPr lang="ru-RU" sz="1200" b="0" i="0" kern="1200" dirty="0" smtClean="0">
                <a:solidFill>
                  <a:schemeClr val="tx1"/>
                </a:solidFill>
                <a:effectLst/>
                <a:latin typeface="Arial Unicode MS" pitchFamily="34" charset="-128"/>
                <a:ea typeface="+mn-ea"/>
                <a:cs typeface="+mn-cs"/>
              </a:rPr>
              <a:t> соответствия проекта и продукта требованиям, планам и условиям договора. </a:t>
            </a:r>
            <a:r>
              <a:rPr lang="ru-RU" sz="1200" b="0" i="1" kern="1200" dirty="0" smtClean="0">
                <a:solidFill>
                  <a:schemeClr val="tx1"/>
                </a:solidFill>
                <a:effectLst/>
                <a:latin typeface="Arial Unicode MS" pitchFamily="34" charset="-128"/>
                <a:ea typeface="+mn-ea"/>
                <a:cs typeface="+mn-cs"/>
              </a:rPr>
              <a:t>Аудит</a:t>
            </a:r>
            <a:r>
              <a:rPr lang="ru-RU" sz="1200" b="0" i="0" kern="1200" dirty="0" smtClean="0">
                <a:solidFill>
                  <a:schemeClr val="tx1"/>
                </a:solidFill>
                <a:effectLst/>
                <a:latin typeface="Arial Unicode MS" pitchFamily="34" charset="-128"/>
                <a:ea typeface="+mn-ea"/>
                <a:cs typeface="+mn-cs"/>
              </a:rPr>
              <a:t> может выполняться двумя любыми сторонами, участвующими в договоре, когда одна сторона проверяет другую.</a:t>
            </a:r>
          </a:p>
          <a:p>
            <a:r>
              <a:rPr lang="ru-RU" sz="1200" b="0" i="1" kern="1200" dirty="0" smtClean="0">
                <a:solidFill>
                  <a:schemeClr val="tx1"/>
                </a:solidFill>
                <a:effectLst/>
                <a:latin typeface="Arial Unicode MS" pitchFamily="34" charset="-128"/>
                <a:ea typeface="+mn-ea"/>
                <a:cs typeface="+mn-cs"/>
              </a:rPr>
              <a:t>Аудит</a:t>
            </a:r>
            <a:r>
              <a:rPr lang="ru-RU" sz="1200" b="0" i="0" kern="1200" dirty="0" smtClean="0">
                <a:solidFill>
                  <a:schemeClr val="tx1"/>
                </a:solidFill>
                <a:effectLst/>
                <a:latin typeface="Arial Unicode MS" pitchFamily="34" charset="-128"/>
                <a:ea typeface="+mn-ea"/>
                <a:cs typeface="+mn-cs"/>
              </a:rPr>
              <a:t> – это ревизия (проверка), проводимая компетентным органом (лицом) в целях обеспечения независимой оценки степени соответствия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или процессов установленным требованиям.</a:t>
            </a:r>
          </a:p>
          <a:p>
            <a:r>
              <a:rPr lang="ru-RU" sz="1200" b="0" i="1" kern="1200" dirty="0" smtClean="0">
                <a:solidFill>
                  <a:schemeClr val="tx1"/>
                </a:solidFill>
                <a:effectLst/>
                <a:latin typeface="Arial Unicode MS" pitchFamily="34" charset="-128"/>
                <a:ea typeface="+mn-ea"/>
                <a:cs typeface="+mn-cs"/>
              </a:rPr>
              <a:t>Аудит</a:t>
            </a:r>
            <a:r>
              <a:rPr lang="ru-RU" sz="1200" b="0" i="0" kern="1200" dirty="0" smtClean="0">
                <a:solidFill>
                  <a:schemeClr val="tx1"/>
                </a:solidFill>
                <a:effectLst/>
                <a:latin typeface="Arial Unicode MS" pitchFamily="34" charset="-128"/>
                <a:ea typeface="+mn-ea"/>
                <a:cs typeface="+mn-cs"/>
              </a:rPr>
              <a:t> служит для установления соответствия реальных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и отчетов требованиям, планам и контракту. Аудиторы не должны иметь </a:t>
            </a:r>
            <a:r>
              <a:rPr lang="ru-RU" sz="1200" b="0" i="1" kern="1200" dirty="0" err="1" smtClean="0">
                <a:solidFill>
                  <a:schemeClr val="tx1"/>
                </a:solidFill>
                <a:effectLst/>
                <a:latin typeface="Arial Unicode MS" pitchFamily="34" charset="-128"/>
                <a:ea typeface="+mn-ea"/>
                <a:cs typeface="+mn-cs"/>
              </a:rPr>
              <a:t>прямой</a:t>
            </a:r>
            <a:r>
              <a:rPr lang="ru-RU" sz="1200" b="0" i="0" kern="1200" dirty="0" err="1" smtClean="0">
                <a:solidFill>
                  <a:schemeClr val="tx1"/>
                </a:solidFill>
                <a:effectLst/>
                <a:latin typeface="Arial Unicode MS" pitchFamily="34" charset="-128"/>
                <a:ea typeface="+mn-ea"/>
                <a:cs typeface="+mn-cs"/>
              </a:rPr>
              <a:t>зависимости</a:t>
            </a:r>
            <a:r>
              <a:rPr lang="ru-RU" sz="1200" b="0" i="0" kern="1200" dirty="0" smtClean="0">
                <a:solidFill>
                  <a:schemeClr val="tx1"/>
                </a:solidFill>
                <a:effectLst/>
                <a:latin typeface="Arial Unicode MS" pitchFamily="34" charset="-128"/>
                <a:ea typeface="+mn-ea"/>
                <a:cs typeface="+mn-cs"/>
              </a:rPr>
              <a:t> от разработчиков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Они определяют состояние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использование ресурсов, соответствие документации спецификациям и стандартам, </a:t>
            </a:r>
            <a:r>
              <a:rPr lang="ru-RU" sz="1200" b="0" i="1" kern="1200" dirty="0" smtClean="0">
                <a:solidFill>
                  <a:schemeClr val="tx1"/>
                </a:solidFill>
                <a:effectLst/>
                <a:latin typeface="Arial Unicode MS" pitchFamily="34" charset="-128"/>
                <a:ea typeface="+mn-ea"/>
                <a:cs typeface="+mn-cs"/>
              </a:rPr>
              <a:t>корректность</a:t>
            </a:r>
            <a:r>
              <a:rPr lang="ru-RU" sz="1200" b="0" i="0" kern="1200" dirty="0" smtClean="0">
                <a:solidFill>
                  <a:schemeClr val="tx1"/>
                </a:solidFill>
                <a:effectLst/>
                <a:latin typeface="Arial Unicode MS" pitchFamily="34" charset="-128"/>
                <a:ea typeface="+mn-ea"/>
                <a:cs typeface="+mn-cs"/>
              </a:rPr>
              <a:t> тестирования и др.</a:t>
            </a:r>
          </a:p>
          <a:p>
            <a:r>
              <a:rPr lang="ru-RU" sz="1200" b="0" i="0" kern="1200" dirty="0" smtClean="0">
                <a:solidFill>
                  <a:schemeClr val="tx1"/>
                </a:solidFill>
                <a:effectLst/>
                <a:latin typeface="Arial Unicode MS" pitchFamily="34" charset="-128"/>
                <a:ea typeface="+mn-ea"/>
                <a:cs typeface="+mn-cs"/>
              </a:rPr>
              <a:t>Процесс разрешения проблем предусматривает </a:t>
            </a:r>
            <a:r>
              <a:rPr lang="ru-RU" sz="1200" b="0" i="1" kern="1200" dirty="0" smtClean="0">
                <a:solidFill>
                  <a:schemeClr val="tx1"/>
                </a:solidFill>
                <a:effectLst/>
                <a:latin typeface="Arial Unicode MS" pitchFamily="34" charset="-128"/>
                <a:ea typeface="+mn-ea"/>
                <a:cs typeface="+mn-cs"/>
              </a:rPr>
              <a:t>анализ</a:t>
            </a:r>
            <a:r>
              <a:rPr lang="ru-RU" sz="1200" b="0" i="0" kern="1200" dirty="0" smtClean="0">
                <a:solidFill>
                  <a:schemeClr val="tx1"/>
                </a:solidFill>
                <a:effectLst/>
                <a:latin typeface="Arial Unicode MS" pitchFamily="34" charset="-128"/>
                <a:ea typeface="+mn-ea"/>
                <a:cs typeface="+mn-cs"/>
              </a:rPr>
              <a:t> и разрешение проблем (включая обнаруженные несоответствия), которые обнаружены в ходе разработки, эксплуатации или других процессов независимо от их происхождения или источника.</a:t>
            </a:r>
          </a:p>
          <a:p>
            <a:r>
              <a:rPr lang="ru-RU" sz="1200" b="1" i="0" kern="1200" dirty="0" smtClean="0">
                <a:solidFill>
                  <a:schemeClr val="tx1"/>
                </a:solidFill>
                <a:effectLst/>
                <a:latin typeface="Arial Unicode MS" pitchFamily="34" charset="-128"/>
                <a:ea typeface="+mn-ea"/>
                <a:cs typeface="+mn-cs"/>
              </a:rPr>
              <a:t>5.4. Организационные процессы ЖЦ ПО</a:t>
            </a:r>
          </a:p>
          <a:p>
            <a:r>
              <a:rPr lang="ru-RU" sz="1200" b="0" i="1" kern="1200" dirty="0" smtClean="0">
                <a:solidFill>
                  <a:schemeClr val="tx1"/>
                </a:solidFill>
                <a:effectLst/>
                <a:latin typeface="Arial Unicode MS" pitchFamily="34" charset="-128"/>
                <a:ea typeface="+mn-ea"/>
                <a:cs typeface="+mn-cs"/>
              </a:rPr>
              <a:t>Процесс управления</a:t>
            </a:r>
            <a:r>
              <a:rPr lang="ru-RU" sz="1200" b="0" i="0" kern="1200" dirty="0" smtClean="0">
                <a:solidFill>
                  <a:schemeClr val="tx1"/>
                </a:solidFill>
                <a:effectLst/>
                <a:latin typeface="Arial Unicode MS" pitchFamily="34" charset="-128"/>
                <a:ea typeface="+mn-ea"/>
                <a:cs typeface="+mn-cs"/>
              </a:rPr>
              <a:t> состоит из действий и задач, которые могут выполняться любой стороной, управляющей своими процессами. Данная сторона (</a:t>
            </a:r>
            <a:r>
              <a:rPr lang="ru-RU" sz="1200" b="0" i="1" kern="1200" dirty="0" smtClean="0">
                <a:solidFill>
                  <a:schemeClr val="tx1"/>
                </a:solidFill>
                <a:effectLst/>
                <a:latin typeface="Arial Unicode MS" pitchFamily="34" charset="-128"/>
                <a:ea typeface="+mn-ea"/>
                <a:cs typeface="+mn-cs"/>
              </a:rPr>
              <a:t>менеджер</a:t>
            </a:r>
            <a:r>
              <a:rPr lang="ru-RU" sz="1200" b="0" i="0" kern="1200" dirty="0" smtClean="0">
                <a:solidFill>
                  <a:schemeClr val="tx1"/>
                </a:solidFill>
                <a:effectLst/>
                <a:latin typeface="Arial Unicode MS" pitchFamily="34" charset="-128"/>
                <a:ea typeface="+mn-ea"/>
                <a:cs typeface="+mn-cs"/>
              </a:rPr>
              <a:t>) отвечает за управление выпуском продукта, </a:t>
            </a:r>
            <a:r>
              <a:rPr lang="ru-RU" sz="1200" b="0" i="1" kern="1200" dirty="0" smtClean="0">
                <a:solidFill>
                  <a:schemeClr val="tx1"/>
                </a:solidFill>
                <a:effectLst/>
                <a:latin typeface="Arial Unicode MS" pitchFamily="34" charset="-128"/>
                <a:ea typeface="+mn-ea"/>
                <a:cs typeface="+mn-cs"/>
              </a:rPr>
              <a:t>управление проектом</a:t>
            </a:r>
            <a:r>
              <a:rPr lang="ru-RU" sz="1200" b="0" i="0" kern="1200" dirty="0" smtClean="0">
                <a:solidFill>
                  <a:schemeClr val="tx1"/>
                </a:solidFill>
                <a:effectLst/>
                <a:latin typeface="Arial Unicode MS" pitchFamily="34" charset="-128"/>
                <a:ea typeface="+mn-ea"/>
                <a:cs typeface="+mn-cs"/>
              </a:rPr>
              <a:t> и управление задачами соответствующих процессов, таких как приобретение, поставка, разработка, </a:t>
            </a:r>
            <a:r>
              <a:rPr lang="ru-RU" sz="1200" b="0" i="1" kern="1200" dirty="0" smtClean="0">
                <a:solidFill>
                  <a:schemeClr val="tx1"/>
                </a:solidFill>
                <a:effectLst/>
                <a:latin typeface="Arial Unicode MS" pitchFamily="34" charset="-128"/>
                <a:ea typeface="+mn-ea"/>
                <a:cs typeface="+mn-cs"/>
              </a:rPr>
              <a:t>эксплуатация</a:t>
            </a:r>
            <a:r>
              <a:rPr lang="ru-RU" sz="1200" b="0" i="0" kern="1200" dirty="0" smtClean="0">
                <a:solidFill>
                  <a:schemeClr val="tx1"/>
                </a:solidFill>
                <a:effectLst/>
                <a:latin typeface="Arial Unicode MS" pitchFamily="34" charset="-128"/>
                <a:ea typeface="+mn-ea"/>
                <a:cs typeface="+mn-cs"/>
              </a:rPr>
              <a:t>, сопровождение и др.</a:t>
            </a:r>
          </a:p>
          <a:p>
            <a:r>
              <a:rPr lang="ru-RU" sz="1200" b="0" i="1" kern="1200" dirty="0" smtClean="0">
                <a:solidFill>
                  <a:schemeClr val="tx1"/>
                </a:solidFill>
                <a:effectLst/>
                <a:latin typeface="Arial Unicode MS" pitchFamily="34" charset="-128"/>
                <a:ea typeface="+mn-ea"/>
                <a:cs typeface="+mn-cs"/>
              </a:rPr>
              <a:t>Процесс управления</a:t>
            </a:r>
            <a:r>
              <a:rPr lang="ru-RU" sz="1200" b="0" i="0" kern="1200" dirty="0" smtClean="0">
                <a:solidFill>
                  <a:schemeClr val="tx1"/>
                </a:solidFill>
                <a:effectLst/>
                <a:latin typeface="Arial Unicode MS" pitchFamily="34" charset="-128"/>
                <a:ea typeface="+mn-ea"/>
                <a:cs typeface="+mn-cs"/>
              </a:rPr>
              <a:t> включает следующие действия:</a:t>
            </a:r>
          </a:p>
          <a:p>
            <a:r>
              <a:rPr lang="ru-RU" sz="1200" b="0" i="0" kern="1200" dirty="0" smtClean="0">
                <a:solidFill>
                  <a:schemeClr val="tx1"/>
                </a:solidFill>
                <a:effectLst/>
                <a:latin typeface="Arial Unicode MS" pitchFamily="34" charset="-128"/>
                <a:ea typeface="+mn-ea"/>
                <a:cs typeface="+mn-cs"/>
              </a:rPr>
              <a:t>инициирование и определение области управления – менеджер должен убедиться, что необходимые для управления ресурсы (персонал, оборудование и технология) имеются в его распоряжении в достаточном количестве;</a:t>
            </a:r>
          </a:p>
          <a:p>
            <a:r>
              <a:rPr lang="ru-RU" sz="1200" b="0" i="0" kern="1200" dirty="0" smtClean="0">
                <a:solidFill>
                  <a:schemeClr val="tx1"/>
                </a:solidFill>
                <a:effectLst/>
                <a:latin typeface="Arial Unicode MS" pitchFamily="34" charset="-128"/>
                <a:ea typeface="+mn-ea"/>
                <a:cs typeface="+mn-cs"/>
              </a:rPr>
              <a:t>планирование, как действие, подразумевает выполнение следующих задач:</a:t>
            </a:r>
          </a:p>
          <a:p>
            <a:pPr lvl="1"/>
            <a:r>
              <a:rPr lang="ru-RU" sz="1200" b="0" i="0" kern="1200" dirty="0" smtClean="0">
                <a:solidFill>
                  <a:schemeClr val="tx1"/>
                </a:solidFill>
                <a:effectLst/>
                <a:latin typeface="Arial Unicode MS" pitchFamily="34" charset="-128"/>
                <a:ea typeface="+mn-ea"/>
                <a:cs typeface="+mn-cs"/>
              </a:rPr>
              <a:t>составление графиков выполнения работ;</a:t>
            </a:r>
          </a:p>
          <a:p>
            <a:pPr lvl="1"/>
            <a:r>
              <a:rPr lang="ru-RU" sz="1200" b="0" i="0" kern="1200" dirty="0" smtClean="0">
                <a:solidFill>
                  <a:schemeClr val="tx1"/>
                </a:solidFill>
                <a:effectLst/>
                <a:latin typeface="Arial Unicode MS" pitchFamily="34" charset="-128"/>
                <a:ea typeface="+mn-ea"/>
                <a:cs typeface="+mn-cs"/>
              </a:rPr>
              <a:t>оценку затрат;</a:t>
            </a:r>
          </a:p>
          <a:p>
            <a:pPr lvl="1"/>
            <a:r>
              <a:rPr lang="ru-RU" sz="1200" b="0" i="0" kern="1200" dirty="0" smtClean="0">
                <a:solidFill>
                  <a:schemeClr val="tx1"/>
                </a:solidFill>
                <a:effectLst/>
                <a:latin typeface="Arial Unicode MS" pitchFamily="34" charset="-128"/>
                <a:ea typeface="+mn-ea"/>
                <a:cs typeface="+mn-cs"/>
              </a:rPr>
              <a:t>выделение требуемых ресурсов;</a:t>
            </a:r>
          </a:p>
          <a:p>
            <a:pPr lvl="1"/>
            <a:r>
              <a:rPr lang="ru-RU" sz="1200" b="0" i="0" kern="1200" dirty="0" smtClean="0">
                <a:solidFill>
                  <a:schemeClr val="tx1"/>
                </a:solidFill>
                <a:effectLst/>
                <a:latin typeface="Arial Unicode MS" pitchFamily="34" charset="-128"/>
                <a:ea typeface="+mn-ea"/>
                <a:cs typeface="+mn-cs"/>
              </a:rPr>
              <a:t>распределение ответственности;</a:t>
            </a:r>
          </a:p>
          <a:p>
            <a:pPr lvl="1"/>
            <a:r>
              <a:rPr lang="ru-RU" sz="1200" b="0" i="0" kern="1200" dirty="0" smtClean="0">
                <a:solidFill>
                  <a:schemeClr val="tx1"/>
                </a:solidFill>
                <a:effectLst/>
                <a:latin typeface="Arial Unicode MS" pitchFamily="34" charset="-128"/>
                <a:ea typeface="+mn-ea"/>
                <a:cs typeface="+mn-cs"/>
              </a:rPr>
              <a:t>оценку рисков, связанных с конкретными задачами;</a:t>
            </a:r>
          </a:p>
          <a:p>
            <a:pPr lvl="1"/>
            <a:r>
              <a:rPr lang="ru-RU" sz="1200" b="0" i="0" kern="1200" dirty="0" smtClean="0">
                <a:solidFill>
                  <a:schemeClr val="tx1"/>
                </a:solidFill>
                <a:effectLst/>
                <a:latin typeface="Arial Unicode MS" pitchFamily="34" charset="-128"/>
                <a:ea typeface="+mn-ea"/>
                <a:cs typeface="+mn-cs"/>
              </a:rPr>
              <a:t>создание инфраструктуры управления.</a:t>
            </a:r>
          </a:p>
          <a:p>
            <a:r>
              <a:rPr lang="ru-RU" sz="1200" b="0" i="0" kern="1200" dirty="0" smtClean="0">
                <a:solidFill>
                  <a:schemeClr val="tx1"/>
                </a:solidFill>
                <a:effectLst/>
                <a:latin typeface="Arial Unicode MS" pitchFamily="34" charset="-128"/>
                <a:ea typeface="+mn-ea"/>
                <a:cs typeface="+mn-cs"/>
              </a:rPr>
              <a:t>Процесс создания инфраструктуры охватывает выбор и поддержку технологий, стандартов и инструментальных средств, используемых для разработки, эксплуатации или сопровождения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Инфраструктура</a:t>
            </a:r>
            <a:r>
              <a:rPr lang="ru-RU" sz="1200" b="0" i="0" kern="1200" dirty="0" smtClean="0">
                <a:solidFill>
                  <a:schemeClr val="tx1"/>
                </a:solidFill>
                <a:effectLst/>
                <a:latin typeface="Arial Unicode MS" pitchFamily="34" charset="-128"/>
                <a:ea typeface="+mn-ea"/>
                <a:cs typeface="+mn-cs"/>
              </a:rPr>
              <a:t> должна модифицироваться и сопровождаться в соответствии с изменениями требований к соответствующим процессам. </a:t>
            </a:r>
            <a:r>
              <a:rPr lang="ru-RU" sz="1200" b="0" i="1" kern="1200" dirty="0" smtClean="0">
                <a:solidFill>
                  <a:schemeClr val="tx1"/>
                </a:solidFill>
                <a:effectLst/>
                <a:latin typeface="Arial Unicode MS" pitchFamily="34" charset="-128"/>
                <a:ea typeface="+mn-ea"/>
                <a:cs typeface="+mn-cs"/>
              </a:rPr>
              <a:t>Инфраструктура</a:t>
            </a:r>
            <a:r>
              <a:rPr lang="ru-RU" sz="1200" b="0" i="0" kern="1200" dirty="0" smtClean="0">
                <a:solidFill>
                  <a:schemeClr val="tx1"/>
                </a:solidFill>
                <a:effectLst/>
                <a:latin typeface="Arial Unicode MS" pitchFamily="34" charset="-128"/>
                <a:ea typeface="+mn-ea"/>
                <a:cs typeface="+mn-cs"/>
              </a:rPr>
              <a:t>, в свою </a:t>
            </a:r>
            <a:r>
              <a:rPr lang="ru-RU" sz="1200" b="0" i="1" kern="1200" dirty="0" smtClean="0">
                <a:solidFill>
                  <a:schemeClr val="tx1"/>
                </a:solidFill>
                <a:effectLst/>
                <a:latin typeface="Arial Unicode MS" pitchFamily="34" charset="-128"/>
                <a:ea typeface="+mn-ea"/>
                <a:cs typeface="+mn-cs"/>
              </a:rPr>
              <a:t>очередь</a:t>
            </a:r>
            <a:r>
              <a:rPr lang="ru-RU" sz="1200" b="0" i="0" kern="1200" dirty="0" smtClean="0">
                <a:solidFill>
                  <a:schemeClr val="tx1"/>
                </a:solidFill>
                <a:effectLst/>
                <a:latin typeface="Arial Unicode MS" pitchFamily="34" charset="-128"/>
                <a:ea typeface="+mn-ea"/>
                <a:cs typeface="+mn-cs"/>
              </a:rPr>
              <a:t>, является одним из объектов управления конфигурацией.</a:t>
            </a:r>
          </a:p>
          <a:p>
            <a:r>
              <a:rPr lang="ru-RU" sz="1200" b="0" i="0" kern="1200" dirty="0" smtClean="0">
                <a:solidFill>
                  <a:schemeClr val="tx1"/>
                </a:solidFill>
                <a:effectLst/>
                <a:latin typeface="Arial Unicode MS" pitchFamily="34" charset="-128"/>
                <a:ea typeface="+mn-ea"/>
                <a:cs typeface="+mn-cs"/>
              </a:rPr>
              <a:t>Процесс создания инфраструктуры включает следующие действия:</a:t>
            </a:r>
          </a:p>
          <a:p>
            <a:r>
              <a:rPr lang="ru-RU" sz="1200" b="0" i="0" kern="1200" dirty="0" smtClean="0">
                <a:solidFill>
                  <a:schemeClr val="tx1"/>
                </a:solidFill>
                <a:effectLst/>
                <a:latin typeface="Arial Unicode MS" pitchFamily="34" charset="-128"/>
                <a:ea typeface="+mn-ea"/>
                <a:cs typeface="+mn-cs"/>
              </a:rPr>
              <a:t>подготовительную работу;</a:t>
            </a:r>
          </a:p>
          <a:p>
            <a:r>
              <a:rPr lang="ru-RU" sz="1200" b="0" i="0" kern="1200" dirty="0" smtClean="0">
                <a:solidFill>
                  <a:schemeClr val="tx1"/>
                </a:solidFill>
                <a:effectLst/>
                <a:latin typeface="Arial Unicode MS" pitchFamily="34" charset="-128"/>
                <a:ea typeface="+mn-ea"/>
                <a:cs typeface="+mn-cs"/>
              </a:rPr>
              <a:t>создание инфраструктуры;</a:t>
            </a:r>
          </a:p>
          <a:p>
            <a:r>
              <a:rPr lang="ru-RU" sz="1200" b="0" i="0" kern="1200" dirty="0" smtClean="0">
                <a:solidFill>
                  <a:schemeClr val="tx1"/>
                </a:solidFill>
                <a:effectLst/>
                <a:latin typeface="Arial Unicode MS" pitchFamily="34" charset="-128"/>
                <a:ea typeface="+mn-ea"/>
                <a:cs typeface="+mn-cs"/>
              </a:rPr>
              <a:t>сопровождение инфраструктуры.</a:t>
            </a:r>
          </a:p>
          <a:p>
            <a:r>
              <a:rPr lang="ru-RU" sz="1200" b="0" i="0" kern="1200" dirty="0" smtClean="0">
                <a:solidFill>
                  <a:schemeClr val="tx1"/>
                </a:solidFill>
                <a:effectLst/>
                <a:latin typeface="Arial Unicode MS" pitchFamily="34" charset="-128"/>
                <a:ea typeface="+mn-ea"/>
                <a:cs typeface="+mn-cs"/>
              </a:rPr>
              <a:t>Процесс усовершенствования предусматривает оценку, измерение, </a:t>
            </a:r>
            <a:r>
              <a:rPr lang="ru-RU" sz="1200" b="0" i="1" kern="1200" dirty="0" smtClean="0">
                <a:solidFill>
                  <a:schemeClr val="tx1"/>
                </a:solidFill>
                <a:effectLst/>
                <a:latin typeface="Arial Unicode MS" pitchFamily="34" charset="-128"/>
                <a:ea typeface="+mn-ea"/>
                <a:cs typeface="+mn-cs"/>
              </a:rPr>
              <a:t>контроль</a:t>
            </a:r>
            <a:r>
              <a:rPr lang="ru-RU" sz="1200" b="0" i="0" kern="1200" dirty="0" smtClean="0">
                <a:solidFill>
                  <a:schemeClr val="tx1"/>
                </a:solidFill>
                <a:effectLst/>
                <a:latin typeface="Arial Unicode MS" pitchFamily="34" charset="-128"/>
                <a:ea typeface="+mn-ea"/>
                <a:cs typeface="+mn-cs"/>
              </a:rPr>
              <a:t> и собственно усовершенствование процессов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Этот процесс включает три основных действия:</a:t>
            </a:r>
          </a:p>
          <a:p>
            <a:r>
              <a:rPr lang="ru-RU" sz="1200" b="0" i="0" kern="1200" dirty="0" smtClean="0">
                <a:solidFill>
                  <a:schemeClr val="tx1"/>
                </a:solidFill>
                <a:effectLst/>
                <a:latin typeface="Arial Unicode MS" pitchFamily="34" charset="-128"/>
                <a:ea typeface="+mn-ea"/>
                <a:cs typeface="+mn-cs"/>
              </a:rPr>
              <a:t>создание процесса;</a:t>
            </a:r>
          </a:p>
          <a:p>
            <a:r>
              <a:rPr lang="ru-RU" sz="1200" b="0" i="0" kern="1200" dirty="0" smtClean="0">
                <a:solidFill>
                  <a:schemeClr val="tx1"/>
                </a:solidFill>
                <a:effectLst/>
                <a:latin typeface="Arial Unicode MS" pitchFamily="34" charset="-128"/>
                <a:ea typeface="+mn-ea"/>
                <a:cs typeface="+mn-cs"/>
              </a:rPr>
              <a:t>оценку процесса;</a:t>
            </a:r>
          </a:p>
          <a:p>
            <a:r>
              <a:rPr lang="ru-RU" sz="1200" b="0" i="0" kern="1200" dirty="0" smtClean="0">
                <a:solidFill>
                  <a:schemeClr val="tx1"/>
                </a:solidFill>
                <a:effectLst/>
                <a:latin typeface="Arial Unicode MS" pitchFamily="34" charset="-128"/>
                <a:ea typeface="+mn-ea"/>
                <a:cs typeface="+mn-cs"/>
              </a:rPr>
              <a:t>усовершенствование процесса.</a:t>
            </a:r>
          </a:p>
          <a:p>
            <a:r>
              <a:rPr lang="ru-RU" sz="1200" b="0" i="0" kern="1200" dirty="0" smtClean="0">
                <a:solidFill>
                  <a:schemeClr val="tx1"/>
                </a:solidFill>
                <a:effectLst/>
                <a:latin typeface="Arial Unicode MS" pitchFamily="34" charset="-128"/>
                <a:ea typeface="+mn-ea"/>
                <a:cs typeface="+mn-cs"/>
              </a:rPr>
              <a:t>Усовершенствование процессов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направлено на повышение производительности труда всех участвующих в них специалистов за счет совершенствования используемой технологии, методов управления, выбора инструментальных средств и обучения персонала. Усовершенствование основано на анализе достоинств и недостатков каждого процесса. Такому анализу способствует накопление в организации исторической, технической, экономической и иной информации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реализованным проектам.</a:t>
            </a:r>
          </a:p>
          <a:p>
            <a:r>
              <a:rPr lang="ru-RU" sz="1200" b="0" i="0" kern="1200" dirty="0" smtClean="0">
                <a:solidFill>
                  <a:schemeClr val="tx1"/>
                </a:solidFill>
                <a:effectLst/>
                <a:latin typeface="Arial Unicode MS" pitchFamily="34" charset="-128"/>
                <a:ea typeface="+mn-ea"/>
                <a:cs typeface="+mn-cs"/>
              </a:rPr>
              <a:t>Процесс обучения включает первоначальное обучение и последующее постоянное повышение квалификации персонала и состоит из трех действий:</a:t>
            </a:r>
          </a:p>
          <a:p>
            <a:r>
              <a:rPr lang="ru-RU" sz="1200" b="0" i="0" kern="1200" dirty="0" smtClean="0">
                <a:solidFill>
                  <a:schemeClr val="tx1"/>
                </a:solidFill>
                <a:effectLst/>
                <a:latin typeface="Arial Unicode MS" pitchFamily="34" charset="-128"/>
                <a:ea typeface="+mn-ea"/>
                <a:cs typeface="+mn-cs"/>
              </a:rPr>
              <a:t>подготовительной работы;</a:t>
            </a:r>
          </a:p>
          <a:p>
            <a:r>
              <a:rPr lang="ru-RU" sz="1200" b="0" i="0" kern="1200" dirty="0" smtClean="0">
                <a:solidFill>
                  <a:schemeClr val="tx1"/>
                </a:solidFill>
                <a:effectLst/>
                <a:latin typeface="Arial Unicode MS" pitchFamily="34" charset="-128"/>
                <a:ea typeface="+mn-ea"/>
                <a:cs typeface="+mn-cs"/>
              </a:rPr>
              <a:t>работки учебных материалов;</a:t>
            </a:r>
          </a:p>
          <a:p>
            <a:r>
              <a:rPr lang="ru-RU" sz="1200" b="0" i="0" kern="1200" dirty="0" smtClean="0">
                <a:solidFill>
                  <a:schemeClr val="tx1"/>
                </a:solidFill>
                <a:effectLst/>
                <a:latin typeface="Arial Unicode MS" pitchFamily="34" charset="-128"/>
                <a:ea typeface="+mn-ea"/>
                <a:cs typeface="+mn-cs"/>
              </a:rPr>
              <a:t>реализации планов обучения.</a:t>
            </a:r>
          </a:p>
          <a:p>
            <a:r>
              <a:rPr lang="ru-RU" sz="1200" b="1" i="0" kern="1200" dirty="0" smtClean="0">
                <a:solidFill>
                  <a:schemeClr val="tx1"/>
                </a:solidFill>
                <a:effectLst/>
                <a:latin typeface="Arial Unicode MS" pitchFamily="34" charset="-128"/>
                <a:ea typeface="+mn-ea"/>
                <a:cs typeface="+mn-cs"/>
              </a:rPr>
              <a:t>5.5. Взаимосвязь между процессами ЖЦ ПО</a:t>
            </a:r>
          </a:p>
          <a:p>
            <a:r>
              <a:rPr lang="ru-RU" sz="1200" b="0" i="0" kern="1200" dirty="0" smtClean="0">
                <a:solidFill>
                  <a:schemeClr val="tx1"/>
                </a:solidFill>
                <a:effectLst/>
                <a:latin typeface="Arial Unicode MS" pitchFamily="34" charset="-128"/>
                <a:ea typeface="+mn-ea"/>
                <a:cs typeface="+mn-cs"/>
              </a:rPr>
              <a:t>Процессы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регламентируемые стандартом </a:t>
            </a:r>
            <a:r>
              <a:rPr lang="ru-RU" sz="1200" b="0" i="1" kern="1200" dirty="0" smtClean="0">
                <a:solidFill>
                  <a:schemeClr val="tx1"/>
                </a:solidFill>
                <a:effectLst/>
                <a:latin typeface="Arial Unicode MS" pitchFamily="34" charset="-128"/>
                <a:ea typeface="+mn-ea"/>
                <a:cs typeface="+mn-cs"/>
              </a:rPr>
              <a:t>ISO</a:t>
            </a:r>
            <a:r>
              <a:rPr lang="ru-RU" sz="1200" b="0" i="0" kern="1200" dirty="0" smtClean="0">
                <a:solidFill>
                  <a:schemeClr val="tx1"/>
                </a:solidFill>
                <a:effectLst/>
                <a:latin typeface="Arial Unicode MS" pitchFamily="34" charset="-128"/>
                <a:ea typeface="+mn-ea"/>
                <a:cs typeface="+mn-cs"/>
              </a:rPr>
              <a:t>/</a:t>
            </a:r>
            <a:r>
              <a:rPr lang="ru-RU" sz="1200" b="0" i="1" kern="1200" dirty="0" smtClean="0">
                <a:solidFill>
                  <a:schemeClr val="tx1"/>
                </a:solidFill>
                <a:effectLst/>
                <a:latin typeface="Arial Unicode MS" pitchFamily="34" charset="-128"/>
                <a:ea typeface="+mn-ea"/>
                <a:cs typeface="+mn-cs"/>
              </a:rPr>
              <a:t>IEC</a:t>
            </a:r>
            <a:r>
              <a:rPr lang="ru-RU" sz="1200" b="0" i="0" kern="1200" dirty="0" smtClean="0">
                <a:solidFill>
                  <a:schemeClr val="tx1"/>
                </a:solidFill>
                <a:effectLst/>
                <a:latin typeface="Arial Unicode MS" pitchFamily="34" charset="-128"/>
                <a:ea typeface="+mn-ea"/>
                <a:cs typeface="+mn-cs"/>
              </a:rPr>
              <a:t> 12207, могут использоваться различными организациями в конкретных проектах самым различным образом [</a:t>
            </a:r>
            <a:r>
              <a:rPr lang="ru-RU" sz="1200" b="0" i="0" u="none" strike="noStrike" kern="1200" dirty="0" smtClean="0">
                <a:solidFill>
                  <a:schemeClr val="tx1"/>
                </a:solidFill>
                <a:effectLst/>
                <a:latin typeface="Arial Unicode MS" pitchFamily="34" charset="-128"/>
                <a:ea typeface="+mn-ea"/>
                <a:cs typeface="+mn-cs"/>
                <a:hlinkClick r:id="rId3"/>
              </a:rPr>
              <a:t>2</a:t>
            </a:r>
            <a:r>
              <a:rPr lang="ru-RU" sz="1200" b="0" i="0" kern="1200" dirty="0" smtClean="0">
                <a:solidFill>
                  <a:schemeClr val="tx1"/>
                </a:solidFill>
                <a:effectLst/>
                <a:latin typeface="Arial Unicode MS" pitchFamily="34" charset="-128"/>
                <a:ea typeface="+mn-ea"/>
                <a:cs typeface="+mn-cs"/>
              </a:rPr>
              <a:t>]. Тем не менее, стандарт предлагает некоторый базовый набор взаимодействий между процессами с различных точек зрения (либо в различных аспектах), который показан на </a:t>
            </a:r>
            <a:r>
              <a:rPr lang="ru-RU" sz="1200" b="0" i="0" u="none" strike="noStrike" kern="1200" dirty="0" smtClean="0">
                <a:solidFill>
                  <a:schemeClr val="tx1"/>
                </a:solidFill>
                <a:effectLst/>
                <a:latin typeface="Arial Unicode MS" pitchFamily="34" charset="-128"/>
                <a:ea typeface="+mn-ea"/>
                <a:cs typeface="+mn-cs"/>
                <a:hlinkClick r:id="rId5"/>
              </a:rPr>
              <a:t>рис.5.2</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
            </a:r>
            <a:br>
              <a:rPr lang="ru-RU" sz="1200" b="0" i="0" kern="1200" dirty="0" smtClean="0">
                <a:solidFill>
                  <a:schemeClr val="tx1"/>
                </a:solidFill>
                <a:effectLst/>
                <a:latin typeface="Arial Unicode MS" pitchFamily="34" charset="-128"/>
                <a:ea typeface="+mn-ea"/>
                <a:cs typeface="+mn-cs"/>
              </a:rPr>
            </a:br>
            <a:r>
              <a:rPr lang="ru-RU" sz="1200" b="1" i="0" kern="1200" dirty="0" smtClean="0">
                <a:solidFill>
                  <a:schemeClr val="tx1"/>
                </a:solidFill>
                <a:effectLst/>
                <a:latin typeface="Arial Unicode MS" pitchFamily="34" charset="-128"/>
                <a:ea typeface="+mn-ea"/>
                <a:cs typeface="+mn-cs"/>
              </a:rPr>
              <a:t>Рис. 5.2. </a:t>
            </a:r>
            <a:r>
              <a:rPr lang="ru-RU" sz="1200" b="0" i="0" kern="1200" dirty="0" smtClean="0">
                <a:solidFill>
                  <a:schemeClr val="tx1"/>
                </a:solidFill>
                <a:effectLst/>
                <a:latin typeface="Arial Unicode MS" pitchFamily="34" charset="-128"/>
                <a:ea typeface="+mn-ea"/>
                <a:cs typeface="+mn-cs"/>
              </a:rPr>
              <a:t>Взаимосвязь между процессами жизненного цикла программного обеспечения</a:t>
            </a:r>
          </a:p>
          <a:p>
            <a:r>
              <a:rPr lang="ru-RU" sz="1200" b="0" i="0" kern="1200" dirty="0" smtClean="0">
                <a:solidFill>
                  <a:schemeClr val="tx1"/>
                </a:solidFill>
                <a:effectLst/>
                <a:latin typeface="Arial Unicode MS" pitchFamily="34" charset="-128"/>
                <a:ea typeface="+mn-ea"/>
                <a:cs typeface="+mn-cs"/>
              </a:rPr>
              <a:t>Такими аспектами являются:</a:t>
            </a:r>
          </a:p>
          <a:p>
            <a:r>
              <a:rPr lang="ru-RU" sz="1200" b="0" i="0" kern="1200" dirty="0" smtClean="0">
                <a:solidFill>
                  <a:schemeClr val="tx1"/>
                </a:solidFill>
                <a:effectLst/>
                <a:latin typeface="Arial Unicode MS" pitchFamily="34" charset="-128"/>
                <a:ea typeface="+mn-ea"/>
                <a:cs typeface="+mn-cs"/>
              </a:rPr>
              <a:t>договорный аспект, в котором заказчик и поставщик вступают в договорные отношения и реализуют процессы приобретения и поставки;</a:t>
            </a:r>
          </a:p>
          <a:p>
            <a:r>
              <a:rPr lang="ru-RU" sz="1200" b="0" i="0" kern="1200" dirty="0" smtClean="0">
                <a:solidFill>
                  <a:schemeClr val="tx1"/>
                </a:solidFill>
                <a:effectLst/>
                <a:latin typeface="Arial Unicode MS" pitchFamily="34" charset="-128"/>
                <a:ea typeface="+mn-ea"/>
                <a:cs typeface="+mn-cs"/>
              </a:rPr>
              <a:t>аспект управления, который включает действия управления лицами, участвующими в ЖЦ ПО (поставщик, заказчик, разработчик, оператор и др.);</a:t>
            </a:r>
          </a:p>
          <a:p>
            <a:r>
              <a:rPr lang="ru-RU" sz="1200" b="0" i="0" kern="1200" dirty="0" smtClean="0">
                <a:solidFill>
                  <a:schemeClr val="tx1"/>
                </a:solidFill>
                <a:effectLst/>
                <a:latin typeface="Arial Unicode MS" pitchFamily="34" charset="-128"/>
                <a:ea typeface="+mn-ea"/>
                <a:cs typeface="+mn-cs"/>
              </a:rPr>
              <a:t>аспект эксплуатации, включающий действия оператора по предоставлению услуг пользователям системы;</a:t>
            </a:r>
          </a:p>
          <a:p>
            <a:r>
              <a:rPr lang="ru-RU" sz="1200" b="0" i="0" kern="1200" dirty="0" smtClean="0">
                <a:solidFill>
                  <a:schemeClr val="tx1"/>
                </a:solidFill>
                <a:effectLst/>
                <a:latin typeface="Arial Unicode MS" pitchFamily="34" charset="-128"/>
                <a:ea typeface="+mn-ea"/>
                <a:cs typeface="+mn-cs"/>
              </a:rPr>
              <a:t>инженерный аспект, который содержит действия разработчика или службы сопровождения по решению технических задач, связанных с разработкой или модификацией программных продуктов;</a:t>
            </a:r>
          </a:p>
          <a:p>
            <a:r>
              <a:rPr lang="ru-RU" sz="1200" b="0" i="0" kern="1200" dirty="0" smtClean="0">
                <a:solidFill>
                  <a:schemeClr val="tx1"/>
                </a:solidFill>
                <a:effectLst/>
                <a:latin typeface="Arial Unicode MS" pitchFamily="34" charset="-128"/>
                <a:ea typeface="+mn-ea"/>
                <a:cs typeface="+mn-cs"/>
              </a:rPr>
              <a:t>аспект поддержки, связанный с реализацией вспомогательных процессов, с помощью которых службы поддержки предоставляют необходимые услуги всем остальным участникам работ. В этом аспекте можно выделить аспект управления качеством ПО, включающий процессы обеспечения качества, верификацию, аттестацию, совместную оценку и аудит.</a:t>
            </a:r>
          </a:p>
          <a:p>
            <a:r>
              <a:rPr lang="ru-RU" sz="1200" b="0" i="0" kern="1200" dirty="0" smtClean="0">
                <a:solidFill>
                  <a:schemeClr val="tx1"/>
                </a:solidFill>
                <a:effectLst/>
                <a:latin typeface="Arial Unicode MS" pitchFamily="34" charset="-128"/>
                <a:ea typeface="+mn-ea"/>
                <a:cs typeface="+mn-cs"/>
              </a:rPr>
              <a:t>Организационные процессы выполняются на корпоративном уровне или на уровне всей организации в целом, создавая базу для реализации и постоянного совершенствования процессов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a:t>
            </a:r>
          </a:p>
          <a:p>
            <a:r>
              <a:rPr lang="ru-RU" sz="1200" b="1" i="0" kern="1200" dirty="0" smtClean="0">
                <a:solidFill>
                  <a:schemeClr val="tx1"/>
                </a:solidFill>
                <a:effectLst/>
                <a:latin typeface="Arial Unicode MS" pitchFamily="34" charset="-128"/>
                <a:ea typeface="+mn-ea"/>
                <a:cs typeface="+mn-cs"/>
              </a:rPr>
              <a:t>5.6. Модели и стадии ЖЦ ПО</a:t>
            </a:r>
          </a:p>
          <a:p>
            <a:r>
              <a:rPr lang="ru-RU" sz="1200" b="0" i="0" kern="1200" dirty="0" smtClean="0">
                <a:solidFill>
                  <a:schemeClr val="tx1"/>
                </a:solidFill>
                <a:effectLst/>
                <a:latin typeface="Arial Unicode MS" pitchFamily="34" charset="-128"/>
                <a:ea typeface="+mn-ea"/>
                <a:cs typeface="+mn-cs"/>
              </a:rPr>
              <a:t>Под моделью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понимается структура, определяющая последовательность выполнения и взаимосвязи процессов, действий и задач на протяжении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Модель ЖЦ зависит от специфики, масштаба и сложности проекта и специфики условий, в которых система создается и функционирует.</a:t>
            </a:r>
          </a:p>
          <a:p>
            <a:r>
              <a:rPr lang="ru-RU" sz="1200" b="0" i="0" kern="1200" dirty="0" smtClean="0">
                <a:solidFill>
                  <a:schemeClr val="tx1"/>
                </a:solidFill>
                <a:effectLst/>
                <a:latin typeface="Arial Unicode MS" pitchFamily="34" charset="-128"/>
                <a:ea typeface="+mn-ea"/>
                <a:cs typeface="+mn-cs"/>
              </a:rPr>
              <a:t>Стандарт </a:t>
            </a:r>
            <a:r>
              <a:rPr lang="ru-RU" sz="1200" b="0" i="1" kern="1200" dirty="0" smtClean="0">
                <a:solidFill>
                  <a:schemeClr val="tx1"/>
                </a:solidFill>
                <a:effectLst/>
                <a:latin typeface="Arial Unicode MS" pitchFamily="34" charset="-128"/>
                <a:ea typeface="+mn-ea"/>
                <a:cs typeface="+mn-cs"/>
              </a:rPr>
              <a:t>ISO</a:t>
            </a:r>
            <a:r>
              <a:rPr lang="ru-RU" sz="1200" b="0" i="0" kern="1200" dirty="0" smtClean="0">
                <a:solidFill>
                  <a:schemeClr val="tx1"/>
                </a:solidFill>
                <a:effectLst/>
                <a:latin typeface="Arial Unicode MS" pitchFamily="34" charset="-128"/>
                <a:ea typeface="+mn-ea"/>
                <a:cs typeface="+mn-cs"/>
              </a:rPr>
              <a:t>/</a:t>
            </a:r>
            <a:r>
              <a:rPr lang="ru-RU" sz="1200" b="0" i="1" kern="1200" dirty="0" smtClean="0">
                <a:solidFill>
                  <a:schemeClr val="tx1"/>
                </a:solidFill>
                <a:effectLst/>
                <a:latin typeface="Arial Unicode MS" pitchFamily="34" charset="-128"/>
                <a:ea typeface="+mn-ea"/>
                <a:cs typeface="+mn-cs"/>
              </a:rPr>
              <a:t>IEC</a:t>
            </a:r>
            <a:r>
              <a:rPr lang="ru-RU" sz="1200" b="0" i="0" kern="1200" dirty="0" smtClean="0">
                <a:solidFill>
                  <a:schemeClr val="tx1"/>
                </a:solidFill>
                <a:effectLst/>
                <a:latin typeface="Arial Unicode MS" pitchFamily="34" charset="-128"/>
                <a:ea typeface="+mn-ea"/>
                <a:cs typeface="+mn-cs"/>
              </a:rPr>
              <a:t> 12207 не предлагает конкретную модель ЖЦ и методы разработки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Его положения являются общими для любых моделей ЖЦ, методов и технологий разработки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Стандарт описывает структуру процессов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но не конкретизирует, как реализовать или выполнить действия и задачи, включенные в эти процессы.</a:t>
            </a:r>
          </a:p>
          <a:p>
            <a:r>
              <a:rPr lang="ru-RU" sz="1200" b="0" i="0" kern="1200" dirty="0" smtClean="0">
                <a:solidFill>
                  <a:schemeClr val="tx1"/>
                </a:solidFill>
                <a:effectLst/>
                <a:latin typeface="Arial Unicode MS" pitchFamily="34" charset="-128"/>
                <a:ea typeface="+mn-ea"/>
                <a:cs typeface="+mn-cs"/>
              </a:rPr>
              <a:t>Модель ЖЦ любого конкретного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определяет характер процесса его создания, который представляет собой совокупность упорядоченных во времени, взаимосвязанных и объединенных в стадии (фазы)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выполнение которых необходимо и достаточно для создания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соответствующего заданным требованиям.</a:t>
            </a:r>
          </a:p>
          <a:p>
            <a:r>
              <a:rPr lang="ru-RU" sz="1200" b="0" i="0" kern="1200" dirty="0" smtClean="0">
                <a:solidFill>
                  <a:schemeClr val="tx1"/>
                </a:solidFill>
                <a:effectLst/>
                <a:latin typeface="Arial Unicode MS" pitchFamily="34" charset="-128"/>
                <a:ea typeface="+mn-ea"/>
                <a:cs typeface="+mn-cs"/>
              </a:rPr>
              <a:t>Под стадией (фазой) создания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понимается часть процесса создания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ограниченная некоторыми временными рамками и заканчивающаяся выпуском конкретного продукта (моделей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программных компонентов, документации и пр.), определяемого заданными для данной стадии требованиями. Стадии создания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выделяются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соображениям рационального планирования и организации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 заканчивающихся заданными результатами. В состав ЖЦ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обычно включаются следующие стадии:</a:t>
            </a:r>
          </a:p>
          <a:p>
            <a:r>
              <a:rPr lang="ru-RU" sz="1200" b="0" i="0" kern="1200" dirty="0" smtClean="0">
                <a:solidFill>
                  <a:schemeClr val="tx1"/>
                </a:solidFill>
                <a:effectLst/>
                <a:latin typeface="Arial Unicode MS" pitchFamily="34" charset="-128"/>
                <a:ea typeface="+mn-ea"/>
                <a:cs typeface="+mn-cs"/>
              </a:rPr>
              <a:t>формирование требований к ПО;</a:t>
            </a:r>
          </a:p>
          <a:p>
            <a:r>
              <a:rPr lang="ru-RU" sz="1200" b="0" i="0" kern="1200" dirty="0" smtClean="0">
                <a:solidFill>
                  <a:schemeClr val="tx1"/>
                </a:solidFill>
                <a:effectLst/>
                <a:latin typeface="Arial Unicode MS" pitchFamily="34" charset="-128"/>
                <a:ea typeface="+mn-ea"/>
                <a:cs typeface="+mn-cs"/>
              </a:rPr>
              <a:t>проектирование (разработка системного проекта);</a:t>
            </a:r>
          </a:p>
          <a:p>
            <a:r>
              <a:rPr lang="ru-RU" sz="1200" b="0" i="0" kern="1200" dirty="0" smtClean="0">
                <a:solidFill>
                  <a:schemeClr val="tx1"/>
                </a:solidFill>
                <a:effectLst/>
                <a:latin typeface="Arial Unicode MS" pitchFamily="34" charset="-128"/>
                <a:ea typeface="+mn-ea"/>
                <a:cs typeface="+mn-cs"/>
              </a:rPr>
              <a:t>реализация (может быть разбита на </a:t>
            </a:r>
            <a:r>
              <a:rPr lang="ru-RU" sz="1200" b="0" i="0" kern="1200" dirty="0" err="1" smtClean="0">
                <a:solidFill>
                  <a:schemeClr val="tx1"/>
                </a:solidFill>
                <a:effectLst/>
                <a:latin typeface="Arial Unicode MS" pitchFamily="34" charset="-128"/>
                <a:ea typeface="+mn-ea"/>
                <a:cs typeface="+mn-cs"/>
              </a:rPr>
              <a:t>подэтапы</a:t>
            </a:r>
            <a:r>
              <a:rPr lang="ru-RU" sz="1200" b="0" i="0" kern="1200" dirty="0" smtClean="0">
                <a:solidFill>
                  <a:schemeClr val="tx1"/>
                </a:solidFill>
                <a:effectLst/>
                <a:latin typeface="Arial Unicode MS" pitchFamily="34" charset="-128"/>
                <a:ea typeface="+mn-ea"/>
                <a:cs typeface="+mn-cs"/>
              </a:rPr>
              <a:t>: детальное проектирование, кодирование);</a:t>
            </a:r>
          </a:p>
          <a:p>
            <a:r>
              <a:rPr lang="ru-RU" sz="1200" b="0" i="0" kern="1200" dirty="0" smtClean="0">
                <a:solidFill>
                  <a:schemeClr val="tx1"/>
                </a:solidFill>
                <a:effectLst/>
                <a:latin typeface="Arial Unicode MS" pitchFamily="34" charset="-128"/>
                <a:ea typeface="+mn-ea"/>
                <a:cs typeface="+mn-cs"/>
              </a:rPr>
              <a:t>тестирование (может быть разбито на автономное и комплексное тестирование и интеграцию);</a:t>
            </a:r>
          </a:p>
          <a:p>
            <a:r>
              <a:rPr lang="ru-RU" sz="1200" b="0" i="0" kern="1200" dirty="0" smtClean="0">
                <a:solidFill>
                  <a:schemeClr val="tx1"/>
                </a:solidFill>
                <a:effectLst/>
                <a:latin typeface="Arial Unicode MS" pitchFamily="34" charset="-128"/>
                <a:ea typeface="+mn-ea"/>
                <a:cs typeface="+mn-cs"/>
              </a:rPr>
              <a:t>ввод в действие (внедрение);</a:t>
            </a:r>
          </a:p>
          <a:p>
            <a:r>
              <a:rPr lang="ru-RU" sz="1200" b="0" i="0" kern="1200" dirty="0" smtClean="0">
                <a:solidFill>
                  <a:schemeClr val="tx1"/>
                </a:solidFill>
                <a:effectLst/>
                <a:latin typeface="Arial Unicode MS" pitchFamily="34" charset="-128"/>
                <a:ea typeface="+mn-ea"/>
                <a:cs typeface="+mn-cs"/>
              </a:rPr>
              <a:t>эксплуатация и сопровождение;</a:t>
            </a:r>
          </a:p>
          <a:p>
            <a:r>
              <a:rPr lang="ru-RU" sz="1200" b="0" i="0" kern="1200" dirty="0" smtClean="0">
                <a:solidFill>
                  <a:schemeClr val="tx1"/>
                </a:solidFill>
                <a:effectLst/>
                <a:latin typeface="Arial Unicode MS" pitchFamily="34" charset="-128"/>
                <a:ea typeface="+mn-ea"/>
                <a:cs typeface="+mn-cs"/>
              </a:rPr>
              <a:t>снятие с эксплуатации.</a:t>
            </a:r>
          </a:p>
          <a:p>
            <a:r>
              <a:rPr lang="ru-RU" sz="1200" b="0" i="0" kern="1200" dirty="0" smtClean="0">
                <a:solidFill>
                  <a:schemeClr val="tx1"/>
                </a:solidFill>
                <a:effectLst/>
                <a:latin typeface="Arial Unicode MS" pitchFamily="34" charset="-128"/>
                <a:ea typeface="+mn-ea"/>
                <a:cs typeface="+mn-cs"/>
              </a:rPr>
              <a:t>Некоторые специалисты [</a:t>
            </a:r>
            <a:r>
              <a:rPr lang="ru-RU" sz="1200" b="0" i="0" u="none" strike="noStrike" kern="1200" dirty="0" smtClean="0">
                <a:solidFill>
                  <a:schemeClr val="tx1"/>
                </a:solidFill>
                <a:effectLst/>
                <a:latin typeface="Arial Unicode MS" pitchFamily="34" charset="-128"/>
                <a:ea typeface="+mn-ea"/>
                <a:cs typeface="+mn-cs"/>
                <a:hlinkClick r:id="rId3"/>
              </a:rPr>
              <a:t>1</a:t>
            </a:r>
            <a:r>
              <a:rPr lang="ru-RU" sz="1200" b="0" i="0" kern="1200" dirty="0" smtClean="0">
                <a:solidFill>
                  <a:schemeClr val="tx1"/>
                </a:solidFill>
                <a:effectLst/>
                <a:latin typeface="Arial Unicode MS" pitchFamily="34" charset="-128"/>
                <a:ea typeface="+mn-ea"/>
                <a:cs typeface="+mn-cs"/>
              </a:rPr>
              <a:t>] вводят дополнительно начальную стадию – </a:t>
            </a:r>
            <a:r>
              <a:rPr lang="ru-RU" sz="1200" b="0" i="1" kern="1200" dirty="0" smtClean="0">
                <a:solidFill>
                  <a:schemeClr val="tx1"/>
                </a:solidFill>
                <a:effectLst/>
                <a:latin typeface="Arial Unicode MS" pitchFamily="34" charset="-128"/>
                <a:ea typeface="+mn-ea"/>
                <a:cs typeface="+mn-cs"/>
              </a:rPr>
              <a:t>анализ осуществимости</a:t>
            </a:r>
            <a:r>
              <a:rPr lang="ru-RU" sz="1200" b="0" i="0" kern="1200" dirty="0" smtClean="0">
                <a:solidFill>
                  <a:schemeClr val="tx1"/>
                </a:solidFill>
                <a:effectLst/>
                <a:latin typeface="Arial Unicode MS" pitchFamily="34" charset="-128"/>
                <a:ea typeface="+mn-ea"/>
                <a:cs typeface="+mn-cs"/>
              </a:rPr>
              <a:t> системы. Здесь имеется в виду программно-аппаратная система, для которой создается, приобретается или модифицируется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Стадия формирования требований к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является одной из важнейших и определяет в значительной (даже решающей!) степени успех всего проекта. Началом этой стадии является получение одобренной и утвержденной архитектуры системы с включением основных соглашений о распределении функций между аппаратурой и программами. Этот документ должен также содержать подтверждение общего представления о функционировании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с включением основных соглашений о распределении функций между человеком и системой.</a:t>
            </a:r>
          </a:p>
          <a:p>
            <a:r>
              <a:rPr lang="ru-RU" sz="1200" b="0" i="0" kern="1200" dirty="0" smtClean="0">
                <a:solidFill>
                  <a:schemeClr val="tx1"/>
                </a:solidFill>
                <a:effectLst/>
                <a:latin typeface="Arial Unicode MS" pitchFamily="34" charset="-128"/>
                <a:ea typeface="+mn-ea"/>
                <a:cs typeface="+mn-cs"/>
              </a:rPr>
              <a:t>Стадия формирования требований к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включает следующие этапы.</a:t>
            </a:r>
          </a:p>
          <a:p>
            <a:r>
              <a:rPr lang="ru-RU" sz="1200" b="0" i="0" kern="1200" dirty="0" smtClean="0">
                <a:solidFill>
                  <a:schemeClr val="tx1"/>
                </a:solidFill>
                <a:effectLst/>
                <a:latin typeface="Arial Unicode MS" pitchFamily="34" charset="-128"/>
                <a:ea typeface="+mn-ea"/>
                <a:cs typeface="+mn-cs"/>
              </a:rPr>
              <a:t>Планирование работ, предваряющее работы над проектом. Основными задачами этапа являются определение целей разработки, предварительная экономическая оценка проекта, построение плана-графика выполнения работ, создание и обучение совместной рабочей группы.</a:t>
            </a:r>
          </a:p>
          <a:p>
            <a:r>
              <a:rPr lang="ru-RU" sz="1200" b="0" i="0" kern="1200" dirty="0" smtClean="0">
                <a:solidFill>
                  <a:schemeClr val="tx1"/>
                </a:solidFill>
                <a:effectLst/>
                <a:latin typeface="Arial Unicode MS" pitchFamily="34" charset="-128"/>
                <a:ea typeface="+mn-ea"/>
                <a:cs typeface="+mn-cs"/>
              </a:rPr>
              <a:t>Проведение обследования деятельности автоматизируемой организации (объекта), в рамках которого осуществляются предварительное выявление требований к будущей системе определение структуры организации, определение перечня целевых функций организации, анализ распределения функций по подразделениям и сотрудникам, выявление функциональных взаимодействий между подразделениями, информационных потоков внутри подразделений и между ними, внешних по отношению к организации объектов и внешних информационных воздействий, анализ существующих средств автоматизации деятельности организации.</a:t>
            </a:r>
          </a:p>
          <a:p>
            <a:r>
              <a:rPr lang="ru-RU" sz="1200" b="0" i="0" kern="1200" dirty="0" smtClean="0">
                <a:solidFill>
                  <a:schemeClr val="tx1"/>
                </a:solidFill>
                <a:effectLst/>
                <a:latin typeface="Arial Unicode MS" pitchFamily="34" charset="-128"/>
                <a:ea typeface="+mn-ea"/>
                <a:cs typeface="+mn-cs"/>
              </a:rPr>
              <a:t>Построение модели деятельности организации (объекта), предусматривающее обработку материалов обследования и построение двух видов моделей:</a:t>
            </a:r>
          </a:p>
          <a:p>
            <a:pPr lvl="1"/>
            <a:r>
              <a:rPr lang="ru-RU" sz="1200" b="0" i="0" kern="1200" dirty="0" smtClean="0">
                <a:solidFill>
                  <a:schemeClr val="tx1"/>
                </a:solidFill>
                <a:effectLst/>
                <a:latin typeface="Arial Unicode MS" pitchFamily="34" charset="-128"/>
                <a:ea typeface="+mn-ea"/>
                <a:cs typeface="+mn-cs"/>
              </a:rPr>
              <a:t>модели "AS-IS" ("как есть"), отражающей существующее на момент обследования положение дел в организации и позволяющей понять, каким образом работает данная организация, а также выявить узкие места и сформулировать предложения по улучшению ситуации;</a:t>
            </a:r>
          </a:p>
          <a:p>
            <a:pPr lvl="1"/>
            <a:r>
              <a:rPr lang="ru-RU" sz="1200" b="0" i="0" kern="1200" dirty="0" smtClean="0">
                <a:solidFill>
                  <a:schemeClr val="tx1"/>
                </a:solidFill>
                <a:effectLst/>
                <a:latin typeface="Arial Unicode MS" pitchFamily="34" charset="-128"/>
                <a:ea typeface="+mn-ea"/>
                <a:cs typeface="+mn-cs"/>
              </a:rPr>
              <a:t>модели "TO-BE" ("как должно быть"), отражающей представление о новых технологиях работы организации.</a:t>
            </a:r>
          </a:p>
          <a:p>
            <a:r>
              <a:rPr lang="ru-RU" sz="1200" b="0" i="0" kern="1200" dirty="0" smtClean="0">
                <a:solidFill>
                  <a:schemeClr val="tx1"/>
                </a:solidFill>
                <a:effectLst/>
                <a:latin typeface="Arial Unicode MS" pitchFamily="34" charset="-128"/>
                <a:ea typeface="+mn-ea"/>
                <a:cs typeface="+mn-cs"/>
              </a:rPr>
              <a:t>Каждая из моделей должна включать полную функциональную и информационную модель деятельности организации, а также (при необходимости) модель, описывающую динамику поведения организации. Заметим, что построенные модели имеют самостоятельное практическое </a:t>
            </a:r>
            <a:r>
              <a:rPr lang="ru-RU" sz="1200" b="0" i="1" kern="1200" dirty="0" smtClean="0">
                <a:solidFill>
                  <a:schemeClr val="tx1"/>
                </a:solidFill>
                <a:effectLst/>
                <a:latin typeface="Arial Unicode MS" pitchFamily="34" charset="-128"/>
                <a:ea typeface="+mn-ea"/>
                <a:cs typeface="+mn-cs"/>
              </a:rPr>
              <a:t>значение</a:t>
            </a:r>
            <a:r>
              <a:rPr lang="ru-RU" sz="1200" b="0" i="0" kern="1200" dirty="0" smtClean="0">
                <a:solidFill>
                  <a:schemeClr val="tx1"/>
                </a:solidFill>
                <a:effectLst/>
                <a:latin typeface="Arial Unicode MS" pitchFamily="34" charset="-128"/>
                <a:ea typeface="+mn-ea"/>
                <a:cs typeface="+mn-cs"/>
              </a:rPr>
              <a:t>, независимо от того, будет ли на предприятии разрабатываться и внедряться информационная система, поскольку с их помощью можно обучать сотрудников и совершенствовать </a:t>
            </a:r>
            <a:r>
              <a:rPr lang="ru-RU" sz="1200" b="0" i="1" kern="1200" dirty="0" smtClean="0">
                <a:solidFill>
                  <a:schemeClr val="tx1"/>
                </a:solidFill>
                <a:effectLst/>
                <a:latin typeface="Arial Unicode MS" pitchFamily="34" charset="-128"/>
                <a:ea typeface="+mn-ea"/>
                <a:cs typeface="+mn-cs"/>
              </a:rPr>
              <a:t>бизнес-процессы</a:t>
            </a:r>
            <a:r>
              <a:rPr lang="ru-RU" sz="1200" b="0" i="0" kern="1200" dirty="0" smtClean="0">
                <a:solidFill>
                  <a:schemeClr val="tx1"/>
                </a:solidFill>
                <a:effectLst/>
                <a:latin typeface="Arial Unicode MS" pitchFamily="34" charset="-128"/>
                <a:ea typeface="+mn-ea"/>
                <a:cs typeface="+mn-cs"/>
              </a:rPr>
              <a:t> предприятия.</a:t>
            </a:r>
          </a:p>
          <a:p>
            <a:r>
              <a:rPr lang="ru-RU" sz="1200" b="0" i="0" kern="1200" dirty="0" smtClean="0">
                <a:solidFill>
                  <a:schemeClr val="tx1"/>
                </a:solidFill>
                <a:effectLst/>
                <a:latin typeface="Arial Unicode MS" pitchFamily="34" charset="-128"/>
                <a:ea typeface="+mn-ea"/>
                <a:cs typeface="+mn-cs"/>
              </a:rPr>
              <a:t>Результатом завершения стадии формирования требований к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являются спецификации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функциональные, технические и интерфейсные спецификации, для которых подтверждена их </a:t>
            </a:r>
            <a:r>
              <a:rPr lang="ru-RU" sz="1200" b="0" i="1" kern="1200" dirty="0" smtClean="0">
                <a:solidFill>
                  <a:schemeClr val="tx1"/>
                </a:solidFill>
                <a:effectLst/>
                <a:latin typeface="Arial Unicode MS" pitchFamily="34" charset="-128"/>
                <a:ea typeface="+mn-ea"/>
                <a:cs typeface="+mn-cs"/>
              </a:rPr>
              <a:t>полнота</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проверяемость</a:t>
            </a:r>
            <a:r>
              <a:rPr lang="ru-RU" sz="1200" b="0" i="0" kern="1200" dirty="0" smtClean="0">
                <a:solidFill>
                  <a:schemeClr val="tx1"/>
                </a:solidFill>
                <a:effectLst/>
                <a:latin typeface="Arial Unicode MS" pitchFamily="34" charset="-128"/>
                <a:ea typeface="+mn-ea"/>
                <a:cs typeface="+mn-cs"/>
              </a:rPr>
              <a:t> и осуществимость.</a:t>
            </a:r>
          </a:p>
          <a:p>
            <a:r>
              <a:rPr lang="ru-RU" sz="1200" b="0" i="0" kern="1200" dirty="0" smtClean="0">
                <a:solidFill>
                  <a:schemeClr val="tx1"/>
                </a:solidFill>
                <a:effectLst/>
                <a:latin typeface="Arial Unicode MS" pitchFamily="34" charset="-128"/>
                <a:ea typeface="+mn-ea"/>
                <a:cs typeface="+mn-cs"/>
              </a:rPr>
              <a:t>Стадия проектирования включает следующие этапы.</a:t>
            </a:r>
          </a:p>
          <a:p>
            <a:r>
              <a:rPr lang="ru-RU" sz="1200" b="0" i="0" kern="1200" dirty="0" smtClean="0">
                <a:solidFill>
                  <a:schemeClr val="tx1"/>
                </a:solidFill>
                <a:effectLst/>
                <a:latin typeface="Arial Unicode MS" pitchFamily="34" charset="-128"/>
                <a:ea typeface="+mn-ea"/>
                <a:cs typeface="+mn-cs"/>
              </a:rPr>
              <a:t>Разработка системного проекта ПО. На этом этапе дается ответ на вопрос "Что должна делать будущая система?", а именно: определяются архитектура системы, ее функции, внешние условия функционирования, интерфейсы и распределение функций между пользователями и системой, требования к программным и информационным компонентам, состав исполнителей и сроки разработки, план отладки ПО и контроль качества.</a:t>
            </a:r>
          </a:p>
          <a:p>
            <a:r>
              <a:rPr lang="ru-RU" sz="1200" b="0" i="0" kern="1200" dirty="0" smtClean="0">
                <a:solidFill>
                  <a:schemeClr val="tx1"/>
                </a:solidFill>
                <a:effectLst/>
                <a:latin typeface="Arial Unicode MS" pitchFamily="34" charset="-128"/>
                <a:ea typeface="+mn-ea"/>
                <a:cs typeface="+mn-cs"/>
              </a:rPr>
              <a:t>Основу системного проекта составляют модели проектируемой системы, которые строятся на модели "TO-BE". Результатом разработки системного проекта должна быть одобренная и подтвержденная спецификация требований к ПО: функциональные, технические и интерфейсные спецификации, для которых подтверждена их полнота, </a:t>
            </a:r>
            <a:r>
              <a:rPr lang="ru-RU" sz="1200" b="0" i="0" kern="1200" dirty="0" err="1" smtClean="0">
                <a:solidFill>
                  <a:schemeClr val="tx1"/>
                </a:solidFill>
                <a:effectLst/>
                <a:latin typeface="Arial Unicode MS" pitchFamily="34" charset="-128"/>
                <a:ea typeface="+mn-ea"/>
                <a:cs typeface="+mn-cs"/>
              </a:rPr>
              <a:t>проверяемость</a:t>
            </a:r>
            <a:r>
              <a:rPr lang="ru-RU" sz="1200" b="0" i="0" kern="1200" dirty="0" smtClean="0">
                <a:solidFill>
                  <a:schemeClr val="tx1"/>
                </a:solidFill>
                <a:effectLst/>
                <a:latin typeface="Arial Unicode MS" pitchFamily="34" charset="-128"/>
                <a:ea typeface="+mn-ea"/>
                <a:cs typeface="+mn-cs"/>
              </a:rPr>
              <a:t> и осуществимость.</a:t>
            </a:r>
          </a:p>
          <a:p>
            <a:r>
              <a:rPr lang="ru-RU" sz="1200" b="0" i="0" kern="1200" dirty="0" smtClean="0">
                <a:solidFill>
                  <a:schemeClr val="tx1"/>
                </a:solidFill>
                <a:effectLst/>
                <a:latin typeface="Arial Unicode MS" pitchFamily="34" charset="-128"/>
                <a:ea typeface="+mn-ea"/>
                <a:cs typeface="+mn-cs"/>
              </a:rPr>
              <a:t>Разработка детального (технического) проекта. На этом этапе осуществляется собственно проектирование ПО, включающее проектирование архитектуры системы и детальное проектирование. Таким образом, дается ответ на вопрос: "Как построить систему, чтобы она удовлетворяла требованиям?"</a:t>
            </a:r>
          </a:p>
          <a:p>
            <a:r>
              <a:rPr lang="ru-RU" sz="1200" b="0" i="0" kern="1200" dirty="0" smtClean="0">
                <a:solidFill>
                  <a:schemeClr val="tx1"/>
                </a:solidFill>
                <a:effectLst/>
                <a:latin typeface="Arial Unicode MS" pitchFamily="34" charset="-128"/>
                <a:ea typeface="+mn-ea"/>
                <a:cs typeface="+mn-cs"/>
              </a:rPr>
              <a:t>Результатом детального проектирования является разработка верифицированной спецификации </a:t>
            </a:r>
            <a:r>
              <a:rPr lang="ru-RU" sz="1200" b="0" i="1" kern="1200" dirty="0" smtClean="0">
                <a:solidFill>
                  <a:schemeClr val="tx1"/>
                </a:solidFill>
                <a:effectLst/>
                <a:latin typeface="Arial Unicode MS" pitchFamily="34" charset="-128"/>
                <a:ea typeface="+mn-ea"/>
                <a:cs typeface="+mn-cs"/>
              </a:rPr>
              <a:t>ПО</a:t>
            </a:r>
            <a:r>
              <a:rPr lang="ru-RU" sz="1200" b="0" i="0" kern="1200" dirty="0" smtClean="0">
                <a:solidFill>
                  <a:schemeClr val="tx1"/>
                </a:solidFill>
                <a:effectLst/>
                <a:latin typeface="Arial Unicode MS" pitchFamily="34" charset="-128"/>
                <a:ea typeface="+mn-ea"/>
                <a:cs typeface="+mn-cs"/>
              </a:rPr>
              <a:t>, включающей:</a:t>
            </a:r>
          </a:p>
          <a:p>
            <a:r>
              <a:rPr lang="ru-RU" sz="1200" b="0" i="0" kern="1200" dirty="0" smtClean="0">
                <a:solidFill>
                  <a:schemeClr val="tx1"/>
                </a:solidFill>
                <a:effectLst/>
                <a:latin typeface="Arial Unicode MS" pitchFamily="34" charset="-128"/>
                <a:ea typeface="+mn-ea"/>
                <a:cs typeface="+mn-cs"/>
              </a:rPr>
              <a:t>формирование иерархии программных компонентов, межмодульных интерфейсов по данным и управлению;</a:t>
            </a:r>
          </a:p>
          <a:p>
            <a:r>
              <a:rPr lang="ru-RU" sz="1200" b="0" i="0" kern="1200" dirty="0" smtClean="0">
                <a:solidFill>
                  <a:schemeClr val="tx1"/>
                </a:solidFill>
                <a:effectLst/>
                <a:latin typeface="Arial Unicode MS" pitchFamily="34" charset="-128"/>
                <a:ea typeface="+mn-ea"/>
                <a:cs typeface="+mn-cs"/>
              </a:rPr>
              <a:t>спецификация каждого компонента ПО, имени, назначения, предположений, размеров, последовательности вызовов, входных и выходных данных, ошибочных </a:t>
            </a:r>
            <a:r>
              <a:rPr lang="ru-RU" sz="1200" b="0" i="1" kern="1200" dirty="0" smtClean="0">
                <a:solidFill>
                  <a:schemeClr val="tx1"/>
                </a:solidFill>
                <a:effectLst/>
                <a:latin typeface="Arial Unicode MS" pitchFamily="34" charset="-128"/>
                <a:ea typeface="+mn-ea"/>
                <a:cs typeface="+mn-cs"/>
              </a:rPr>
              <a:t>выходов, алгоритмов</a:t>
            </a:r>
            <a:r>
              <a:rPr lang="ru-RU" sz="1200" b="0" i="0" kern="1200" dirty="0" smtClean="0">
                <a:solidFill>
                  <a:schemeClr val="tx1"/>
                </a:solidFill>
                <a:effectLst/>
                <a:latin typeface="Arial Unicode MS" pitchFamily="34" charset="-128"/>
                <a:ea typeface="+mn-ea"/>
                <a:cs typeface="+mn-cs"/>
              </a:rPr>
              <a:t> и логических схем;</a:t>
            </a:r>
          </a:p>
          <a:p>
            <a:r>
              <a:rPr lang="ru-RU" sz="1200" b="0" i="0" kern="1200" dirty="0" smtClean="0">
                <a:solidFill>
                  <a:schemeClr val="tx1"/>
                </a:solidFill>
                <a:effectLst/>
                <a:latin typeface="Arial Unicode MS" pitchFamily="34" charset="-128"/>
                <a:ea typeface="+mn-ea"/>
                <a:cs typeface="+mn-cs"/>
              </a:rPr>
              <a:t>формирование физической и логической структур данных до уровня отдельных полей;</a:t>
            </a:r>
          </a:p>
          <a:p>
            <a:r>
              <a:rPr lang="ru-RU" sz="1200" b="0" i="0" kern="1200" dirty="0" smtClean="0">
                <a:solidFill>
                  <a:schemeClr val="tx1"/>
                </a:solidFill>
                <a:effectLst/>
                <a:latin typeface="Arial Unicode MS" pitchFamily="34" charset="-128"/>
                <a:ea typeface="+mn-ea"/>
                <a:cs typeface="+mn-cs"/>
              </a:rPr>
              <a:t>разработку плана распределения вычислительных ресурсов (времени центральных процессоров, памяти и др.);</a:t>
            </a:r>
          </a:p>
          <a:p>
            <a:r>
              <a:rPr lang="ru-RU" sz="1200" b="0" i="0" kern="1200" dirty="0" smtClean="0">
                <a:solidFill>
                  <a:schemeClr val="tx1"/>
                </a:solidFill>
                <a:effectLst/>
                <a:latin typeface="Arial Unicode MS" pitchFamily="34" charset="-128"/>
                <a:ea typeface="+mn-ea"/>
                <a:cs typeface="+mn-cs"/>
              </a:rPr>
              <a:t>верификацию полноты, непротиворечивости, осуществимости и обоснованности требований;</a:t>
            </a:r>
          </a:p>
          <a:p>
            <a:r>
              <a:rPr lang="ru-RU" sz="1200" b="0" i="0" kern="1200" dirty="0" smtClean="0">
                <a:solidFill>
                  <a:schemeClr val="tx1"/>
                </a:solidFill>
                <a:effectLst/>
                <a:latin typeface="Arial Unicode MS" pitchFamily="34" charset="-128"/>
                <a:ea typeface="+mn-ea"/>
                <a:cs typeface="+mn-cs"/>
              </a:rPr>
              <a:t>предварительный план комплексирования и отладки, план руководства для пользователей и приемных испытаний.</a:t>
            </a:r>
          </a:p>
          <a:p>
            <a:r>
              <a:rPr lang="ru-RU" sz="1200" b="0" i="0" kern="1200" dirty="0" smtClean="0">
                <a:solidFill>
                  <a:schemeClr val="tx1"/>
                </a:solidFill>
                <a:effectLst/>
                <a:latin typeface="Arial Unicode MS" pitchFamily="34" charset="-128"/>
                <a:ea typeface="+mn-ea"/>
                <a:cs typeface="+mn-cs"/>
              </a:rPr>
              <a:t>Завершением стадии детального проектирования является сквозной </a:t>
            </a:r>
            <a:r>
              <a:rPr lang="ru-RU" sz="1200" b="0" i="1" kern="1200" dirty="0" smtClean="0">
                <a:solidFill>
                  <a:schemeClr val="tx1"/>
                </a:solidFill>
                <a:effectLst/>
                <a:latin typeface="Arial Unicode MS" pitchFamily="34" charset="-128"/>
                <a:ea typeface="+mn-ea"/>
                <a:cs typeface="+mn-cs"/>
              </a:rPr>
              <a:t>контроль</a:t>
            </a:r>
            <a:r>
              <a:rPr lang="ru-RU" sz="1200" b="0" i="0" kern="1200" dirty="0" smtClean="0">
                <a:solidFill>
                  <a:schemeClr val="tx1"/>
                </a:solidFill>
                <a:effectLst/>
                <a:latin typeface="Arial Unicode MS" pitchFamily="34" charset="-128"/>
                <a:ea typeface="+mn-ea"/>
                <a:cs typeface="+mn-cs"/>
              </a:rPr>
              <a:t> проекта или критический поблочный </a:t>
            </a:r>
            <a:r>
              <a:rPr lang="ru-RU" sz="1200" b="0" i="1" kern="1200" dirty="0" smtClean="0">
                <a:solidFill>
                  <a:schemeClr val="tx1"/>
                </a:solidFill>
                <a:effectLst/>
                <a:latin typeface="Arial Unicode MS" pitchFamily="34" charset="-128"/>
                <a:ea typeface="+mn-ea"/>
                <a:cs typeface="+mn-cs"/>
              </a:rPr>
              <a:t>анализ</a:t>
            </a:r>
            <a:r>
              <a:rPr lang="ru-RU" sz="1200" b="0" i="0" kern="1200" dirty="0" smtClean="0">
                <a:solidFill>
                  <a:schemeClr val="tx1"/>
                </a:solidFill>
                <a:effectLst/>
                <a:latin typeface="Arial Unicode MS" pitchFamily="34" charset="-128"/>
                <a:ea typeface="+mn-ea"/>
                <a:cs typeface="+mn-cs"/>
              </a:rPr>
              <a:t> проекта.</a:t>
            </a:r>
          </a:p>
          <a:p>
            <a:r>
              <a:rPr lang="ru-RU" sz="1200" b="0" i="0" kern="1200" dirty="0" smtClean="0">
                <a:solidFill>
                  <a:schemeClr val="tx1"/>
                </a:solidFill>
                <a:effectLst/>
                <a:latin typeface="Arial Unicode MS" pitchFamily="34" charset="-128"/>
                <a:ea typeface="+mn-ea"/>
                <a:cs typeface="+mn-cs"/>
              </a:rPr>
              <a:t>Стадия реализации – выполнение следующих </a:t>
            </a:r>
            <a:r>
              <a:rPr lang="ru-RU" sz="1200" b="0" i="1" kern="1200" dirty="0" smtClean="0">
                <a:solidFill>
                  <a:schemeClr val="tx1"/>
                </a:solidFill>
                <a:effectLst/>
                <a:latin typeface="Arial Unicode MS" pitchFamily="34" charset="-128"/>
                <a:ea typeface="+mn-ea"/>
                <a:cs typeface="+mn-cs"/>
              </a:rPr>
              <a:t>работ</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Разработка верифицированной детальной спецификации каждой подпрограммы (блока не более чем из 100 исходных команд языка высокого уровня).</a:t>
            </a:r>
          </a:p>
          <a:p>
            <a:r>
              <a:rPr lang="ru-RU" sz="1200" b="0" i="0" kern="1200" dirty="0" smtClean="0">
                <a:solidFill>
                  <a:schemeClr val="tx1"/>
                </a:solidFill>
                <a:effectLst/>
                <a:latin typeface="Arial Unicode MS" pitchFamily="34" charset="-128"/>
                <a:ea typeface="+mn-ea"/>
                <a:cs typeface="+mn-cs"/>
              </a:rPr>
              <a:t>Внешние спецификации должны содержать следующие сведения:</a:t>
            </a:r>
          </a:p>
          <a:p>
            <a:pPr lvl="1"/>
            <a:r>
              <a:rPr lang="ru-RU" sz="1200" b="0" i="0" kern="1200" dirty="0" smtClean="0">
                <a:solidFill>
                  <a:schemeClr val="tx1"/>
                </a:solidFill>
                <a:effectLst/>
                <a:latin typeface="Arial Unicode MS" pitchFamily="34" charset="-128"/>
                <a:ea typeface="+mn-ea"/>
                <a:cs typeface="+mn-cs"/>
              </a:rPr>
              <a:t>имя модуля — указывается имя, применяемое для вызова модуля (для модуля с несколькими входами для каждого входа должны быть отдельные спецификации);</a:t>
            </a:r>
          </a:p>
          <a:p>
            <a:pPr lvl="1"/>
            <a:r>
              <a:rPr lang="ru-RU" sz="1200" b="0" i="0" kern="1200" dirty="0" smtClean="0">
                <a:solidFill>
                  <a:schemeClr val="tx1"/>
                </a:solidFill>
                <a:effectLst/>
                <a:latin typeface="Arial Unicode MS" pitchFamily="34" charset="-128"/>
                <a:ea typeface="+mn-ea"/>
                <a:cs typeface="+mn-cs"/>
              </a:rPr>
              <a:t>функция – дается определение функции или функций, выполняемых модулем;</a:t>
            </a:r>
          </a:p>
          <a:p>
            <a:pPr lvl="1"/>
            <a:r>
              <a:rPr lang="ru-RU" sz="1200" b="0" i="0" kern="1200" dirty="0" smtClean="0">
                <a:solidFill>
                  <a:schemeClr val="tx1"/>
                </a:solidFill>
                <a:effectLst/>
                <a:latin typeface="Arial Unicode MS" pitchFamily="34" charset="-128"/>
                <a:ea typeface="+mn-ea"/>
                <a:cs typeface="+mn-cs"/>
              </a:rPr>
              <a:t>список параметров (число и порядок следования), передаваемых модулю;</a:t>
            </a:r>
          </a:p>
          <a:p>
            <a:pPr lvl="1"/>
            <a:r>
              <a:rPr lang="ru-RU" sz="1200" b="0" i="0" kern="1200" dirty="0" smtClean="0">
                <a:solidFill>
                  <a:schemeClr val="tx1"/>
                </a:solidFill>
                <a:effectLst/>
                <a:latin typeface="Arial Unicode MS" pitchFamily="34" charset="-128"/>
                <a:ea typeface="+mn-ea"/>
                <a:cs typeface="+mn-cs"/>
              </a:rPr>
              <a:t>входные параметры – точное описание всех данных, возвращаемых модулем (должно быть определено поведение модуля при любых входных условиях);</a:t>
            </a:r>
          </a:p>
          <a:p>
            <a:pPr lvl="1"/>
            <a:r>
              <a:rPr lang="ru-RU" sz="1200" b="0" i="1" kern="1200" dirty="0" smtClean="0">
                <a:solidFill>
                  <a:schemeClr val="tx1"/>
                </a:solidFill>
                <a:effectLst/>
                <a:latin typeface="Arial Unicode MS" pitchFamily="34" charset="-128"/>
                <a:ea typeface="+mn-ea"/>
                <a:cs typeface="+mn-cs"/>
              </a:rPr>
              <a:t>внешние эффекты</a:t>
            </a:r>
            <a:r>
              <a:rPr lang="ru-RU" sz="1200" b="0" i="0" kern="1200" dirty="0" smtClean="0">
                <a:solidFill>
                  <a:schemeClr val="tx1"/>
                </a:solidFill>
                <a:effectLst/>
                <a:latin typeface="Arial Unicode MS" pitchFamily="34" charset="-128"/>
                <a:ea typeface="+mn-ea"/>
                <a:cs typeface="+mn-cs"/>
              </a:rPr>
              <a:t> (печать сообщения, чтение запроса с терминала и т. п.).</a:t>
            </a:r>
          </a:p>
          <a:p>
            <a:r>
              <a:rPr lang="ru-RU" sz="1200" b="0" i="0" kern="1200" dirty="0" smtClean="0">
                <a:solidFill>
                  <a:schemeClr val="tx1"/>
                </a:solidFill>
                <a:effectLst/>
                <a:latin typeface="Arial Unicode MS" pitchFamily="34" charset="-128"/>
                <a:ea typeface="+mn-ea"/>
                <a:cs typeface="+mn-cs"/>
              </a:rPr>
              <a:t>Проектирование логики модулей и программирование (кодирование) модулей.</a:t>
            </a:r>
          </a:p>
          <a:p>
            <a:r>
              <a:rPr lang="ru-RU" sz="1200" b="0" i="0" kern="1200" dirty="0" smtClean="0">
                <a:solidFill>
                  <a:schemeClr val="tx1"/>
                </a:solidFill>
                <a:effectLst/>
                <a:latin typeface="Arial Unicode MS" pitchFamily="34" charset="-128"/>
                <a:ea typeface="+mn-ea"/>
                <a:cs typeface="+mn-cs"/>
              </a:rPr>
              <a:t>Проверка правильности модулей.</a:t>
            </a:r>
          </a:p>
          <a:p>
            <a:r>
              <a:rPr lang="ru-RU" sz="1200" b="0" i="0" kern="1200" dirty="0" smtClean="0">
                <a:solidFill>
                  <a:schemeClr val="tx1"/>
                </a:solidFill>
                <a:effectLst/>
                <a:latin typeface="Arial Unicode MS" pitchFamily="34" charset="-128"/>
                <a:ea typeface="+mn-ea"/>
                <a:cs typeface="+mn-cs"/>
              </a:rPr>
              <a:t>Тестирование модулей.</a:t>
            </a:r>
          </a:p>
          <a:p>
            <a:r>
              <a:rPr lang="ru-RU" sz="1200" b="0" i="0" kern="1200" dirty="0" smtClean="0">
                <a:solidFill>
                  <a:schemeClr val="tx1"/>
                </a:solidFill>
                <a:effectLst/>
                <a:latin typeface="Arial Unicode MS" pitchFamily="34" charset="-128"/>
                <a:ea typeface="+mn-ea"/>
                <a:cs typeface="+mn-cs"/>
              </a:rPr>
              <a:t>Описание базы данных до уровня отдельных параметров, символов и битов.</a:t>
            </a:r>
          </a:p>
          <a:p>
            <a:r>
              <a:rPr lang="ru-RU" sz="1200" b="0" i="0" kern="1200" dirty="0" smtClean="0">
                <a:solidFill>
                  <a:schemeClr val="tx1"/>
                </a:solidFill>
                <a:effectLst/>
                <a:latin typeface="Arial Unicode MS" pitchFamily="34" charset="-128"/>
                <a:ea typeface="+mn-ea"/>
                <a:cs typeface="+mn-cs"/>
              </a:rPr>
              <a:t>План приемных испытаний.</a:t>
            </a:r>
          </a:p>
          <a:p>
            <a:r>
              <a:rPr lang="ru-RU" sz="1200" b="0" i="0" kern="1200" dirty="0" smtClean="0">
                <a:solidFill>
                  <a:schemeClr val="tx1"/>
                </a:solidFill>
                <a:effectLst/>
                <a:latin typeface="Arial Unicode MS" pitchFamily="34" charset="-128"/>
                <a:ea typeface="+mn-ea"/>
                <a:cs typeface="+mn-cs"/>
              </a:rPr>
              <a:t>Руководство пользователю.</a:t>
            </a:r>
          </a:p>
          <a:p>
            <a:r>
              <a:rPr lang="ru-RU" sz="1200" b="0" i="0" kern="1200" dirty="0" smtClean="0">
                <a:solidFill>
                  <a:schemeClr val="tx1"/>
                </a:solidFill>
                <a:effectLst/>
                <a:latin typeface="Arial Unicode MS" pitchFamily="34" charset="-128"/>
                <a:ea typeface="+mn-ea"/>
                <a:cs typeface="+mn-cs"/>
              </a:rPr>
              <a:t>Предварительный план комплексирования и отладки. Содержание последующих стадий в основном совпадает с соответствующими процессами ЖЦ ПО [</a:t>
            </a:r>
            <a:r>
              <a:rPr lang="ru-RU" sz="1200" b="0" i="0" u="none" strike="noStrike" kern="1200" dirty="0" smtClean="0">
                <a:solidFill>
                  <a:schemeClr val="tx1"/>
                </a:solidFill>
                <a:effectLst/>
                <a:latin typeface="Arial Unicode MS" pitchFamily="34" charset="-128"/>
                <a:ea typeface="+mn-ea"/>
                <a:cs typeface="+mn-cs"/>
                <a:hlinkClick r:id="rId3"/>
              </a:rPr>
              <a:t>9</a:t>
            </a:r>
            <a:r>
              <a:rPr lang="ru-RU" sz="1200" b="0" i="0" kern="1200" dirty="0" smtClean="0">
                <a:solidFill>
                  <a:schemeClr val="tx1"/>
                </a:solidFill>
                <a:effectLst/>
                <a:latin typeface="Arial Unicode MS" pitchFamily="34" charset="-128"/>
                <a:ea typeface="+mn-ea"/>
                <a:cs typeface="+mn-cs"/>
              </a:rPr>
              <a:t>]. Вообще технологические стадии выделяются исходя из соображений разумного и рационального планирования и организации работ. Возможный вариант взаимосвязи и стадий работ с процессами ЖЦ ПО показан на </a:t>
            </a:r>
            <a:r>
              <a:rPr lang="ru-RU" sz="1200" b="0" i="0" u="none" strike="noStrike" kern="1200" dirty="0" smtClean="0">
                <a:solidFill>
                  <a:schemeClr val="tx1"/>
                </a:solidFill>
                <a:effectLst/>
                <a:latin typeface="Arial Unicode MS" pitchFamily="34" charset="-128"/>
                <a:ea typeface="+mn-ea"/>
                <a:cs typeface="+mn-cs"/>
                <a:hlinkClick r:id="rId5"/>
              </a:rPr>
              <a:t>рис.5.3</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
            </a:r>
            <a:br>
              <a:rPr lang="ru-RU" sz="1200" b="0" i="0" kern="1200" dirty="0" smtClean="0">
                <a:solidFill>
                  <a:schemeClr val="tx1"/>
                </a:solidFill>
                <a:effectLst/>
                <a:latin typeface="Arial Unicode MS" pitchFamily="34" charset="-128"/>
                <a:ea typeface="+mn-ea"/>
                <a:cs typeface="+mn-cs"/>
              </a:rPr>
            </a:br>
            <a:r>
              <a:rPr lang="ru-RU" sz="1200" b="1" i="0" kern="1200" dirty="0" smtClean="0">
                <a:solidFill>
                  <a:schemeClr val="tx1"/>
                </a:solidFill>
                <a:effectLst/>
                <a:latin typeface="Arial Unicode MS" pitchFamily="34" charset="-128"/>
                <a:ea typeface="+mn-ea"/>
                <a:cs typeface="+mn-cs"/>
              </a:rPr>
              <a:t>Рис. 5.3. </a:t>
            </a:r>
            <a:r>
              <a:rPr lang="ru-RU" sz="1200" b="0" i="0" kern="1200" smtClean="0">
                <a:solidFill>
                  <a:schemeClr val="tx1"/>
                </a:solidFill>
                <a:effectLst/>
                <a:latin typeface="Arial Unicode MS" pitchFamily="34" charset="-128"/>
                <a:ea typeface="+mn-ea"/>
                <a:cs typeface="+mn-cs"/>
              </a:rPr>
              <a:t>Взаимосвязь между процессами и стадиями разработки в жизненном цикле программного обеспечения</a:t>
            </a:r>
          </a:p>
          <a:p>
            <a:endParaRPr lang="ru-RU" sz="1200" b="0" i="0" kern="1200" dirty="0" smtClean="0">
              <a:solidFill>
                <a:schemeClr val="tx1"/>
              </a:solidFill>
              <a:effectLst/>
              <a:latin typeface="Arial Unicode MS" pitchFamily="34" charset="-128"/>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5</a:t>
            </a:fld>
            <a:endParaRPr lang="ru-RU"/>
          </a:p>
        </p:txBody>
      </p:sp>
    </p:spTree>
    <p:extLst>
      <p:ext uri="{BB962C8B-B14F-4D97-AF65-F5344CB8AC3E}">
        <p14:creationId xmlns:p14="http://schemas.microsoft.com/office/powerpoint/2010/main" val="369513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1" kern="1200" dirty="0" smtClean="0">
                <a:solidFill>
                  <a:schemeClr val="tx1"/>
                </a:solidFill>
                <a:effectLst/>
                <a:latin typeface="Arial Unicode MS" pitchFamily="34" charset="-128"/>
                <a:ea typeface="+mn-ea"/>
                <a:cs typeface="+mn-cs"/>
              </a:rPr>
              <a:t>Спиральная модель</a:t>
            </a:r>
            <a:r>
              <a:rPr lang="ru-RU" sz="1200" b="0" i="0" kern="1200" dirty="0" smtClean="0">
                <a:solidFill>
                  <a:schemeClr val="tx1"/>
                </a:solidFill>
                <a:effectLst/>
                <a:latin typeface="Arial Unicode MS" pitchFamily="34" charset="-128"/>
                <a:ea typeface="+mn-ea"/>
                <a:cs typeface="+mn-cs"/>
              </a:rPr>
              <a:t> – классический пример применения эволюционной стратегии конструирования. Модель (автор Б. Боэм, 1988) базируется на лучших свойствах классического жизненного цикла и макетирования, к которым добавляется новый элемент – анализ риска, отсутствующий в этих парадигмах. Модель определяет четыре действия, представляемые четырьмя квадрантами спирали (</a:t>
            </a:r>
            <a:r>
              <a:rPr lang="ru-RU" sz="1200" b="0" i="0" u="none" strike="noStrike" kern="1200" dirty="0" smtClean="0">
                <a:solidFill>
                  <a:schemeClr val="tx1"/>
                </a:solidFill>
                <a:effectLst/>
                <a:latin typeface="Arial Unicode MS" pitchFamily="34" charset="-128"/>
                <a:ea typeface="+mn-ea"/>
                <a:cs typeface="+mn-cs"/>
                <a:hlinkClick r:id="rId3"/>
              </a:rPr>
              <a:t>рис.5.10</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Планирование – определение целей, вариантов и ограничений.</a:t>
            </a:r>
          </a:p>
          <a:p>
            <a:r>
              <a:rPr lang="ru-RU" sz="1200" b="0" i="0" kern="1200" dirty="0" smtClean="0">
                <a:solidFill>
                  <a:schemeClr val="tx1"/>
                </a:solidFill>
                <a:effectLst/>
                <a:latin typeface="Arial Unicode MS" pitchFamily="34" charset="-128"/>
                <a:ea typeface="+mn-ea"/>
                <a:cs typeface="+mn-cs"/>
              </a:rPr>
              <a:t>Анализ риска – анализ вариантов и распознавание/выбор риска.</a:t>
            </a:r>
          </a:p>
          <a:p>
            <a:r>
              <a:rPr lang="ru-RU" sz="1200" b="0" i="0" kern="1200" dirty="0" smtClean="0">
                <a:solidFill>
                  <a:schemeClr val="tx1"/>
                </a:solidFill>
                <a:effectLst/>
                <a:latin typeface="Arial Unicode MS" pitchFamily="34" charset="-128"/>
                <a:ea typeface="+mn-ea"/>
                <a:cs typeface="+mn-cs"/>
              </a:rPr>
              <a:t>Конструирование – разработка продукта следующего уровня.</a:t>
            </a:r>
          </a:p>
          <a:p>
            <a:r>
              <a:rPr lang="ru-RU" sz="1200" b="0" i="0" kern="1200" dirty="0" smtClean="0">
                <a:solidFill>
                  <a:schemeClr val="tx1"/>
                </a:solidFill>
                <a:effectLst/>
                <a:latin typeface="Arial Unicode MS" pitchFamily="34" charset="-128"/>
                <a:ea typeface="+mn-ea"/>
                <a:cs typeface="+mn-cs"/>
              </a:rPr>
              <a:t>Оценивание – оценка заказчиком текущих результатов конструирования.</a:t>
            </a:r>
          </a:p>
          <a:p>
            <a:r>
              <a:rPr lang="ru-RU" sz="1200" b="0" i="0" kern="1200" dirty="0" smtClean="0">
                <a:solidFill>
                  <a:schemeClr val="tx1"/>
                </a:solidFill>
                <a:effectLst/>
                <a:latin typeface="Arial Unicode MS" pitchFamily="34" charset="-128"/>
                <a:ea typeface="+mn-ea"/>
                <a:cs typeface="+mn-cs"/>
              </a:rPr>
              <a:t>Интегрирующий аспект </a:t>
            </a:r>
            <a:r>
              <a:rPr lang="ru-RU" sz="1200" b="0" i="1" kern="1200" dirty="0" smtClean="0">
                <a:solidFill>
                  <a:schemeClr val="tx1"/>
                </a:solidFill>
                <a:effectLst/>
                <a:latin typeface="Arial Unicode MS" pitchFamily="34" charset="-128"/>
                <a:ea typeface="+mn-ea"/>
                <a:cs typeface="+mn-cs"/>
              </a:rPr>
              <a:t>спиральной модели</a:t>
            </a:r>
            <a:r>
              <a:rPr lang="ru-RU" sz="1200" b="0" i="0" kern="1200" dirty="0" smtClean="0">
                <a:solidFill>
                  <a:schemeClr val="tx1"/>
                </a:solidFill>
                <a:effectLst/>
                <a:latin typeface="Arial Unicode MS" pitchFamily="34" charset="-128"/>
                <a:ea typeface="+mn-ea"/>
                <a:cs typeface="+mn-cs"/>
              </a:rPr>
              <a:t> очевиден при учете радиального измерения спирали. С каждой итерацией по спирали строятся все более полные версии ПС. В первом витке спирали определяются начальные цели, варианты и ограничения, распознается и анализируется риск. Если анализ риска показывает неопределенность требований, на помощь разработчику и заказчику приходит макетирование, используемое в квадранте конструирования.</a:t>
            </a:r>
          </a:p>
          <a:p>
            <a:endParaRPr lang="ru-RU" sz="1200" b="0" i="0" kern="1200" dirty="0" smtClean="0">
              <a:solidFill>
                <a:schemeClr val="tx1"/>
              </a:solidFill>
              <a:effectLst/>
              <a:latin typeface="Arial Unicode MS" pitchFamily="34" charset="-128"/>
              <a:ea typeface="+mn-ea"/>
              <a:cs typeface="+mn-cs"/>
            </a:endParaRPr>
          </a:p>
          <a:p>
            <a:r>
              <a:rPr lang="ru-RU" sz="1200" b="0" i="0" kern="1200" dirty="0" smtClean="0">
                <a:solidFill>
                  <a:schemeClr val="tx1"/>
                </a:solidFill>
                <a:effectLst/>
                <a:latin typeface="Arial Unicode MS" pitchFamily="34" charset="-128"/>
                <a:ea typeface="+mn-ea"/>
                <a:cs typeface="+mn-cs"/>
              </a:rPr>
              <a:t>Для дальнейшего определения проблемных и уточненных требований может быть использовано моделирование. Заказчик оценивает инженерную (конструкторскую) работу и вносит предложения по модификации (квадрант оценки заказчиком). Следующая фаза планирования и анализа риска базируется на предложениях заказчика. В каждом цикле по спирали результаты анализа риска формируются в виде "продолжать, не продолжать". Если риск слишком велик, проект может быть остановлен.</a:t>
            </a:r>
          </a:p>
          <a:p>
            <a:r>
              <a:rPr lang="ru-RU" sz="1200" b="0" i="0" kern="1200" dirty="0" smtClean="0">
                <a:solidFill>
                  <a:schemeClr val="tx1"/>
                </a:solidFill>
                <a:effectLst/>
                <a:latin typeface="Arial Unicode MS" pitchFamily="34" charset="-128"/>
                <a:ea typeface="+mn-ea"/>
                <a:cs typeface="+mn-cs"/>
              </a:rPr>
              <a:t>В большинстве случаев движение по спирали продолжается, с каждым шагом продвигая разработчиков к более общей модели системы. В каждом цикле по спирали требуется конструирование (нижний правый квадрант), которое может быть реализовано классическим жизненным циклом или макетированием. Заметим, что количество действий по разработке (происходящих в правом нижнем квадранте) возрастает по мере продвижения от центра спирали.</a:t>
            </a:r>
          </a:p>
          <a:p>
            <a:r>
              <a:rPr lang="ru-RU" sz="1200" b="0" i="0" kern="1200" dirty="0" smtClean="0">
                <a:solidFill>
                  <a:schemeClr val="tx1"/>
                </a:solidFill>
                <a:effectLst/>
                <a:latin typeface="Arial Unicode MS" pitchFamily="34" charset="-128"/>
                <a:ea typeface="+mn-ea"/>
                <a:cs typeface="+mn-cs"/>
              </a:rPr>
              <a:t>Эти действия пронумерованы на </a:t>
            </a:r>
            <a:r>
              <a:rPr lang="ru-RU" sz="1200" b="0" i="0" u="none" strike="noStrike" kern="1200" dirty="0" smtClean="0">
                <a:solidFill>
                  <a:schemeClr val="tx1"/>
                </a:solidFill>
                <a:effectLst/>
                <a:latin typeface="Arial Unicode MS" pitchFamily="34" charset="-128"/>
                <a:ea typeface="+mn-ea"/>
                <a:cs typeface="+mn-cs"/>
                <a:hlinkClick r:id="rId3"/>
              </a:rPr>
              <a:t>рис.5.10</a:t>
            </a:r>
            <a:r>
              <a:rPr lang="ru-RU" sz="1200" b="0" i="0" kern="1200" dirty="0" smtClean="0">
                <a:solidFill>
                  <a:schemeClr val="tx1"/>
                </a:solidFill>
                <a:effectLst/>
                <a:latin typeface="Arial Unicode MS" pitchFamily="34" charset="-128"/>
                <a:ea typeface="+mn-ea"/>
                <a:cs typeface="+mn-cs"/>
              </a:rPr>
              <a:t> и имеют следующее содержание:</a:t>
            </a:r>
          </a:p>
          <a:p>
            <a:r>
              <a:rPr lang="ru-RU" sz="1200" b="0" i="0" kern="1200" dirty="0" smtClean="0">
                <a:solidFill>
                  <a:schemeClr val="tx1"/>
                </a:solidFill>
                <a:effectLst/>
                <a:latin typeface="Arial Unicode MS" pitchFamily="34" charset="-128"/>
                <a:ea typeface="+mn-ea"/>
                <a:cs typeface="+mn-cs"/>
              </a:rPr>
              <a:t>– начальный сбор требований и планирование проекта;</a:t>
            </a:r>
          </a:p>
          <a:p>
            <a:r>
              <a:rPr lang="ru-RU" sz="1200" b="0" i="0" kern="1200" dirty="0" smtClean="0">
                <a:solidFill>
                  <a:schemeClr val="tx1"/>
                </a:solidFill>
                <a:effectLst/>
                <a:latin typeface="Arial Unicode MS" pitchFamily="34" charset="-128"/>
                <a:ea typeface="+mn-ea"/>
                <a:cs typeface="+mn-cs"/>
              </a:rPr>
              <a:t>– та же работа, но на основе рекомендаций заказчика;</a:t>
            </a:r>
          </a:p>
          <a:p>
            <a:r>
              <a:rPr lang="ru-RU" sz="1200" b="0" i="0" kern="1200" dirty="0" smtClean="0">
                <a:solidFill>
                  <a:schemeClr val="tx1"/>
                </a:solidFill>
                <a:effectLst/>
                <a:latin typeface="Arial Unicode MS" pitchFamily="34" charset="-128"/>
                <a:ea typeface="+mn-ea"/>
                <a:cs typeface="+mn-cs"/>
              </a:rPr>
              <a:t>– анализ риска на основе начальных требований;</a:t>
            </a:r>
          </a:p>
          <a:p>
            <a:r>
              <a:rPr lang="ru-RU" sz="1200" b="0" i="0" kern="1200" dirty="0" smtClean="0">
                <a:solidFill>
                  <a:schemeClr val="tx1"/>
                </a:solidFill>
                <a:effectLst/>
                <a:latin typeface="Arial Unicode MS" pitchFamily="34" charset="-128"/>
                <a:ea typeface="+mn-ea"/>
                <a:cs typeface="+mn-cs"/>
              </a:rPr>
              <a:t>– анализ риска на основе реакции заказчика;</a:t>
            </a:r>
          </a:p>
          <a:p>
            <a:r>
              <a:rPr lang="ru-RU" sz="1200" b="0" i="0" kern="1200" dirty="0" smtClean="0">
                <a:solidFill>
                  <a:schemeClr val="tx1"/>
                </a:solidFill>
                <a:effectLst/>
                <a:latin typeface="Arial Unicode MS" pitchFamily="34" charset="-128"/>
                <a:ea typeface="+mn-ea"/>
                <a:cs typeface="+mn-cs"/>
              </a:rPr>
              <a:t>– переход к комплексной системе;</a:t>
            </a:r>
          </a:p>
          <a:p>
            <a:r>
              <a:rPr lang="ru-RU" sz="1200" b="0" i="0" kern="1200" dirty="0" smtClean="0">
                <a:solidFill>
                  <a:schemeClr val="tx1"/>
                </a:solidFill>
                <a:effectLst/>
                <a:latin typeface="Arial Unicode MS" pitchFamily="34" charset="-128"/>
                <a:ea typeface="+mn-ea"/>
                <a:cs typeface="+mn-cs"/>
              </a:rPr>
              <a:t>– начальный макет системы;</a:t>
            </a:r>
          </a:p>
          <a:p>
            <a:r>
              <a:rPr lang="ru-RU" sz="1200" b="0" i="0" kern="1200" dirty="0" smtClean="0">
                <a:solidFill>
                  <a:schemeClr val="tx1"/>
                </a:solidFill>
                <a:effectLst/>
                <a:latin typeface="Arial Unicode MS" pitchFamily="34" charset="-128"/>
                <a:ea typeface="+mn-ea"/>
                <a:cs typeface="+mn-cs"/>
              </a:rPr>
              <a:t>– следующий уровень макета;</a:t>
            </a:r>
          </a:p>
          <a:p>
            <a:r>
              <a:rPr lang="ru-RU" sz="1200" b="0" i="0" kern="1200" dirty="0" smtClean="0">
                <a:solidFill>
                  <a:schemeClr val="tx1"/>
                </a:solidFill>
                <a:effectLst/>
                <a:latin typeface="Arial Unicode MS" pitchFamily="34" charset="-128"/>
                <a:ea typeface="+mn-ea"/>
                <a:cs typeface="+mn-cs"/>
              </a:rPr>
              <a:t>– сконструированная система;</a:t>
            </a:r>
          </a:p>
          <a:p>
            <a:r>
              <a:rPr lang="ru-RU" sz="1200" b="0" i="0" kern="1200" dirty="0" smtClean="0">
                <a:solidFill>
                  <a:schemeClr val="tx1"/>
                </a:solidFill>
                <a:effectLst/>
                <a:latin typeface="Arial Unicode MS" pitchFamily="34" charset="-128"/>
                <a:ea typeface="+mn-ea"/>
                <a:cs typeface="+mn-cs"/>
              </a:rPr>
              <a:t>– оценивание заказчиком.</a:t>
            </a:r>
          </a:p>
          <a:p>
            <a:endParaRPr lang="ru-RU" dirty="0"/>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25</a:t>
            </a:fld>
            <a:endParaRPr lang="ru-RU"/>
          </a:p>
        </p:txBody>
      </p:sp>
    </p:spTree>
    <p:extLst>
      <p:ext uri="{BB962C8B-B14F-4D97-AF65-F5344CB8AC3E}">
        <p14:creationId xmlns:p14="http://schemas.microsoft.com/office/powerpoint/2010/main" val="253029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Достоинства </a:t>
            </a:r>
            <a:r>
              <a:rPr lang="ru-RU" sz="1200" b="0" i="1" kern="1200" dirty="0" smtClean="0">
                <a:solidFill>
                  <a:schemeClr val="tx1"/>
                </a:solidFill>
                <a:effectLst/>
                <a:latin typeface="Arial Unicode MS" pitchFamily="34" charset="-128"/>
                <a:ea typeface="+mn-ea"/>
                <a:cs typeface="+mn-cs"/>
              </a:rPr>
              <a:t>спиральной модели</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наиболее реально (в виде эволюции) отображает разработку программного обеспечения;</a:t>
            </a:r>
          </a:p>
          <a:p>
            <a:r>
              <a:rPr lang="ru-RU" sz="1200" b="0" i="0" kern="1200" dirty="0" smtClean="0">
                <a:solidFill>
                  <a:schemeClr val="tx1"/>
                </a:solidFill>
                <a:effectLst/>
                <a:latin typeface="Arial Unicode MS" pitchFamily="34" charset="-128"/>
                <a:ea typeface="+mn-ea"/>
                <a:cs typeface="+mn-cs"/>
              </a:rPr>
              <a:t>позволяет явно учитывать риск на каждом витке эволюции разработки;</a:t>
            </a:r>
          </a:p>
          <a:p>
            <a:r>
              <a:rPr lang="ru-RU" sz="1200" b="0" i="0" kern="1200" dirty="0" smtClean="0">
                <a:solidFill>
                  <a:schemeClr val="tx1"/>
                </a:solidFill>
                <a:effectLst/>
                <a:latin typeface="Arial Unicode MS" pitchFamily="34" charset="-128"/>
                <a:ea typeface="+mn-ea"/>
                <a:cs typeface="+mn-cs"/>
              </a:rPr>
              <a:t>включает шаг системного подхода в итерационную структуру разработки;</a:t>
            </a:r>
          </a:p>
          <a:p>
            <a:r>
              <a:rPr lang="ru-RU" sz="1200" b="0" i="0" kern="1200" dirty="0" smtClean="0">
                <a:solidFill>
                  <a:schemeClr val="tx1"/>
                </a:solidFill>
                <a:effectLst/>
                <a:latin typeface="Arial Unicode MS" pitchFamily="34" charset="-128"/>
                <a:ea typeface="+mn-ea"/>
                <a:cs typeface="+mn-cs"/>
              </a:rPr>
              <a:t>использует моделирование для уменьшения риска и совершенствования программного изделия.</a:t>
            </a:r>
          </a:p>
          <a:p>
            <a:r>
              <a:rPr lang="ru-RU" sz="1200" b="0" i="0" kern="1200" dirty="0" smtClean="0">
                <a:solidFill>
                  <a:schemeClr val="tx1"/>
                </a:solidFill>
                <a:effectLst/>
                <a:latin typeface="Arial Unicode MS" pitchFamily="34" charset="-128"/>
                <a:ea typeface="+mn-ea"/>
                <a:cs typeface="+mn-cs"/>
              </a:rPr>
              <a:t>Недостатки </a:t>
            </a:r>
            <a:r>
              <a:rPr lang="ru-RU" sz="1200" b="0" i="1" kern="1200" dirty="0" smtClean="0">
                <a:solidFill>
                  <a:schemeClr val="tx1"/>
                </a:solidFill>
                <a:effectLst/>
                <a:latin typeface="Arial Unicode MS" pitchFamily="34" charset="-128"/>
                <a:ea typeface="+mn-ea"/>
                <a:cs typeface="+mn-cs"/>
              </a:rPr>
              <a:t>спиральной модели</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сравнительная новизна (отсутствует достаточная статистика эффективности модели);</a:t>
            </a:r>
          </a:p>
          <a:p>
            <a:r>
              <a:rPr lang="ru-RU" sz="1200" b="0" i="0" kern="1200" dirty="0" smtClean="0">
                <a:solidFill>
                  <a:schemeClr val="tx1"/>
                </a:solidFill>
                <a:effectLst/>
                <a:latin typeface="Arial Unicode MS" pitchFamily="34" charset="-128"/>
                <a:ea typeface="+mn-ea"/>
                <a:cs typeface="+mn-cs"/>
              </a:rPr>
              <a:t>повышенные требования к заказчику;</a:t>
            </a:r>
          </a:p>
          <a:p>
            <a:r>
              <a:rPr lang="ru-RU" sz="1200" b="0" i="0" kern="1200" dirty="0" smtClean="0">
                <a:solidFill>
                  <a:schemeClr val="tx1"/>
                </a:solidFill>
                <a:effectLst/>
                <a:latin typeface="Arial Unicode MS" pitchFamily="34" charset="-128"/>
                <a:ea typeface="+mn-ea"/>
                <a:cs typeface="+mn-cs"/>
              </a:rPr>
              <a:t>трудности контроля и управления временем разработки.</a:t>
            </a:r>
          </a:p>
          <a:p>
            <a:endParaRPr lang="ru-RU" dirty="0"/>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26</a:t>
            </a:fld>
            <a:endParaRPr lang="ru-RU"/>
          </a:p>
        </p:txBody>
      </p:sp>
    </p:spTree>
    <p:extLst>
      <p:ext uri="{BB962C8B-B14F-4D97-AF65-F5344CB8AC3E}">
        <p14:creationId xmlns:p14="http://schemas.microsoft.com/office/powerpoint/2010/main" val="885359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Arial Unicode MS" pitchFamily="34" charset="-128"/>
                <a:ea typeface="+mn-ea"/>
                <a:cs typeface="+mn-cs"/>
              </a:rPr>
              <a:t>MSF (Microsoft </a:t>
            </a:r>
            <a:r>
              <a:rPr lang="ru-RU" sz="1200" b="1" i="0" kern="1200" dirty="0" err="1" smtClean="0">
                <a:solidFill>
                  <a:schemeClr val="tx1"/>
                </a:solidFill>
                <a:effectLst/>
                <a:latin typeface="Arial Unicode MS" pitchFamily="34" charset="-128"/>
                <a:ea typeface="+mn-ea"/>
                <a:cs typeface="+mn-cs"/>
              </a:rPr>
              <a:t>Solution</a:t>
            </a:r>
            <a:r>
              <a:rPr lang="ru-RU" sz="1200" b="1" i="0" kern="1200" dirty="0" smtClean="0">
                <a:solidFill>
                  <a:schemeClr val="tx1"/>
                </a:solidFill>
                <a:effectLst/>
                <a:latin typeface="Arial Unicode MS" pitchFamily="34" charset="-128"/>
                <a:ea typeface="+mn-ea"/>
                <a:cs typeface="+mn-cs"/>
              </a:rPr>
              <a:t> </a:t>
            </a:r>
            <a:r>
              <a:rPr lang="ru-RU" sz="1200" b="1" i="0" kern="1200" dirty="0" err="1" smtClean="0">
                <a:solidFill>
                  <a:schemeClr val="tx1"/>
                </a:solidFill>
                <a:effectLst/>
                <a:latin typeface="Arial Unicode MS" pitchFamily="34" charset="-128"/>
                <a:ea typeface="+mn-ea"/>
                <a:cs typeface="+mn-cs"/>
              </a:rPr>
              <a:t>Framework</a:t>
            </a:r>
            <a:r>
              <a:rPr lang="ru-RU" sz="1200" b="1"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В 1994 году, стремясь достичь максимальной отдачи от IT-проектов, Microsoft выпустила в свет пакет руководств по эффективному проектированию, разработке, внедрению и сопровождению решений, построенных на основе своих технологий. Эти знания базируются на опыте, полученном Microsoft при работе над большими проектами по разработке и сопровождению программного обеспечения, опыте консультантов Microsoft и лучшем из того, что накопила на данный момент IT-индустрия. Все это представлено в виде двух взаимосвязанных и хорошо дополняющих друг друга областей знаний: Microsoft </a:t>
            </a:r>
            <a:r>
              <a:rPr lang="ru-RU" sz="1200" b="0" i="0" kern="1200" dirty="0" err="1" smtClean="0">
                <a:solidFill>
                  <a:schemeClr val="tx1"/>
                </a:solidFill>
                <a:effectLst/>
                <a:latin typeface="Arial Unicode MS" pitchFamily="34" charset="-128"/>
                <a:ea typeface="+mn-ea"/>
                <a:cs typeface="+mn-cs"/>
              </a:rPr>
              <a:t>Solutions</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Framework</a:t>
            </a:r>
            <a:r>
              <a:rPr lang="ru-RU" sz="1200" b="0" i="0" kern="1200" dirty="0" smtClean="0">
                <a:solidFill>
                  <a:schemeClr val="tx1"/>
                </a:solidFill>
                <a:effectLst/>
                <a:latin typeface="Arial Unicode MS" pitchFamily="34" charset="-128"/>
                <a:ea typeface="+mn-ea"/>
                <a:cs typeface="+mn-cs"/>
              </a:rPr>
              <a:t> (MSF) и Microsoft </a:t>
            </a:r>
            <a:r>
              <a:rPr lang="ru-RU" sz="1200" b="0" i="0" kern="1200" dirty="0" err="1" smtClean="0">
                <a:solidFill>
                  <a:schemeClr val="tx1"/>
                </a:solidFill>
                <a:effectLst/>
                <a:latin typeface="Arial Unicode MS" pitchFamily="34" charset="-128"/>
                <a:ea typeface="+mn-ea"/>
                <a:cs typeface="+mn-cs"/>
              </a:rPr>
              <a:t>Operations</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Framework</a:t>
            </a:r>
            <a:r>
              <a:rPr lang="ru-RU" sz="1200" b="0" i="0" kern="1200" dirty="0" smtClean="0">
                <a:solidFill>
                  <a:schemeClr val="tx1"/>
                </a:solidFill>
                <a:effectLst/>
                <a:latin typeface="Arial Unicode MS" pitchFamily="34" charset="-128"/>
                <a:ea typeface="+mn-ea"/>
                <a:cs typeface="+mn-cs"/>
              </a:rPr>
              <a:t> (MOF).</a:t>
            </a:r>
          </a:p>
          <a:p>
            <a:r>
              <a:rPr lang="ru-RU" sz="1200" b="0" i="0" kern="1200" dirty="0" smtClean="0">
                <a:solidFill>
                  <a:schemeClr val="tx1"/>
                </a:solidFill>
                <a:effectLst/>
                <a:latin typeface="Arial Unicode MS" pitchFamily="34" charset="-128"/>
                <a:ea typeface="+mn-ea"/>
                <a:cs typeface="+mn-cs"/>
              </a:rPr>
              <a:t>Следует отметить, что Microsoft разработала на базе общих методов MSF методики для прикладного и специализированного применения. Причем Microsoft сертифицирует экспертов именно по прикладным знаниям в применении MSF (например, сертификация </a:t>
            </a:r>
            <a:r>
              <a:rPr lang="ru-RU" sz="1200" b="0" i="1" kern="1200" dirty="0" smtClean="0">
                <a:solidFill>
                  <a:schemeClr val="tx1"/>
                </a:solidFill>
                <a:effectLst/>
                <a:latin typeface="Arial Unicode MS" pitchFamily="34" charset="-128"/>
                <a:ea typeface="+mn-ea"/>
                <a:cs typeface="+mn-cs"/>
              </a:rPr>
              <a:t>MCTS</a:t>
            </a:r>
            <a:r>
              <a:rPr lang="ru-RU" sz="1200" b="0" i="0" kern="1200" dirty="0" smtClean="0">
                <a:solidFill>
                  <a:schemeClr val="tx1"/>
                </a:solidFill>
                <a:effectLst/>
                <a:latin typeface="Arial Unicode MS" pitchFamily="34" charset="-128"/>
                <a:ea typeface="+mn-ea"/>
                <a:cs typeface="+mn-cs"/>
              </a:rPr>
              <a:t> 74-131 по экспертизе в методике управления проектами). Перед тем как изучать методы MSF, следует сначала определить, какой прикладной вариант MSF имеется в виду.</a:t>
            </a:r>
          </a:p>
          <a:p>
            <a:r>
              <a:rPr lang="ru-RU" sz="1200" b="0" i="0" kern="1200" dirty="0" smtClean="0">
                <a:solidFill>
                  <a:schemeClr val="tx1"/>
                </a:solidFill>
                <a:effectLst/>
                <a:latin typeface="Arial Unicode MS" pitchFamily="34" charset="-128"/>
                <a:ea typeface="+mn-ea"/>
                <a:cs typeface="+mn-cs"/>
              </a:rPr>
              <a:t>Наиболее популярные прикладные варианты MSF, разработанные Microsoft:</a:t>
            </a:r>
          </a:p>
          <a:p>
            <a:r>
              <a:rPr lang="ru-RU" sz="1200" b="0" i="0" kern="1200" dirty="0" smtClean="0">
                <a:solidFill>
                  <a:schemeClr val="tx1"/>
                </a:solidFill>
                <a:effectLst/>
                <a:latin typeface="Arial Unicode MS" pitchFamily="34" charset="-128"/>
                <a:ea typeface="+mn-ea"/>
                <a:cs typeface="+mn-cs"/>
              </a:rPr>
              <a:t>методика внедрения решений в области управления проектами;</a:t>
            </a:r>
          </a:p>
          <a:p>
            <a:r>
              <a:rPr lang="ru-RU" sz="1200" b="0" i="0" kern="1200" dirty="0" smtClean="0">
                <a:solidFill>
                  <a:schemeClr val="tx1"/>
                </a:solidFill>
                <a:effectLst/>
                <a:latin typeface="Arial Unicode MS" pitchFamily="34" charset="-128"/>
                <a:ea typeface="+mn-ea"/>
                <a:cs typeface="+mn-cs"/>
              </a:rPr>
              <a:t>методика управления IT-проектами на базе методологий MSF и </a:t>
            </a:r>
            <a:r>
              <a:rPr lang="ru-RU" sz="1200" b="0" i="0" kern="1200" dirty="0" err="1" smtClean="0">
                <a:solidFill>
                  <a:schemeClr val="tx1"/>
                </a:solidFill>
                <a:effectLst/>
                <a:latin typeface="Arial Unicode MS" pitchFamily="34" charset="-128"/>
                <a:ea typeface="+mn-ea"/>
                <a:cs typeface="+mn-cs"/>
              </a:rPr>
              <a:t>Agile</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Важность прикладных вариантов MSF подчеркивает тот факт, что в "чистом варианте" саму методику MSF в своих IT-проектах компания Microsoft не использует [</a:t>
            </a:r>
            <a:r>
              <a:rPr lang="ru-RU" sz="1200" b="0" i="0" u="none" strike="noStrike" kern="1200" dirty="0" smtClean="0">
                <a:solidFill>
                  <a:schemeClr val="tx1"/>
                </a:solidFill>
                <a:effectLst/>
                <a:latin typeface="Arial Unicode MS" pitchFamily="34" charset="-128"/>
                <a:ea typeface="+mn-ea"/>
                <a:cs typeface="+mn-cs"/>
                <a:hlinkClick r:id="rId3"/>
              </a:rPr>
              <a:t>36</a:t>
            </a:r>
            <a:r>
              <a:rPr lang="ru-RU" sz="1200" b="0" i="0" kern="1200" dirty="0" smtClean="0">
                <a:solidFill>
                  <a:schemeClr val="tx1"/>
                </a:solidFill>
                <a:effectLst/>
                <a:latin typeface="Arial Unicode MS" pitchFamily="34" charset="-128"/>
                <a:ea typeface="+mn-ea"/>
                <a:cs typeface="+mn-cs"/>
              </a:rPr>
              <a:t>]. В проектах Microsoft </a:t>
            </a:r>
            <a:r>
              <a:rPr lang="ru-RU" sz="1200" b="0" i="0" kern="1200" dirty="0" err="1" smtClean="0">
                <a:solidFill>
                  <a:schemeClr val="tx1"/>
                </a:solidFill>
                <a:effectLst/>
                <a:latin typeface="Arial Unicode MS" pitchFamily="34" charset="-128"/>
                <a:ea typeface="+mn-ea"/>
                <a:cs typeface="+mn-cs"/>
              </a:rPr>
              <a:t>Consulting</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Services</a:t>
            </a:r>
            <a:r>
              <a:rPr lang="ru-RU" sz="1200" b="0" i="0" kern="1200" dirty="0" smtClean="0">
                <a:solidFill>
                  <a:schemeClr val="tx1"/>
                </a:solidFill>
                <a:effectLst/>
                <a:latin typeface="Arial Unicode MS" pitchFamily="34" charset="-128"/>
                <a:ea typeface="+mn-ea"/>
                <a:cs typeface="+mn-cs"/>
              </a:rPr>
              <a:t> применяется гибридная методология MSF и </a:t>
            </a:r>
            <a:r>
              <a:rPr lang="ru-RU" sz="1200" b="0" i="0" kern="1200" dirty="0" err="1" smtClean="0">
                <a:solidFill>
                  <a:schemeClr val="tx1"/>
                </a:solidFill>
                <a:effectLst/>
                <a:latin typeface="Arial Unicode MS" pitchFamily="34" charset="-128"/>
                <a:ea typeface="+mn-ea"/>
                <a:cs typeface="+mn-cs"/>
              </a:rPr>
              <a:t>Agile</a:t>
            </a:r>
            <a:r>
              <a:rPr lang="ru-RU" sz="1200" b="0" i="0" kern="1200" dirty="0" smtClean="0">
                <a:solidFill>
                  <a:schemeClr val="tx1"/>
                </a:solidFill>
                <a:effectLst/>
                <a:latin typeface="Arial Unicode MS" pitchFamily="34" charset="-128"/>
                <a:ea typeface="+mn-ea"/>
                <a:cs typeface="+mn-cs"/>
              </a:rPr>
              <a:t>. Несмотря на внешние существенные различия прикладных вариантов MSF, разработанных экспертами Microsoft, база методов MSF для них остается общей и отражает общие методологические подходы к итеративному ведению проектов [</a:t>
            </a:r>
            <a:r>
              <a:rPr lang="ru-RU" sz="1200" b="0" i="0" u="none" strike="noStrike" kern="1200" dirty="0" smtClean="0">
                <a:solidFill>
                  <a:schemeClr val="tx1"/>
                </a:solidFill>
                <a:effectLst/>
                <a:latin typeface="Arial Unicode MS" pitchFamily="34" charset="-128"/>
                <a:ea typeface="+mn-ea"/>
                <a:cs typeface="+mn-cs"/>
                <a:hlinkClick r:id="rId3"/>
              </a:rPr>
              <a:t>35</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MOF призван обеспечить организации, создающие критически важные (</a:t>
            </a:r>
            <a:r>
              <a:rPr lang="ru-RU" sz="1200" b="0" i="0" kern="1200" dirty="0" err="1" smtClean="0">
                <a:solidFill>
                  <a:schemeClr val="tx1"/>
                </a:solidFill>
                <a:effectLst/>
                <a:latin typeface="Arial Unicode MS" pitchFamily="34" charset="-128"/>
                <a:ea typeface="+mn-ea"/>
                <a:cs typeface="+mn-cs"/>
              </a:rPr>
              <a:t>mission-critical</a:t>
            </a:r>
            <a:r>
              <a:rPr lang="ru-RU" sz="1200" b="0" i="0" kern="1200" dirty="0" smtClean="0">
                <a:solidFill>
                  <a:schemeClr val="tx1"/>
                </a:solidFill>
                <a:effectLst/>
                <a:latin typeface="Arial Unicode MS" pitchFamily="34" charset="-128"/>
                <a:ea typeface="+mn-ea"/>
                <a:cs typeface="+mn-cs"/>
              </a:rPr>
              <a:t>) IT решения на базе продуктов и технологий Майкрософт, техническим руководством по достижению их надежности (</a:t>
            </a:r>
            <a:r>
              <a:rPr lang="ru-RU" sz="1200" b="0" i="0" kern="1200" dirty="0" err="1" smtClean="0">
                <a:solidFill>
                  <a:schemeClr val="tx1"/>
                </a:solidFill>
                <a:effectLst/>
                <a:latin typeface="Arial Unicode MS" pitchFamily="34" charset="-128"/>
                <a:ea typeface="+mn-ea"/>
                <a:cs typeface="+mn-cs"/>
              </a:rPr>
              <a:t>reliability</a:t>
            </a:r>
            <a:r>
              <a:rPr lang="ru-RU" sz="1200" b="0" i="0" kern="1200" dirty="0" smtClean="0">
                <a:solidFill>
                  <a:schemeClr val="tx1"/>
                </a:solidFill>
                <a:effectLst/>
                <a:latin typeface="Arial Unicode MS" pitchFamily="34" charset="-128"/>
                <a:ea typeface="+mn-ea"/>
                <a:cs typeface="+mn-cs"/>
              </a:rPr>
              <a:t>), доступности (</a:t>
            </a:r>
            <a:r>
              <a:rPr lang="ru-RU" sz="1200" b="0" i="0" kern="1200" dirty="0" err="1" smtClean="0">
                <a:solidFill>
                  <a:schemeClr val="tx1"/>
                </a:solidFill>
                <a:effectLst/>
                <a:latin typeface="Arial Unicode MS" pitchFamily="34" charset="-128"/>
                <a:ea typeface="+mn-ea"/>
                <a:cs typeface="+mn-cs"/>
              </a:rPr>
              <a:t>availability</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удобства сопровождения</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supportability</a:t>
            </a:r>
            <a:r>
              <a:rPr lang="ru-RU" sz="1200" b="0" i="0" kern="1200" dirty="0" smtClean="0">
                <a:solidFill>
                  <a:schemeClr val="tx1"/>
                </a:solidFill>
                <a:effectLst/>
                <a:latin typeface="Arial Unicode MS" pitchFamily="34" charset="-128"/>
                <a:ea typeface="+mn-ea"/>
                <a:cs typeface="+mn-cs"/>
              </a:rPr>
              <a:t>) и управляемости (</a:t>
            </a:r>
            <a:r>
              <a:rPr lang="ru-RU" sz="1200" b="0" i="0" kern="1200" dirty="0" err="1" smtClean="0">
                <a:solidFill>
                  <a:schemeClr val="tx1"/>
                </a:solidFill>
                <a:effectLst/>
                <a:latin typeface="Arial Unicode MS" pitchFamily="34" charset="-128"/>
                <a:ea typeface="+mn-ea"/>
                <a:cs typeface="+mn-cs"/>
              </a:rPr>
              <a:t>manageability</a:t>
            </a:r>
            <a:r>
              <a:rPr lang="ru-RU" sz="1200" b="0" i="0" kern="1200" dirty="0" smtClean="0">
                <a:solidFill>
                  <a:schemeClr val="tx1"/>
                </a:solidFill>
                <a:effectLst/>
                <a:latin typeface="Arial Unicode MS" pitchFamily="34" charset="-128"/>
                <a:ea typeface="+mn-ea"/>
                <a:cs typeface="+mn-cs"/>
              </a:rPr>
              <a:t>). MOF затрагивает вопросы, связанные с организацией персонала и процессов; технологиями и менеджментом в условиях сложных (</a:t>
            </a:r>
            <a:r>
              <a:rPr lang="ru-RU" sz="1200" b="0" i="0" kern="1200" dirty="0" err="1" smtClean="0">
                <a:solidFill>
                  <a:schemeClr val="tx1"/>
                </a:solidFill>
                <a:effectLst/>
                <a:latin typeface="Arial Unicode MS" pitchFamily="34" charset="-128"/>
                <a:ea typeface="+mn-ea"/>
                <a:cs typeface="+mn-cs"/>
              </a:rPr>
              <a:t>complex</a:t>
            </a:r>
            <a:r>
              <a:rPr lang="ru-RU" sz="1200" b="0" i="0" kern="1200" dirty="0" smtClean="0">
                <a:solidFill>
                  <a:schemeClr val="tx1"/>
                </a:solidFill>
                <a:effectLst/>
                <a:latin typeface="Arial Unicode MS" pitchFamily="34" charset="-128"/>
                <a:ea typeface="+mn-ea"/>
                <a:cs typeface="+mn-cs"/>
              </a:rPr>
              <a:t>), распределенных (</a:t>
            </a:r>
            <a:r>
              <a:rPr lang="ru-RU" sz="1200" b="0" i="0" kern="1200" dirty="0" err="1" smtClean="0">
                <a:solidFill>
                  <a:schemeClr val="tx1"/>
                </a:solidFill>
                <a:effectLst/>
                <a:latin typeface="Arial Unicode MS" pitchFamily="34" charset="-128"/>
                <a:ea typeface="+mn-ea"/>
                <a:cs typeface="+mn-cs"/>
              </a:rPr>
              <a:t>distributed</a:t>
            </a:r>
            <a:r>
              <a:rPr lang="ru-RU" sz="1200" b="0" i="0" kern="1200" dirty="0" smtClean="0">
                <a:solidFill>
                  <a:schemeClr val="tx1"/>
                </a:solidFill>
                <a:effectLst/>
                <a:latin typeface="Arial Unicode MS" pitchFamily="34" charset="-128"/>
                <a:ea typeface="+mn-ea"/>
                <a:cs typeface="+mn-cs"/>
              </a:rPr>
              <a:t>) и разнородных (</a:t>
            </a:r>
            <a:r>
              <a:rPr lang="ru-RU" sz="1200" b="0" i="0" kern="1200" dirty="0" err="1" smtClean="0">
                <a:solidFill>
                  <a:schemeClr val="tx1"/>
                </a:solidFill>
                <a:effectLst/>
                <a:latin typeface="Arial Unicode MS" pitchFamily="34" charset="-128"/>
                <a:ea typeface="+mn-ea"/>
                <a:cs typeface="+mn-cs"/>
              </a:rPr>
              <a:t>heterogeneous</a:t>
            </a:r>
            <a:r>
              <a:rPr lang="ru-RU" sz="1200" b="0" i="0" kern="1200" dirty="0" smtClean="0">
                <a:solidFill>
                  <a:schemeClr val="tx1"/>
                </a:solidFill>
                <a:effectLst/>
                <a:latin typeface="Arial Unicode MS" pitchFamily="34" charset="-128"/>
                <a:ea typeface="+mn-ea"/>
                <a:cs typeface="+mn-cs"/>
              </a:rPr>
              <a:t>) IT-сред. MOF основан на лучших производственных методиках, собранных в IT </a:t>
            </a:r>
            <a:r>
              <a:rPr lang="ru-RU" sz="1200" b="0" i="0" kern="1200" dirty="0" err="1" smtClean="0">
                <a:solidFill>
                  <a:schemeClr val="tx1"/>
                </a:solidFill>
                <a:effectLst/>
                <a:latin typeface="Arial Unicode MS" pitchFamily="34" charset="-128"/>
                <a:ea typeface="+mn-ea"/>
                <a:cs typeface="+mn-cs"/>
              </a:rPr>
              <a:t>Infrastructure</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Library</a:t>
            </a:r>
            <a:r>
              <a:rPr lang="ru-RU" sz="1200" b="0" i="0" kern="1200" dirty="0" smtClean="0">
                <a:solidFill>
                  <a:schemeClr val="tx1"/>
                </a:solidFill>
                <a:effectLst/>
                <a:latin typeface="Arial Unicode MS" pitchFamily="34" charset="-128"/>
                <a:ea typeface="+mn-ea"/>
                <a:cs typeface="+mn-cs"/>
              </a:rPr>
              <a:t> (ITIL), составленной </a:t>
            </a:r>
            <a:r>
              <a:rPr lang="ru-RU" sz="1200" b="0" i="0" kern="1200" dirty="0" err="1" smtClean="0">
                <a:solidFill>
                  <a:schemeClr val="tx1"/>
                </a:solidFill>
                <a:effectLst/>
                <a:latin typeface="Arial Unicode MS" pitchFamily="34" charset="-128"/>
                <a:ea typeface="+mn-ea"/>
                <a:cs typeface="+mn-cs"/>
              </a:rPr>
              <a:t>Central</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Computer</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and</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Telecommunications</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Agency</a:t>
            </a:r>
            <a:r>
              <a:rPr lang="ru-RU" sz="1200" b="0" i="0" kern="1200" dirty="0" smtClean="0">
                <a:solidFill>
                  <a:schemeClr val="tx1"/>
                </a:solidFill>
                <a:effectLst/>
                <a:latin typeface="Arial Unicode MS" pitchFamily="34" charset="-128"/>
                <a:ea typeface="+mn-ea"/>
                <a:cs typeface="+mn-cs"/>
              </a:rPr>
              <a:t> – Агентством правительства Великобритании.</a:t>
            </a:r>
          </a:p>
          <a:p>
            <a:r>
              <a:rPr lang="ru-RU" sz="1200" b="0" i="0" kern="1200" dirty="0" smtClean="0">
                <a:solidFill>
                  <a:schemeClr val="tx1"/>
                </a:solidFill>
                <a:effectLst/>
                <a:latin typeface="Arial Unicode MS" pitchFamily="34" charset="-128"/>
                <a:ea typeface="+mn-ea"/>
                <a:cs typeface="+mn-cs"/>
              </a:rPr>
              <a:t>Создание бизнес-решения в рамках отведенных времени и бюджета требует наличия испытанной методологической основы. MSF предлагает проверенные методики для планирования, проектирования, разработки и внедрения успешных IT-решений. Благодаря своей гибкости, масштабируемости и отсутствию жестких инструкций MSF способен удовлетворить нужды организации или проектной группы любого размера. Методология MSF состоит из принципов, моделей и дисциплин по управлению персоналом, процессами, технологическими элементами и связанными со всеми этими факторами вопросами, характерными для большинства проектов. MSF состоит из двух моделей и трех дисциплин. Они подробно описаны в 5 </a:t>
            </a:r>
            <a:r>
              <a:rPr lang="ru-RU" sz="1200" b="0" i="0" kern="1200" dirty="0" err="1" smtClean="0">
                <a:solidFill>
                  <a:schemeClr val="tx1"/>
                </a:solidFill>
                <a:effectLst/>
                <a:latin typeface="Arial Unicode MS" pitchFamily="34" charset="-128"/>
                <a:ea typeface="+mn-ea"/>
                <a:cs typeface="+mn-cs"/>
              </a:rPr>
              <a:t>whitepapers</a:t>
            </a:r>
            <a:r>
              <a:rPr lang="ru-RU" sz="1200" b="0" i="0" kern="1200" dirty="0" smtClean="0">
                <a:solidFill>
                  <a:schemeClr val="tx1"/>
                </a:solidFill>
                <a:effectLst/>
                <a:latin typeface="Arial Unicode MS" pitchFamily="34" charset="-128"/>
                <a:ea typeface="+mn-ea"/>
                <a:cs typeface="+mn-cs"/>
              </a:rPr>
              <a:t>. Начинать изучение MSF лучше с моделей (модель проектной группы, модель процессов), а затем перейти к дисциплинам (дисциплина управление проектами, дисциплина управление рисками, дисциплина управление подготовкой).</a:t>
            </a:r>
          </a:p>
          <a:p>
            <a:r>
              <a:rPr lang="ru-RU" sz="1200" b="0" i="0" kern="1200" dirty="0" smtClean="0">
                <a:solidFill>
                  <a:schemeClr val="tx1"/>
                </a:solidFill>
                <a:effectLst/>
                <a:latin typeface="Arial Unicode MS" pitchFamily="34" charset="-128"/>
                <a:ea typeface="+mn-ea"/>
                <a:cs typeface="+mn-cs"/>
              </a:rPr>
              <a:t>Модель процессов MSF (MSF </a:t>
            </a:r>
            <a:r>
              <a:rPr lang="ru-RU" sz="1200" b="0" i="0" kern="1200" dirty="0" err="1" smtClean="0">
                <a:solidFill>
                  <a:schemeClr val="tx1"/>
                </a:solidFill>
                <a:effectLst/>
                <a:latin typeface="Arial Unicode MS" pitchFamily="34" charset="-128"/>
                <a:ea typeface="+mn-ea"/>
                <a:cs typeface="+mn-cs"/>
              </a:rPr>
              <a:t>process</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model</a:t>
            </a:r>
            <a:r>
              <a:rPr lang="ru-RU" sz="1200" b="0" i="0" kern="1200" dirty="0" smtClean="0">
                <a:solidFill>
                  <a:schemeClr val="tx1"/>
                </a:solidFill>
                <a:effectLst/>
                <a:latin typeface="Arial Unicode MS" pitchFamily="34" charset="-128"/>
                <a:ea typeface="+mn-ea"/>
                <a:cs typeface="+mn-cs"/>
              </a:rPr>
              <a:t>) представляет общую методологию разработки и внедрения IT-решений. Особенность этой модели состоит в том, что благодаря своей гибкости и отсутствию жестко навязываемых процедур она может быть применена при разработке весьма широкого круга IT-проектов. Эта модель сочетает в себе свойства двух стандартных производственных моделей: каскадной (</a:t>
            </a:r>
            <a:r>
              <a:rPr lang="ru-RU" sz="1200" b="0" i="0" kern="1200" dirty="0" err="1" smtClean="0">
                <a:solidFill>
                  <a:schemeClr val="tx1"/>
                </a:solidFill>
                <a:effectLst/>
                <a:latin typeface="Arial Unicode MS" pitchFamily="34" charset="-128"/>
                <a:ea typeface="+mn-ea"/>
                <a:cs typeface="+mn-cs"/>
              </a:rPr>
              <a:t>waterfall</a:t>
            </a:r>
            <a:r>
              <a:rPr lang="ru-RU" sz="1200" b="0" i="0" kern="1200" dirty="0" smtClean="0">
                <a:solidFill>
                  <a:schemeClr val="tx1"/>
                </a:solidFill>
                <a:effectLst/>
                <a:latin typeface="Arial Unicode MS" pitchFamily="34" charset="-128"/>
                <a:ea typeface="+mn-ea"/>
                <a:cs typeface="+mn-cs"/>
              </a:rPr>
              <a:t>) и спиральной (</a:t>
            </a:r>
            <a:r>
              <a:rPr lang="ru-RU" sz="1200" b="0" i="0" kern="1200" dirty="0" err="1" smtClean="0">
                <a:solidFill>
                  <a:schemeClr val="tx1"/>
                </a:solidFill>
                <a:effectLst/>
                <a:latin typeface="Arial Unicode MS" pitchFamily="34" charset="-128"/>
                <a:ea typeface="+mn-ea"/>
                <a:cs typeface="+mn-cs"/>
              </a:rPr>
              <a:t>spiral</a:t>
            </a:r>
            <a:r>
              <a:rPr lang="ru-RU" sz="1200" b="0" i="0" kern="1200" dirty="0" smtClean="0">
                <a:solidFill>
                  <a:schemeClr val="tx1"/>
                </a:solidFill>
                <a:effectLst/>
                <a:latin typeface="Arial Unicode MS" pitchFamily="34" charset="-128"/>
                <a:ea typeface="+mn-ea"/>
                <a:cs typeface="+mn-cs"/>
              </a:rPr>
              <a:t>). Модель процессов в MSF 3.0 была дополнена еще одним инновационным аспектом: она покрывает весь жизненный цикл создания решения, начиная с его отправной точки и заканчивая непосредственно внедрением. Такой подход помогает проектным группам сфокусировать свое внимание на </a:t>
            </a:r>
            <a:r>
              <a:rPr lang="ru-RU" sz="1200" b="0" i="0" kern="1200" dirty="0" err="1" smtClean="0">
                <a:solidFill>
                  <a:schemeClr val="tx1"/>
                </a:solidFill>
                <a:effectLst/>
                <a:latin typeface="Arial Unicode MS" pitchFamily="34" charset="-128"/>
                <a:ea typeface="+mn-ea"/>
                <a:cs typeface="+mn-cs"/>
              </a:rPr>
              <a:t>бизнесотдаче</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business</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value</a:t>
            </a:r>
            <a:r>
              <a:rPr lang="ru-RU" sz="1200" b="0" i="0" kern="1200" dirty="0" smtClean="0">
                <a:solidFill>
                  <a:schemeClr val="tx1"/>
                </a:solidFill>
                <a:effectLst/>
                <a:latin typeface="Arial Unicode MS" pitchFamily="34" charset="-128"/>
                <a:ea typeface="+mn-ea"/>
                <a:cs typeface="+mn-cs"/>
              </a:rPr>
              <a:t>) решения, поскольку эта отдача становится реальной лишь после завершения внедрения и начала использования продукта.</a:t>
            </a:r>
          </a:p>
          <a:p>
            <a:r>
              <a:rPr lang="ru-RU" sz="1200" b="0" i="0" kern="1200" dirty="0" smtClean="0">
                <a:solidFill>
                  <a:schemeClr val="tx1"/>
                </a:solidFill>
                <a:effectLst/>
                <a:latin typeface="Arial Unicode MS" pitchFamily="34" charset="-128"/>
                <a:ea typeface="+mn-ea"/>
                <a:cs typeface="+mn-cs"/>
              </a:rPr>
              <a:t>Процесс MSF ориентирован на "вехи" (</a:t>
            </a:r>
            <a:r>
              <a:rPr lang="ru-RU" sz="1200" b="0" i="0" kern="1200" dirty="0" err="1" smtClean="0">
                <a:solidFill>
                  <a:schemeClr val="tx1"/>
                </a:solidFill>
                <a:effectLst/>
                <a:latin typeface="Arial Unicode MS" pitchFamily="34" charset="-128"/>
                <a:ea typeface="+mn-ea"/>
                <a:cs typeface="+mn-cs"/>
              </a:rPr>
              <a:t>milestones</a:t>
            </a:r>
            <a:r>
              <a:rPr lang="ru-RU" sz="1200" b="0" i="0" kern="1200" dirty="0" smtClean="0">
                <a:solidFill>
                  <a:schemeClr val="tx1"/>
                </a:solidFill>
                <a:effectLst/>
                <a:latin typeface="Arial Unicode MS" pitchFamily="34" charset="-128"/>
                <a:ea typeface="+mn-ea"/>
                <a:cs typeface="+mn-cs"/>
              </a:rPr>
              <a:t>) – ключевые точки проекта, характеризующие достижение в его рамках какого-либо существенного (промежуточного либо конечного) результата. Этот результат может быть оценен и проанализирован, что подразумевает ответы на вопросы: "Пришла ли проектная группа к однозначному пониманию целей и рамок проекта?", "В достаточной ли степени готов план действий?", "Соответствует ли продукт утвержденной спецификации?", "Удовлетворяет ли решение нужды заказчика?" и т. д.</a:t>
            </a:r>
          </a:p>
          <a:p>
            <a:r>
              <a:rPr lang="ru-RU" sz="1200" b="0" i="0" kern="1200" dirty="0" smtClean="0">
                <a:solidFill>
                  <a:schemeClr val="tx1"/>
                </a:solidFill>
                <a:effectLst/>
                <a:latin typeface="Arial Unicode MS" pitchFamily="34" charset="-128"/>
                <a:ea typeface="+mn-ea"/>
                <a:cs typeface="+mn-cs"/>
              </a:rPr>
              <a:t>Модель процессов MSF учитывает постоянные изменения проектных требований. Она исходит из того, что разработка решения должна состоять из коротких циклов, создающих поступательное движение от простейших версий решения к его окончательному виду.</a:t>
            </a:r>
          </a:p>
          <a:p>
            <a:r>
              <a:rPr lang="ru-RU" sz="1200" b="0" i="0" kern="1200" dirty="0" smtClean="0">
                <a:solidFill>
                  <a:schemeClr val="tx1"/>
                </a:solidFill>
                <a:effectLst/>
                <a:latin typeface="Arial Unicode MS" pitchFamily="34" charset="-128"/>
                <a:ea typeface="+mn-ea"/>
                <a:cs typeface="+mn-cs"/>
              </a:rPr>
              <a:t>Особенностями модели процессов MSF являются:</a:t>
            </a:r>
          </a:p>
          <a:p>
            <a:r>
              <a:rPr lang="ru-RU" sz="1200" b="0" i="0" kern="1200" dirty="0" smtClean="0">
                <a:solidFill>
                  <a:schemeClr val="tx1"/>
                </a:solidFill>
                <a:effectLst/>
                <a:latin typeface="Arial Unicode MS" pitchFamily="34" charset="-128"/>
                <a:ea typeface="+mn-ea"/>
                <a:cs typeface="+mn-cs"/>
              </a:rPr>
              <a:t>подход, основанный на фазах и вехах;</a:t>
            </a:r>
          </a:p>
          <a:p>
            <a:r>
              <a:rPr lang="ru-RU" sz="1200" b="0" i="0" kern="1200" dirty="0" smtClean="0">
                <a:solidFill>
                  <a:schemeClr val="tx1"/>
                </a:solidFill>
                <a:effectLst/>
                <a:latin typeface="Arial Unicode MS" pitchFamily="34" charset="-128"/>
                <a:ea typeface="+mn-ea"/>
                <a:cs typeface="+mn-cs"/>
              </a:rPr>
              <a:t>итеративный подход;</a:t>
            </a:r>
          </a:p>
          <a:p>
            <a:r>
              <a:rPr lang="ru-RU" sz="1200" b="0" i="0" kern="1200" dirty="0" smtClean="0">
                <a:solidFill>
                  <a:schemeClr val="tx1"/>
                </a:solidFill>
                <a:effectLst/>
                <a:latin typeface="Arial Unicode MS" pitchFamily="34" charset="-128"/>
                <a:ea typeface="+mn-ea"/>
                <a:cs typeface="+mn-cs"/>
              </a:rPr>
              <a:t>интегрированный подход к созданию и внедрению решений.</a:t>
            </a:r>
          </a:p>
          <a:p>
            <a:r>
              <a:rPr lang="ru-RU" sz="1200" b="0" i="0" kern="1200" dirty="0" smtClean="0">
                <a:solidFill>
                  <a:schemeClr val="tx1"/>
                </a:solidFill>
                <a:effectLst/>
                <a:latin typeface="Arial Unicode MS" pitchFamily="34" charset="-128"/>
                <a:ea typeface="+mn-ea"/>
                <a:cs typeface="+mn-cs"/>
              </a:rPr>
              <a:t>Модель процессов включает такие основные фазы процесса разработки, как:</a:t>
            </a:r>
          </a:p>
          <a:p>
            <a:r>
              <a:rPr lang="ru-RU" sz="1200" b="0" i="0" kern="1200" dirty="0" smtClean="0">
                <a:solidFill>
                  <a:schemeClr val="tx1"/>
                </a:solidFill>
                <a:effectLst/>
                <a:latin typeface="Arial Unicode MS" pitchFamily="34" charset="-128"/>
                <a:ea typeface="+mn-ea"/>
                <a:cs typeface="+mn-cs"/>
              </a:rPr>
              <a:t>выработка концепции (</a:t>
            </a:r>
            <a:r>
              <a:rPr lang="ru-RU" sz="1200" b="0" i="0" kern="1200" dirty="0" err="1" smtClean="0">
                <a:solidFill>
                  <a:schemeClr val="tx1"/>
                </a:solidFill>
                <a:effectLst/>
                <a:latin typeface="Arial Unicode MS" pitchFamily="34" charset="-128"/>
                <a:ea typeface="+mn-ea"/>
                <a:cs typeface="+mn-cs"/>
              </a:rPr>
              <a:t>Envisioning</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планирование (</a:t>
            </a:r>
            <a:r>
              <a:rPr lang="ru-RU" sz="1200" b="0" i="0" kern="1200" dirty="0" err="1" smtClean="0">
                <a:solidFill>
                  <a:schemeClr val="tx1"/>
                </a:solidFill>
                <a:effectLst/>
                <a:latin typeface="Arial Unicode MS" pitchFamily="34" charset="-128"/>
                <a:ea typeface="+mn-ea"/>
                <a:cs typeface="+mn-cs"/>
              </a:rPr>
              <a:t>Planning</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разработка (</a:t>
            </a:r>
            <a:r>
              <a:rPr lang="ru-RU" sz="1200" b="0" i="0" kern="1200" dirty="0" err="1" smtClean="0">
                <a:solidFill>
                  <a:schemeClr val="tx1"/>
                </a:solidFill>
                <a:effectLst/>
                <a:latin typeface="Arial Unicode MS" pitchFamily="34" charset="-128"/>
                <a:ea typeface="+mn-ea"/>
                <a:cs typeface="+mn-cs"/>
              </a:rPr>
              <a:t>Developing</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стабилизация (</a:t>
            </a:r>
            <a:r>
              <a:rPr lang="ru-RU" sz="1200" b="0" i="0" kern="1200" dirty="0" err="1" smtClean="0">
                <a:solidFill>
                  <a:schemeClr val="tx1"/>
                </a:solidFill>
                <a:effectLst/>
                <a:latin typeface="Arial Unicode MS" pitchFamily="34" charset="-128"/>
                <a:ea typeface="+mn-ea"/>
                <a:cs typeface="+mn-cs"/>
              </a:rPr>
              <a:t>Stabilizing</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внедрение (</a:t>
            </a:r>
            <a:r>
              <a:rPr lang="ru-RU" sz="1200" b="0" i="0" kern="1200" dirty="0" err="1" smtClean="0">
                <a:solidFill>
                  <a:schemeClr val="tx1"/>
                </a:solidFill>
                <a:effectLst/>
                <a:latin typeface="Arial Unicode MS" pitchFamily="34" charset="-128"/>
                <a:ea typeface="+mn-ea"/>
                <a:cs typeface="+mn-cs"/>
              </a:rPr>
              <a:t>Deploying</a:t>
            </a:r>
            <a:r>
              <a:rPr lang="ru-RU" sz="1200" b="0" i="0" kern="1200" dirty="0" smtClean="0">
                <a:solidFill>
                  <a:schemeClr val="tx1"/>
                </a:solidFill>
                <a:effectLst/>
                <a:latin typeface="Arial Unicode MS" pitchFamily="34" charset="-128"/>
                <a:ea typeface="+mn-ea"/>
                <a:cs typeface="+mn-cs"/>
              </a:rPr>
              <a:t>).</a:t>
            </a:r>
          </a:p>
          <a:p>
            <a:r>
              <a:rPr lang="ru-RU" sz="1200" b="0" i="0" kern="1200" dirty="0" smtClean="0">
                <a:solidFill>
                  <a:schemeClr val="tx1"/>
                </a:solidFill>
                <a:effectLst/>
                <a:latin typeface="Arial Unicode MS" pitchFamily="34" charset="-128"/>
                <a:ea typeface="+mn-ea"/>
                <a:cs typeface="+mn-cs"/>
              </a:rPr>
              <a:t>Кроме этого, существует большое количество промежуточных вех, которые показывают достижение в ходе проекта определенного прогресса и расчленяют большие сегменты работы на меньшие, обозримые участки. Для каждой фазы модели процессов MSF определяет:</a:t>
            </a:r>
          </a:p>
          <a:p>
            <a:r>
              <a:rPr lang="ru-RU" sz="1200" b="0" i="0" kern="1200" dirty="0" smtClean="0">
                <a:solidFill>
                  <a:schemeClr val="tx1"/>
                </a:solidFill>
                <a:effectLst/>
                <a:latin typeface="Arial Unicode MS" pitchFamily="34" charset="-128"/>
                <a:ea typeface="+mn-ea"/>
                <a:cs typeface="+mn-cs"/>
              </a:rPr>
              <a:t>что (какие артефакты) является результатом этой фазы;</a:t>
            </a:r>
          </a:p>
          <a:p>
            <a:r>
              <a:rPr lang="ru-RU" sz="1200" b="0" i="0" kern="1200" dirty="0" smtClean="0">
                <a:solidFill>
                  <a:schemeClr val="tx1"/>
                </a:solidFill>
                <a:effectLst/>
                <a:latin typeface="Arial Unicode MS" pitchFamily="34" charset="-128"/>
                <a:ea typeface="+mn-ea"/>
                <a:cs typeface="+mn-cs"/>
              </a:rPr>
              <a:t>над чем работает каждый из ролевых кластеров на этой фазе.</a:t>
            </a:r>
          </a:p>
          <a:p>
            <a:r>
              <a:rPr lang="ru-RU" sz="1200" b="0" i="0" kern="1200" dirty="0" smtClean="0">
                <a:solidFill>
                  <a:schemeClr val="tx1"/>
                </a:solidFill>
                <a:effectLst/>
                <a:latin typeface="Arial Unicode MS" pitchFamily="34" charset="-128"/>
                <a:ea typeface="+mn-ea"/>
                <a:cs typeface="+mn-cs"/>
              </a:rPr>
              <a:t>В рамках MSF программный код, документация, дизайн, планы и другие рабочие материалы создаются, как правило, итеративными методами. MSF рекомендует начинать разработку решения с построения, тестирования и внедрения его базовой функциональности. Затем к решению добавляются все новые и новые возможности. Такая стратегия именуется стратегией </a:t>
            </a:r>
            <a:r>
              <a:rPr lang="ru-RU" sz="1200" b="0" i="0" kern="1200" dirty="0" err="1" smtClean="0">
                <a:solidFill>
                  <a:schemeClr val="tx1"/>
                </a:solidFill>
                <a:effectLst/>
                <a:latin typeface="Arial Unicode MS" pitchFamily="34" charset="-128"/>
                <a:ea typeface="+mn-ea"/>
                <a:cs typeface="+mn-cs"/>
              </a:rPr>
              <a:t>версионирования</a:t>
            </a:r>
            <a:r>
              <a:rPr lang="ru-RU" sz="1200" b="0" i="0" kern="1200" dirty="0" smtClean="0">
                <a:solidFill>
                  <a:schemeClr val="tx1"/>
                </a:solidFill>
                <a:effectLst/>
                <a:latin typeface="Arial Unicode MS" pitchFamily="34" charset="-128"/>
                <a:ea typeface="+mn-ea"/>
                <a:cs typeface="+mn-cs"/>
              </a:rPr>
              <a:t>. Несмотря на то, что для малых проектов может быть достаточным выпуск одной версии, рекомендуется не упускать возможности создания для одного решения ряда версий. С созданием новых версий эволюционирует функциональность решения.</a:t>
            </a:r>
          </a:p>
          <a:p>
            <a:r>
              <a:rPr lang="ru-RU" sz="1200" b="0" i="0" kern="1200" dirty="0" smtClean="0">
                <a:solidFill>
                  <a:schemeClr val="tx1"/>
                </a:solidFill>
                <a:effectLst/>
                <a:latin typeface="Arial Unicode MS" pitchFamily="34" charset="-128"/>
                <a:ea typeface="+mn-ea"/>
                <a:cs typeface="+mn-cs"/>
              </a:rPr>
              <a:t>Итеративный подход к процессу разработки требует использования гибкого способа ведения документации. "Живые" документы (</a:t>
            </a:r>
            <a:r>
              <a:rPr lang="ru-RU" sz="1200" b="0" i="0" kern="1200" dirty="0" err="1" smtClean="0">
                <a:solidFill>
                  <a:schemeClr val="tx1"/>
                </a:solidFill>
                <a:effectLst/>
                <a:latin typeface="Arial Unicode MS" pitchFamily="34" charset="-128"/>
                <a:ea typeface="+mn-ea"/>
                <a:cs typeface="+mn-cs"/>
              </a:rPr>
              <a:t>living</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documents</a:t>
            </a:r>
            <a:r>
              <a:rPr lang="ru-RU" sz="1200" b="0" i="0" kern="1200" dirty="0" smtClean="0">
                <a:solidFill>
                  <a:schemeClr val="tx1"/>
                </a:solidFill>
                <a:effectLst/>
                <a:latin typeface="Arial Unicode MS" pitchFamily="34" charset="-128"/>
                <a:ea typeface="+mn-ea"/>
                <a:cs typeface="+mn-cs"/>
              </a:rPr>
              <a:t>) должны изменяться по мере эволюции проекта вместе с изменениями требований к конечному продукту. В рамках MSF предлагается ряд шаблонов стандартных документов, которые являются артефактами каждой стадии разработки продукта и могут быть использованы для планирования и контроля процесса разработки.</a:t>
            </a:r>
          </a:p>
          <a:p>
            <a:r>
              <a:rPr lang="ru-RU" sz="1200" b="0" i="0" kern="1200" dirty="0" smtClean="0">
                <a:solidFill>
                  <a:schemeClr val="tx1"/>
                </a:solidFill>
                <a:effectLst/>
                <a:latin typeface="Arial Unicode MS" pitchFamily="34" charset="-128"/>
                <a:ea typeface="+mn-ea"/>
                <a:cs typeface="+mn-cs"/>
              </a:rPr>
              <a:t>Решение не представляет бизнес-ценности, пока оно не внедрено. Именно по этой причине модель процессов MSF содержит весь жизненный цикл создания решения, включая его внедрение – вплоть до момента, когда решение начинает давать отдачу.</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27</a:t>
            </a:fld>
            <a:endParaRPr lang="ru-RU"/>
          </a:p>
        </p:txBody>
      </p:sp>
    </p:spTree>
    <p:extLst>
      <p:ext uri="{BB962C8B-B14F-4D97-AF65-F5344CB8AC3E}">
        <p14:creationId xmlns:p14="http://schemas.microsoft.com/office/powerpoint/2010/main" val="428056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Универсальность модели MSF определяется тем, что благодаря своей гибкости и отсутствию жестко установленных связей и процедур она может быть применена при разработке весьма широкого круга систем: традиционного программного обеспечения, ERP-систем, решений в области электронного бизнеса, распределенных сетевых приложений и пр.</a:t>
            </a:r>
          </a:p>
          <a:p>
            <a:endParaRPr lang="ru-RU" sz="1200" b="0" i="0" kern="1200" dirty="0" smtClean="0">
              <a:solidFill>
                <a:schemeClr val="tx1"/>
              </a:solidFill>
              <a:effectLst/>
              <a:latin typeface="Arial Unicode MS" pitchFamily="34" charset="-128"/>
              <a:ea typeface="+mn-ea"/>
              <a:cs typeface="+mn-cs"/>
            </a:endParaRPr>
          </a:p>
          <a:p>
            <a:r>
              <a:rPr lang="ru-RU" sz="1200" b="0" i="0" kern="1200" dirty="0" smtClean="0">
                <a:solidFill>
                  <a:schemeClr val="tx1"/>
                </a:solidFill>
                <a:effectLst/>
                <a:latin typeface="Arial Unicode MS" pitchFamily="34" charset="-128"/>
                <a:ea typeface="+mn-ea"/>
                <a:cs typeface="+mn-cs"/>
              </a:rPr>
              <a:t>Эта модель сочетает в себе свойства двух стандартных [ 8 ] производственных моделей: каскадной и спиральной (см. рис. 3.1).</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28</a:t>
            </a:fld>
            <a:endParaRPr lang="ru-RU"/>
          </a:p>
        </p:txBody>
      </p:sp>
    </p:spTree>
    <p:extLst>
      <p:ext uri="{BB962C8B-B14F-4D97-AF65-F5344CB8AC3E}">
        <p14:creationId xmlns:p14="http://schemas.microsoft.com/office/powerpoint/2010/main" val="421998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Arial Unicode MS" pitchFamily="34" charset="-128"/>
                <a:ea typeface="+mn-ea"/>
                <a:cs typeface="+mn-cs"/>
              </a:rPr>
              <a:t>Модели, входящие в состав MSF (рис. 1), будут сопровождать вас в течение всего цикла разработки проекта. Они помогут найти ответы на критически важные вопросы на каждом из этапов проектирования. Ранняя проработка этих вопросов поможет снизить стоимость владения продуктом и высвободит время менеджерам ИТ для стратегического планирования (в отличие от ежедневной поддержки). Эти модели можно использовать как самостоятельно, так и в различных комбинациях, в зависимости от стоящих перед вами задач и потребностей. </a:t>
            </a:r>
            <a:endParaRPr lang="ru-RU" sz="120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29</a:t>
            </a:fld>
            <a:endParaRPr lang="ru-RU"/>
          </a:p>
        </p:txBody>
      </p:sp>
    </p:spTree>
    <p:extLst>
      <p:ext uri="{BB962C8B-B14F-4D97-AF65-F5344CB8AC3E}">
        <p14:creationId xmlns:p14="http://schemas.microsoft.com/office/powerpoint/2010/main" val="3405909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Весь жизненный цикл проекта протекает в виде последовательности итераций выпуска версий. MSF рекомендует вкладывать в первую версию продукта только базовую функциональность и затем наращивать ее в следующих версиях. Для малых проектов иногда бывает достаточно одной итерации, однако все равно рекомендуется не упускать возможности </a:t>
            </a:r>
            <a:r>
              <a:rPr lang="ru-RU" sz="1200" b="0" i="0" kern="1200" dirty="0" err="1" smtClean="0">
                <a:solidFill>
                  <a:schemeClr val="tx1"/>
                </a:solidFill>
                <a:effectLst/>
                <a:latin typeface="Arial Unicode MS" pitchFamily="34" charset="-128"/>
                <a:ea typeface="+mn-ea"/>
                <a:cs typeface="+mn-cs"/>
              </a:rPr>
              <a:t>версионирования</a:t>
            </a:r>
            <a:r>
              <a:rPr lang="ru-RU" sz="1200" b="0" i="0" kern="1200" dirty="0" smtClean="0">
                <a:solidFill>
                  <a:schemeClr val="tx1"/>
                </a:solidFill>
                <a:effectLst/>
                <a:latin typeface="Arial Unicode MS" pitchFamily="34" charset="-128"/>
                <a:ea typeface="+mn-ea"/>
                <a:cs typeface="+mn-cs"/>
              </a:rPr>
              <a:t> т.к. это эффективный инструмент достижения успеха проекта.</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30</a:t>
            </a:fld>
            <a:endParaRPr lang="ru-RU"/>
          </a:p>
        </p:txBody>
      </p:sp>
    </p:spTree>
    <p:extLst>
      <p:ext uri="{BB962C8B-B14F-4D97-AF65-F5344CB8AC3E}">
        <p14:creationId xmlns:p14="http://schemas.microsoft.com/office/powerpoint/2010/main" val="1905298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Пересмотр функциональности, сетевых графиков работ, планов, спецификаций, требований и других проектных артефактов не прекращается до конца проекта и производится после каждой итерации. Такой подход позволяет планировать возможности для последующих версий, делать учёт опыта предыдущих циклов, обеспечивая гибкость и устойчивость к переменам требований. Таким образом, обеспечивается ведение «живой» документации, которая изменяется по мере эволюции проекта. В рамках одной итерации все документы (равно как и программный код) тоже развиваются итеративно.</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31</a:t>
            </a:fld>
            <a:endParaRPr lang="ru-RU"/>
          </a:p>
        </p:txBody>
      </p:sp>
    </p:spTree>
    <p:extLst>
      <p:ext uri="{BB962C8B-B14F-4D97-AF65-F5344CB8AC3E}">
        <p14:creationId xmlns:p14="http://schemas.microsoft.com/office/powerpoint/2010/main" val="2701101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Пересмотр функциональности, сетевых графиков работ, планов, спецификаций, требований и других проектных артефактов не прекращается до конца проекта и производится после каждой итерации. Такой подход позволяет планировать возможности для последующих версий, делать учёт опыта предыдущих циклов, обеспечивая гибкость и устойчивость к переменам требований. Таким образом, обеспечивается ведение «живой» документации, которая изменяется по мере эволюции проекта. В рамках одной итерации все документы (равно как и программный код) тоже развиваются итеративно.</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32</a:t>
            </a:fld>
            <a:endParaRPr lang="ru-RU"/>
          </a:p>
        </p:txBody>
      </p:sp>
    </p:spTree>
    <p:extLst>
      <p:ext uri="{BB962C8B-B14F-4D97-AF65-F5344CB8AC3E}">
        <p14:creationId xmlns:p14="http://schemas.microsoft.com/office/powerpoint/2010/main" val="4080116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В основе методологии </a:t>
            </a:r>
            <a:r>
              <a:rPr lang="ru-RU" sz="1200" b="0" i="1" kern="1200" dirty="0" smtClean="0">
                <a:solidFill>
                  <a:schemeClr val="tx1"/>
                </a:solidFill>
                <a:effectLst/>
                <a:latin typeface="Arial Unicode MS" pitchFamily="34" charset="-128"/>
                <a:ea typeface="+mn-ea"/>
                <a:cs typeface="+mn-cs"/>
              </a:rPr>
              <a:t>MSF</a:t>
            </a:r>
            <a:r>
              <a:rPr lang="ru-RU" sz="1200" b="0" i="0" kern="1200" dirty="0" smtClean="0">
                <a:solidFill>
                  <a:schemeClr val="tx1"/>
                </a:solidFill>
                <a:effectLst/>
                <a:latin typeface="Arial Unicode MS" pitchFamily="34" charset="-128"/>
                <a:ea typeface="+mn-ea"/>
                <a:cs typeface="+mn-cs"/>
              </a:rPr>
              <a:t> лежит </a:t>
            </a:r>
            <a:r>
              <a:rPr lang="ru-RU" sz="1200" b="1" i="0" kern="1200" dirty="0" smtClean="0">
                <a:solidFill>
                  <a:schemeClr val="tx1"/>
                </a:solidFill>
                <a:effectLst/>
                <a:latin typeface="Arial Unicode MS" pitchFamily="34" charset="-128"/>
                <a:ea typeface="+mn-ea"/>
                <a:cs typeface="+mn-cs"/>
              </a:rPr>
              <a:t>итеративный интегрированный подход</a:t>
            </a:r>
            <a:r>
              <a:rPr lang="ru-RU" sz="1200" b="0" i="0" kern="1200" dirty="0" smtClean="0">
                <a:solidFill>
                  <a:schemeClr val="tx1"/>
                </a:solidFill>
                <a:effectLst/>
                <a:latin typeface="Arial Unicode MS" pitchFamily="34" charset="-128"/>
                <a:ea typeface="+mn-ea"/>
                <a:cs typeface="+mn-cs"/>
              </a:rPr>
              <a:t> к созданию и внедрению решений, базирующийся на </a:t>
            </a:r>
            <a:r>
              <a:rPr lang="ru-RU" sz="1200" b="0" i="1" kern="1200" dirty="0" smtClean="0">
                <a:solidFill>
                  <a:schemeClr val="tx1"/>
                </a:solidFill>
                <a:effectLst/>
                <a:latin typeface="Arial Unicode MS" pitchFamily="34" charset="-128"/>
                <a:ea typeface="+mn-ea"/>
                <a:cs typeface="+mn-cs"/>
              </a:rPr>
              <a:t>фазах</a:t>
            </a:r>
            <a:r>
              <a:rPr lang="ru-RU" sz="1200" b="0" i="0" kern="1200" dirty="0" smtClean="0">
                <a:solidFill>
                  <a:schemeClr val="tx1"/>
                </a:solidFill>
                <a:effectLst/>
                <a:latin typeface="Arial Unicode MS" pitchFamily="34" charset="-128"/>
                <a:ea typeface="+mn-ea"/>
                <a:cs typeface="+mn-cs"/>
              </a:rPr>
              <a:t> и </a:t>
            </a:r>
            <a:r>
              <a:rPr lang="ru-RU" sz="1200" b="0" i="1" kern="1200" dirty="0" smtClean="0">
                <a:solidFill>
                  <a:schemeClr val="tx1"/>
                </a:solidFill>
                <a:effectLst/>
                <a:latin typeface="Arial Unicode MS" pitchFamily="34" charset="-128"/>
                <a:ea typeface="+mn-ea"/>
                <a:cs typeface="+mn-cs"/>
              </a:rPr>
              <a:t>вехах</a:t>
            </a:r>
            <a:r>
              <a:rPr lang="ru-RU" sz="1200" b="0" i="0" kern="1200" dirty="0" smtClean="0">
                <a:solidFill>
                  <a:schemeClr val="tx1"/>
                </a:solidFill>
                <a:effectLst/>
                <a:latin typeface="Arial Unicode MS" pitchFamily="34" charset="-128"/>
                <a:ea typeface="+mn-ea"/>
                <a:cs typeface="+mn-cs"/>
              </a:rPr>
              <a:t>.</a:t>
            </a:r>
          </a:p>
          <a:p>
            <a:r>
              <a:rPr lang="ru-RU" sz="1200" b="1" i="0" kern="1200" dirty="0" smtClean="0">
                <a:solidFill>
                  <a:schemeClr val="tx1"/>
                </a:solidFill>
                <a:effectLst/>
                <a:latin typeface="Arial Unicode MS" pitchFamily="34" charset="-128"/>
                <a:ea typeface="+mn-ea"/>
                <a:cs typeface="+mn-cs"/>
              </a:rPr>
              <a:t>Итеративность</a:t>
            </a:r>
            <a:r>
              <a:rPr lang="ru-RU" sz="1200" b="0" i="0" kern="1200" dirty="0" smtClean="0">
                <a:solidFill>
                  <a:schemeClr val="tx1"/>
                </a:solidFill>
                <a:effectLst/>
                <a:latin typeface="Arial Unicode MS" pitchFamily="34" charset="-128"/>
                <a:ea typeface="+mn-ea"/>
                <a:cs typeface="+mn-cs"/>
              </a:rPr>
              <a:t> подхода предусматривает поэтапное создание всех элементов проекта: программного кода, документации, дизайна, планов. Реализацию проекта рекомендуется начинать с построения, тестирования и внедрения базовой функциональности системы. Затем к решению добавляются все новые и новые возможности. Такой подход к процессу разработки подразумевает достаточную гибкость в ведении документации. Проектные документы должны изменяться по мере эволюции проекта. Их пересмотр не прекращается до конца проекта и производится после каждой итерации. Такой подход существенно отличается от принципов ведения документации в </a:t>
            </a:r>
            <a:r>
              <a:rPr lang="ru-RU" sz="1200" b="0" i="1" kern="1200" dirty="0" smtClean="0">
                <a:solidFill>
                  <a:schemeClr val="tx1"/>
                </a:solidFill>
                <a:effectLst/>
                <a:latin typeface="Arial Unicode MS" pitchFamily="34" charset="-128"/>
                <a:ea typeface="+mn-ea"/>
                <a:cs typeface="+mn-cs"/>
              </a:rPr>
              <a:t>каскадной модели</a:t>
            </a:r>
            <a:r>
              <a:rPr lang="ru-RU" sz="1200" b="0" i="0" kern="1200" dirty="0" smtClean="0">
                <a:solidFill>
                  <a:schemeClr val="tx1"/>
                </a:solidFill>
                <a:effectLst/>
                <a:latin typeface="Arial Unicode MS" pitchFamily="34" charset="-128"/>
                <a:ea typeface="+mn-ea"/>
                <a:cs typeface="+mn-cs"/>
              </a:rPr>
              <a:t>, где процесс разработки начинается лишь после того, как готовы и зафиксированы все требования и спецификации.</a:t>
            </a:r>
          </a:p>
          <a:p>
            <a:r>
              <a:rPr lang="ru-RU" sz="1200" b="1" i="0" kern="1200" dirty="0" smtClean="0">
                <a:solidFill>
                  <a:schemeClr val="tx1"/>
                </a:solidFill>
                <a:effectLst/>
                <a:latin typeface="Arial Unicode MS" pitchFamily="34" charset="-128"/>
                <a:ea typeface="+mn-ea"/>
                <a:cs typeface="+mn-cs"/>
              </a:rPr>
              <a:t>Интеграция</a:t>
            </a:r>
            <a:r>
              <a:rPr lang="ru-RU" sz="1200" b="0" i="0" kern="1200" dirty="0" smtClean="0">
                <a:solidFill>
                  <a:schemeClr val="tx1"/>
                </a:solidFill>
                <a:effectLst/>
                <a:latin typeface="Arial Unicode MS" pitchFamily="34" charset="-128"/>
                <a:ea typeface="+mn-ea"/>
                <a:cs typeface="+mn-cs"/>
              </a:rPr>
              <a:t> в рамках одного проекта процедур разработки и внедрения системы позволяет более полно сосредоточиться на нуждах Заказчика (даже если разработка решения прошла удачно, заказчики не увидят отдачи до тех пор, пока оно не запущено в эксплуатацию), улучшить взаимодействие с командой сопровождения.</a:t>
            </a: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33</a:t>
            </a:fld>
            <a:endParaRPr lang="ru-RU"/>
          </a:p>
        </p:txBody>
      </p:sp>
    </p:spTree>
    <p:extLst>
      <p:ext uri="{BB962C8B-B14F-4D97-AF65-F5344CB8AC3E}">
        <p14:creationId xmlns:p14="http://schemas.microsoft.com/office/powerpoint/2010/main" val="1655157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34</a:t>
            </a:fld>
            <a:endParaRPr lang="ru-RU"/>
          </a:p>
        </p:txBody>
      </p:sp>
    </p:spTree>
    <p:extLst>
      <p:ext uri="{BB962C8B-B14F-4D97-AF65-F5344CB8AC3E}">
        <p14:creationId xmlns:p14="http://schemas.microsoft.com/office/powerpoint/2010/main" val="9576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раз слайда 1"/>
          <p:cNvSpPr>
            <a:spLocks noGrp="1" noRot="1" noChangeAspect="1" noTextEdit="1"/>
          </p:cNvSpPr>
          <p:nvPr>
            <p:ph type="sldImg"/>
          </p:nvPr>
        </p:nvSpPr>
        <p:spPr>
          <a:ln/>
        </p:spPr>
      </p:sp>
      <p:sp>
        <p:nvSpPr>
          <p:cNvPr id="25603"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b="1" smtClean="0"/>
              <a:t>Этап анализа и планирования: </a:t>
            </a:r>
            <a:r>
              <a:rPr lang="ru-RU" altLang="ru-RU" smtClean="0"/>
              <a:t>Клиент должен высказать все свои требования</a:t>
            </a:r>
          </a:p>
          <a:p>
            <a:r>
              <a:rPr lang="ru-RU" altLang="ru-RU" b="1" smtClean="0"/>
              <a:t>Этап проектирования: </a:t>
            </a:r>
            <a:r>
              <a:rPr lang="ru-RU" altLang="ru-RU" smtClean="0"/>
              <a:t>Создается архитектура системы и разрабатываются алгоритмы</a:t>
            </a:r>
          </a:p>
          <a:p>
            <a:r>
              <a:rPr lang="ru-RU" altLang="ru-RU" b="1" smtClean="0"/>
              <a:t>Этап разработки:</a:t>
            </a:r>
            <a:r>
              <a:rPr lang="ru-RU" altLang="ru-RU" smtClean="0"/>
              <a:t> кодирование (алгоритмы превращаются в программы)</a:t>
            </a:r>
          </a:p>
          <a:p>
            <a:r>
              <a:rPr lang="ru-RU" altLang="ru-RU" b="1" smtClean="0"/>
              <a:t>Этап тестирования:</a:t>
            </a:r>
            <a:r>
              <a:rPr lang="ru-RU" altLang="ru-RU" smtClean="0"/>
              <a:t> Не связан с этапом разработки</a:t>
            </a:r>
          </a:p>
          <a:p>
            <a:endParaRPr lang="ru-RU" altLang="ru-RU" smtClean="0"/>
          </a:p>
          <a:p>
            <a:r>
              <a:rPr lang="ru-RU" altLang="ru-RU" b="1" smtClean="0"/>
              <a:t>Применение: </a:t>
            </a:r>
            <a:r>
              <a:rPr lang="ru-RU" altLang="ru-RU" smtClean="0"/>
              <a:t>Заказное ПО, имеющее несколько инсталляций (военные проекты, банковские проекты, государственные проекты)    </a:t>
            </a:r>
          </a:p>
        </p:txBody>
      </p:sp>
      <p:sp>
        <p:nvSpPr>
          <p:cNvPr id="25604"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1CDC142D-8B85-4EEE-A689-37CE020C7005}" type="slidenum">
              <a:rPr lang="ru-RU" altLang="ru-RU" sz="1200" b="0" smtClean="0">
                <a:solidFill>
                  <a:schemeClr val="tx1"/>
                </a:solidFill>
              </a:rPr>
              <a:pPr/>
              <a:t>11</a:t>
            </a:fld>
            <a:endParaRPr lang="ru-RU" altLang="ru-RU" sz="1200" b="0" smtClean="0">
              <a:solidFill>
                <a:schemeClr val="tx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Arial Unicode MS" pitchFamily="34" charset="-128"/>
                <a:ea typeface="+mn-ea"/>
                <a:cs typeface="+mn-cs"/>
              </a:rPr>
              <a:t>Фазы</a:t>
            </a:r>
            <a:r>
              <a:rPr lang="ru-RU" sz="1200" b="0" i="0" kern="1200" dirty="0" smtClean="0">
                <a:solidFill>
                  <a:schemeClr val="tx1"/>
                </a:solidFill>
                <a:effectLst/>
                <a:latin typeface="Arial Unicode MS" pitchFamily="34" charset="-128"/>
                <a:ea typeface="+mn-ea"/>
                <a:cs typeface="+mn-cs"/>
              </a:rPr>
              <a:t> проекта определяют последовательно решаемые задачи, а </a:t>
            </a:r>
            <a:r>
              <a:rPr lang="ru-RU" sz="1200" b="1" i="0" kern="1200" dirty="0" smtClean="0">
                <a:solidFill>
                  <a:schemeClr val="tx1"/>
                </a:solidFill>
                <a:effectLst/>
                <a:latin typeface="Arial Unicode MS" pitchFamily="34" charset="-128"/>
                <a:ea typeface="+mn-ea"/>
                <a:cs typeface="+mn-cs"/>
              </a:rPr>
              <a:t>вехи</a:t>
            </a:r>
            <a:r>
              <a:rPr lang="ru-RU" sz="1200" b="0" i="0" kern="1200" dirty="0" smtClean="0">
                <a:solidFill>
                  <a:schemeClr val="tx1"/>
                </a:solidFill>
                <a:effectLst/>
                <a:latin typeface="Arial Unicode MS" pitchFamily="34" charset="-128"/>
                <a:ea typeface="+mn-ea"/>
                <a:cs typeface="+mn-cs"/>
              </a:rPr>
              <a:t> (</a:t>
            </a:r>
            <a:r>
              <a:rPr lang="ru-RU" sz="1200" b="0" i="1" kern="1200" dirty="0" err="1" smtClean="0">
                <a:solidFill>
                  <a:schemeClr val="tx1"/>
                </a:solidFill>
                <a:effectLst/>
                <a:latin typeface="Arial Unicode MS" pitchFamily="34" charset="-128"/>
                <a:ea typeface="+mn-ea"/>
                <a:cs typeface="+mn-cs"/>
              </a:rPr>
              <a:t>milestones</a:t>
            </a:r>
            <a:r>
              <a:rPr lang="ru-RU" sz="1200" b="0" i="0" kern="1200" dirty="0" smtClean="0">
                <a:solidFill>
                  <a:schemeClr val="tx1"/>
                </a:solidFill>
                <a:effectLst/>
                <a:latin typeface="Arial Unicode MS" pitchFamily="34" charset="-128"/>
                <a:ea typeface="+mn-ea"/>
                <a:cs typeface="+mn-cs"/>
              </a:rPr>
              <a:t>) - ключевые точки проекта, характеризующие достижение какого-либо существенного результата.</a:t>
            </a:r>
          </a:p>
          <a:p>
            <a:r>
              <a:rPr lang="ru-RU" sz="1200" b="0" i="0" kern="1200" dirty="0" smtClean="0">
                <a:solidFill>
                  <a:schemeClr val="tx1"/>
                </a:solidFill>
                <a:effectLst/>
                <a:latin typeface="Arial Unicode MS" pitchFamily="34" charset="-128"/>
                <a:ea typeface="+mn-ea"/>
                <a:cs typeface="+mn-cs"/>
              </a:rPr>
              <a:t>В </a:t>
            </a:r>
            <a:r>
              <a:rPr lang="ru-RU" sz="1200" b="0" i="1" kern="1200" dirty="0" smtClean="0">
                <a:solidFill>
                  <a:schemeClr val="tx1"/>
                </a:solidFill>
                <a:effectLst/>
                <a:latin typeface="Arial Unicode MS" pitchFamily="34" charset="-128"/>
                <a:ea typeface="+mn-ea"/>
                <a:cs typeface="+mn-cs"/>
              </a:rPr>
              <a:t>MSF</a:t>
            </a:r>
            <a:r>
              <a:rPr lang="ru-RU" sz="1200" b="0" i="0" kern="1200" dirty="0" smtClean="0">
                <a:solidFill>
                  <a:schemeClr val="tx1"/>
                </a:solidFill>
                <a:effectLst/>
                <a:latin typeface="Arial Unicode MS" pitchFamily="34" charset="-128"/>
                <a:ea typeface="+mn-ea"/>
                <a:cs typeface="+mn-cs"/>
              </a:rPr>
              <a:t> используются два вида вех: главные и промежуточные. Они имеют следующие характеристики:</a:t>
            </a:r>
          </a:p>
          <a:p>
            <a:r>
              <a:rPr lang="ru-RU" sz="1200" b="0" i="1" kern="1200" dirty="0" smtClean="0">
                <a:solidFill>
                  <a:schemeClr val="tx1"/>
                </a:solidFill>
                <a:effectLst/>
                <a:latin typeface="Arial Unicode MS" pitchFamily="34" charset="-128"/>
                <a:ea typeface="+mn-ea"/>
                <a:cs typeface="+mn-cs"/>
              </a:rPr>
              <a:t>главные вехи</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служат точками перехода от одной фазы к другой и определяют изменения в текущих задачах ролевых кластеров проектной команды</a:t>
            </a:r>
            <a:r>
              <a:rPr lang="ru-RU" sz="1200" b="0" i="0" kern="1200" dirty="0" smtClean="0">
                <a:solidFill>
                  <a:schemeClr val="tx1"/>
                </a:solidFill>
                <a:effectLst/>
                <a:latin typeface="Arial Unicode MS" pitchFamily="34" charset="-128"/>
                <a:ea typeface="+mn-ea"/>
                <a:cs typeface="+mn-cs"/>
              </a:rPr>
              <a:t> ; в MSF </a:t>
            </a:r>
            <a:r>
              <a:rPr lang="ru-RU" sz="1200" b="0" i="1" kern="1200" dirty="0" smtClean="0">
                <a:solidFill>
                  <a:schemeClr val="tx1"/>
                </a:solidFill>
                <a:effectLst/>
                <a:latin typeface="Arial Unicode MS" pitchFamily="34" charset="-128"/>
                <a:ea typeface="+mn-ea"/>
                <a:cs typeface="+mn-cs"/>
              </a:rPr>
              <a:t>главные вехи</a:t>
            </a:r>
            <a:r>
              <a:rPr lang="ru-RU" sz="1200" b="0" i="0" kern="1200" dirty="0" smtClean="0">
                <a:solidFill>
                  <a:schemeClr val="tx1"/>
                </a:solidFill>
                <a:effectLst/>
                <a:latin typeface="Arial Unicode MS" pitchFamily="34" charset="-128"/>
                <a:ea typeface="+mn-ea"/>
                <a:cs typeface="+mn-cs"/>
              </a:rPr>
              <a:t> являются в достаточной степени универсальными для применения в любом ИТ проекте;</a:t>
            </a:r>
          </a:p>
          <a:p>
            <a:r>
              <a:rPr lang="ru-RU" sz="1200" b="0" i="1" kern="1200" dirty="0" smtClean="0">
                <a:solidFill>
                  <a:schemeClr val="tx1"/>
                </a:solidFill>
                <a:effectLst/>
                <a:latin typeface="Arial Unicode MS" pitchFamily="34" charset="-128"/>
                <a:ea typeface="+mn-ea"/>
                <a:cs typeface="+mn-cs"/>
              </a:rPr>
              <a:t>промежуточные вехи</a:t>
            </a:r>
            <a:r>
              <a:rPr lang="ru-RU" sz="1200" b="0" i="0" kern="1200" dirty="0" smtClean="0">
                <a:solidFill>
                  <a:schemeClr val="tx1"/>
                </a:solidFill>
                <a:effectLst/>
                <a:latin typeface="Arial Unicode MS" pitchFamily="34" charset="-128"/>
                <a:ea typeface="+mn-ea"/>
                <a:cs typeface="+mn-cs"/>
              </a:rPr>
              <a:t> </a:t>
            </a:r>
            <a:r>
              <a:rPr lang="ru-RU" sz="1200" b="0" i="1" kern="1200" dirty="0" smtClean="0">
                <a:solidFill>
                  <a:schemeClr val="tx1"/>
                </a:solidFill>
                <a:effectLst/>
                <a:latin typeface="Arial Unicode MS" pitchFamily="34" charset="-128"/>
                <a:ea typeface="+mn-ea"/>
                <a:cs typeface="+mn-cs"/>
              </a:rPr>
              <a:t>показывают достижение определенного прогресса в исполнении фазы проекта</a:t>
            </a:r>
            <a:r>
              <a:rPr lang="ru-RU" sz="1200" b="0" i="0" kern="1200" dirty="0" smtClean="0">
                <a:solidFill>
                  <a:schemeClr val="tx1"/>
                </a:solidFill>
                <a:effectLst/>
                <a:latin typeface="Arial Unicode MS" pitchFamily="34" charset="-128"/>
                <a:ea typeface="+mn-ea"/>
                <a:cs typeface="+mn-cs"/>
              </a:rPr>
              <a:t> и расчленяют большие сегменты работы на меньшие, обозримые и управляемые участки; </a:t>
            </a:r>
            <a:r>
              <a:rPr lang="ru-RU" sz="1200" b="0" i="1" kern="1200" dirty="0" smtClean="0">
                <a:solidFill>
                  <a:schemeClr val="tx1"/>
                </a:solidFill>
                <a:effectLst/>
                <a:latin typeface="Arial Unicode MS" pitchFamily="34" charset="-128"/>
                <a:ea typeface="+mn-ea"/>
                <a:cs typeface="+mn-cs"/>
              </a:rPr>
              <a:t>промежуточные вехи</a:t>
            </a:r>
            <a:r>
              <a:rPr lang="ru-RU" sz="1200" b="0" i="0" kern="1200" dirty="0" smtClean="0">
                <a:solidFill>
                  <a:schemeClr val="tx1"/>
                </a:solidFill>
                <a:effectLst/>
                <a:latin typeface="Arial Unicode MS" pitchFamily="34" charset="-128"/>
                <a:ea typeface="+mn-ea"/>
                <a:cs typeface="+mn-cs"/>
              </a:rPr>
              <a:t> могут варьироваться в зависимости от характера проекта.</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35</a:t>
            </a:fld>
            <a:endParaRPr lang="ru-RU"/>
          </a:p>
        </p:txBody>
      </p:sp>
    </p:spTree>
    <p:extLst>
      <p:ext uri="{BB962C8B-B14F-4D97-AF65-F5344CB8AC3E}">
        <p14:creationId xmlns:p14="http://schemas.microsoft.com/office/powerpoint/2010/main" val="173388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Модель </a:t>
            </a:r>
            <a:r>
              <a:rPr lang="ru-RU" b="0" i="1" dirty="0" smtClean="0">
                <a:solidFill>
                  <a:srgbClr val="000000"/>
                </a:solidFill>
                <a:effectLst/>
                <a:latin typeface="lucida grande"/>
              </a:rPr>
              <a:t>команды проекта</a:t>
            </a:r>
            <a:r>
              <a:rPr lang="ru-RU" b="0" i="0" dirty="0" smtClean="0">
                <a:solidFill>
                  <a:srgbClr val="000000"/>
                </a:solidFill>
                <a:effectLst/>
                <a:latin typeface="lucida grande"/>
              </a:rPr>
              <a:t> </a:t>
            </a:r>
            <a:r>
              <a:rPr lang="ru-RU" b="0" i="1" dirty="0" smtClean="0">
                <a:solidFill>
                  <a:srgbClr val="000000"/>
                </a:solidFill>
                <a:effectLst/>
                <a:latin typeface="lucida grande"/>
              </a:rPr>
              <a:t>MSF</a:t>
            </a:r>
            <a:r>
              <a:rPr lang="ru-RU" b="0" i="0" dirty="0" smtClean="0">
                <a:solidFill>
                  <a:srgbClr val="000000"/>
                </a:solidFill>
                <a:effectLst/>
                <a:latin typeface="lucida grande"/>
              </a:rPr>
              <a:t> не предусматривает формирования какой-либо специальной организационной структуры или введения специальных должностей. Все работы выполняются представителями соответствующих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Причем обязанности нескольких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могут возлагаться на одного человека, или обязанности одного ролевого кластера могут выполнять несколько человек в зависимости от масштабности и сложности проекта.</a:t>
            </a:r>
          </a:p>
          <a:p>
            <a:pPr algn="l"/>
            <a:r>
              <a:rPr lang="ru-RU" b="0" i="0" dirty="0" smtClean="0">
                <a:solidFill>
                  <a:srgbClr val="000000"/>
                </a:solidFill>
                <a:effectLst/>
                <a:latin typeface="lucida grande"/>
              </a:rPr>
              <a:t>Состав команды определяется теми целями, которые необходимо достичь для успеха проекта: за достижение конкретной цели отвечает соответствующий </a:t>
            </a:r>
            <a:r>
              <a:rPr lang="ru-RU" b="0" i="1" dirty="0" smtClean="0">
                <a:solidFill>
                  <a:srgbClr val="000000"/>
                </a:solidFill>
                <a:effectLst/>
                <a:latin typeface="lucida grande"/>
              </a:rPr>
              <a:t>ролевой кластер</a:t>
            </a:r>
            <a:r>
              <a:rPr lang="ru-RU" b="0" i="0" dirty="0" smtClean="0">
                <a:solidFill>
                  <a:srgbClr val="000000"/>
                </a:solidFill>
                <a:effectLst/>
                <a:latin typeface="lucida grande"/>
              </a:rPr>
              <a:t>, а за успешность проекта в целом несет ответственность вся </a:t>
            </a:r>
            <a:r>
              <a:rPr lang="ru-RU" b="0" i="1" dirty="0" smtClean="0">
                <a:solidFill>
                  <a:srgbClr val="000000"/>
                </a:solidFill>
                <a:effectLst/>
                <a:latin typeface="lucida grande"/>
              </a:rPr>
              <a:t>команда</a:t>
            </a:r>
            <a:r>
              <a:rPr lang="ru-RU" b="0" i="0" dirty="0" smtClean="0">
                <a:solidFill>
                  <a:srgbClr val="000000"/>
                </a:solidFill>
                <a:effectLst/>
                <a:latin typeface="lucida grande"/>
              </a:rPr>
              <a:t>. </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36</a:t>
            </a:fld>
            <a:endParaRPr lang="ru-RU"/>
          </a:p>
        </p:txBody>
      </p:sp>
    </p:spTree>
    <p:extLst>
      <p:ext uri="{BB962C8B-B14F-4D97-AF65-F5344CB8AC3E}">
        <p14:creationId xmlns:p14="http://schemas.microsoft.com/office/powerpoint/2010/main" val="3852283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37</a:t>
            </a:fld>
            <a:endParaRPr lang="ru-RU"/>
          </a:p>
        </p:txBody>
      </p:sp>
    </p:spTree>
    <p:extLst>
      <p:ext uri="{BB962C8B-B14F-4D97-AF65-F5344CB8AC3E}">
        <p14:creationId xmlns:p14="http://schemas.microsoft.com/office/powerpoint/2010/main" val="131073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38</a:t>
            </a:fld>
            <a:endParaRPr lang="ru-RU"/>
          </a:p>
        </p:txBody>
      </p:sp>
    </p:spTree>
    <p:extLst>
      <p:ext uri="{BB962C8B-B14F-4D97-AF65-F5344CB8AC3E}">
        <p14:creationId xmlns:p14="http://schemas.microsoft.com/office/powerpoint/2010/main" val="7405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39</a:t>
            </a:fld>
            <a:endParaRPr lang="ru-RU"/>
          </a:p>
        </p:txBody>
      </p:sp>
    </p:spTree>
    <p:extLst>
      <p:ext uri="{BB962C8B-B14F-4D97-AF65-F5344CB8AC3E}">
        <p14:creationId xmlns:p14="http://schemas.microsoft.com/office/powerpoint/2010/main" val="633914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40</a:t>
            </a:fld>
            <a:endParaRPr lang="ru-RU"/>
          </a:p>
        </p:txBody>
      </p:sp>
    </p:spTree>
    <p:extLst>
      <p:ext uri="{BB962C8B-B14F-4D97-AF65-F5344CB8AC3E}">
        <p14:creationId xmlns:p14="http://schemas.microsoft.com/office/powerpoint/2010/main" val="59873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41</a:t>
            </a:fld>
            <a:endParaRPr lang="ru-RU"/>
          </a:p>
        </p:txBody>
      </p:sp>
    </p:spTree>
    <p:extLst>
      <p:ext uri="{BB962C8B-B14F-4D97-AF65-F5344CB8AC3E}">
        <p14:creationId xmlns:p14="http://schemas.microsoft.com/office/powerpoint/2010/main" val="757732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42</a:t>
            </a:fld>
            <a:endParaRPr lang="ru-RU"/>
          </a:p>
        </p:txBody>
      </p:sp>
    </p:spTree>
    <p:extLst>
      <p:ext uri="{BB962C8B-B14F-4D97-AF65-F5344CB8AC3E}">
        <p14:creationId xmlns:p14="http://schemas.microsoft.com/office/powerpoint/2010/main" val="3657232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 соответствии с целями проекта </a:t>
            </a:r>
            <a:r>
              <a:rPr lang="ru-RU" b="0" i="1" dirty="0" smtClean="0">
                <a:solidFill>
                  <a:srgbClr val="000000"/>
                </a:solidFill>
                <a:effectLst/>
                <a:latin typeface="lucida grande"/>
              </a:rPr>
              <a:t>MSF</a:t>
            </a:r>
            <a:r>
              <a:rPr lang="ru-RU" b="0" i="0" dirty="0" smtClean="0">
                <a:solidFill>
                  <a:srgbClr val="000000"/>
                </a:solidFill>
                <a:effectLst/>
                <a:latin typeface="lucida grande"/>
              </a:rPr>
              <a:t> выделяет шесть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каждый из которых должен обладать специфическими компетенциями для исполнения собственных функций (см. </a:t>
            </a:r>
            <a:r>
              <a:rPr lang="ru-RU" b="0" i="0" u="none" strike="noStrike" dirty="0" smtClean="0">
                <a:solidFill>
                  <a:srgbClr val="0071A6"/>
                </a:solidFill>
                <a:effectLst/>
                <a:latin typeface="lucida grande"/>
                <a:hlinkClick r:id="rId3"/>
              </a:rPr>
              <a:t>таблицу 3.2</a:t>
            </a:r>
            <a:r>
              <a:rPr lang="ru-RU" b="0" i="0" dirty="0" smtClean="0">
                <a:solidFill>
                  <a:srgbClr val="000000"/>
                </a:solidFill>
                <a:effectLst/>
                <a:latin typeface="lucida grande"/>
              </a:rPr>
              <a:t>).</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43</a:t>
            </a:fld>
            <a:endParaRPr lang="ru-RU"/>
          </a:p>
        </p:txBody>
      </p:sp>
    </p:spTree>
    <p:extLst>
      <p:ext uri="{BB962C8B-B14F-4D97-AF65-F5344CB8AC3E}">
        <p14:creationId xmlns:p14="http://schemas.microsoft.com/office/powerpoint/2010/main" val="709712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Можно выделить три направления, в которых осуществляется </a:t>
            </a:r>
            <a:r>
              <a:rPr lang="ru-RU" b="0" i="1" dirty="0" smtClean="0">
                <a:solidFill>
                  <a:srgbClr val="000000"/>
                </a:solidFill>
                <a:effectLst/>
                <a:latin typeface="lucida grande"/>
              </a:rPr>
              <a:t>масштабирование проектной команды</a:t>
            </a:r>
            <a:r>
              <a:rPr lang="ru-RU" b="0" i="0" dirty="0" smtClean="0">
                <a:solidFill>
                  <a:srgbClr val="000000"/>
                </a:solidFill>
                <a:effectLst/>
                <a:latin typeface="lucida grande"/>
              </a:rPr>
              <a:t>.</a:t>
            </a:r>
          </a:p>
          <a:p>
            <a:pPr algn="l"/>
            <a:r>
              <a:rPr lang="ru-RU" b="0" i="0" dirty="0" smtClean="0">
                <a:solidFill>
                  <a:srgbClr val="000000"/>
                </a:solidFill>
                <a:effectLst/>
                <a:latin typeface="lucida grande"/>
              </a:rPr>
              <a:t>Первое - создание </a:t>
            </a:r>
            <a:r>
              <a:rPr lang="ru-RU" b="0" i="1" dirty="0" smtClean="0">
                <a:solidFill>
                  <a:srgbClr val="000000"/>
                </a:solidFill>
                <a:effectLst/>
                <a:latin typeface="lucida grande"/>
              </a:rPr>
              <a:t>групп направлений</a:t>
            </a:r>
            <a:r>
              <a:rPr lang="ru-RU" b="0" i="0" dirty="0" smtClean="0">
                <a:solidFill>
                  <a:srgbClr val="000000"/>
                </a:solidFill>
                <a:effectLst/>
                <a:latin typeface="lucida grande"/>
              </a:rPr>
              <a:t>. </a:t>
            </a:r>
            <a:r>
              <a:rPr lang="ru-RU" b="0" i="1" dirty="0" smtClean="0">
                <a:solidFill>
                  <a:srgbClr val="000000"/>
                </a:solidFill>
                <a:effectLst/>
                <a:latin typeface="lucida grande"/>
              </a:rPr>
              <a:t>Группы направлений</a:t>
            </a:r>
            <a:r>
              <a:rPr lang="ru-RU" b="0" i="0" dirty="0" smtClean="0">
                <a:solidFill>
                  <a:srgbClr val="000000"/>
                </a:solidFill>
                <a:effectLst/>
                <a:latin typeface="lucida grande"/>
              </a:rPr>
              <a:t> (</a:t>
            </a:r>
            <a:r>
              <a:rPr lang="ru-RU" b="0" i="0" dirty="0" err="1" smtClean="0">
                <a:solidFill>
                  <a:srgbClr val="000000"/>
                </a:solidFill>
                <a:effectLst/>
                <a:latin typeface="lucida grande"/>
              </a:rPr>
              <a:t>feature</a:t>
            </a:r>
            <a:r>
              <a:rPr lang="ru-RU" b="0" i="0" dirty="0" smtClean="0">
                <a:solidFill>
                  <a:srgbClr val="000000"/>
                </a:solidFill>
                <a:effectLst/>
                <a:latin typeface="lucida grande"/>
              </a:rPr>
              <a:t> </a:t>
            </a:r>
            <a:r>
              <a:rPr lang="ru-RU" b="0" i="0" dirty="0" err="1" smtClean="0">
                <a:solidFill>
                  <a:srgbClr val="000000"/>
                </a:solidFill>
                <a:effectLst/>
                <a:latin typeface="lucida grande"/>
              </a:rPr>
              <a:t>teams</a:t>
            </a:r>
            <a:r>
              <a:rPr lang="ru-RU" b="0" i="0" dirty="0" smtClean="0">
                <a:solidFill>
                  <a:srgbClr val="000000"/>
                </a:solidFill>
                <a:effectLst/>
                <a:latin typeface="lucida grande"/>
              </a:rPr>
              <a:t>) - это компактные мини-команды, отвечающие за определенные компоненты создаваемого решения и образующие матричную организационную структуру (см. </a:t>
            </a:r>
            <a:r>
              <a:rPr lang="ru-RU" b="0" i="0" u="none" strike="noStrike" dirty="0" smtClean="0">
                <a:solidFill>
                  <a:srgbClr val="0071A6"/>
                </a:solidFill>
                <a:effectLst/>
                <a:latin typeface="lucida grande"/>
                <a:hlinkClick r:id="rId3"/>
              </a:rPr>
              <a:t>рис. 3.2</a:t>
            </a:r>
            <a:r>
              <a:rPr lang="ru-RU" b="0" i="0" dirty="0" smtClean="0">
                <a:solidFill>
                  <a:srgbClr val="000000"/>
                </a:solidFill>
                <a:effectLst/>
                <a:latin typeface="lucida grande"/>
              </a:rPr>
              <a:t>). В них входят по одному или несколько членов из разных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Такие команды имеют четко определенную задачу и ответственны за все относящиеся к ней вопросы, начиная от планирования и кончая запуском в эксплуатацию.</a:t>
            </a:r>
          </a:p>
          <a:p>
            <a:pPr algn="l"/>
            <a:r>
              <a:rPr lang="ru-RU" b="0" i="0" dirty="0" smtClean="0">
                <a:solidFill>
                  <a:srgbClr val="000000"/>
                </a:solidFill>
                <a:effectLst/>
                <a:latin typeface="lucida grande"/>
              </a:rPr>
              <a:t/>
            </a:r>
            <a:br>
              <a:rPr lang="ru-RU" b="0" i="0" dirty="0" smtClean="0">
                <a:solidFill>
                  <a:srgbClr val="000000"/>
                </a:solidFill>
                <a:effectLst/>
                <a:latin typeface="lucida grande"/>
              </a:rPr>
            </a:br>
            <a:r>
              <a:rPr lang="ru-RU" b="1" i="0" dirty="0" smtClean="0">
                <a:solidFill>
                  <a:srgbClr val="000000"/>
                </a:solidFill>
                <a:effectLst/>
                <a:latin typeface="lucida grande"/>
              </a:rPr>
              <a:t>Рис. 3.2. </a:t>
            </a:r>
            <a:r>
              <a:rPr lang="ru-RU" b="0" i="0" dirty="0" smtClean="0">
                <a:solidFill>
                  <a:srgbClr val="000000"/>
                </a:solidFill>
                <a:effectLst/>
                <a:latin typeface="lucida grande"/>
              </a:rPr>
              <a:t>Разделение проектной команды на группы направлений [5]</a:t>
            </a: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44</a:t>
            </a:fld>
            <a:endParaRPr lang="ru-RU"/>
          </a:p>
        </p:txBody>
      </p:sp>
    </p:spTree>
    <p:extLst>
      <p:ext uri="{BB962C8B-B14F-4D97-AF65-F5344CB8AC3E}">
        <p14:creationId xmlns:p14="http://schemas.microsoft.com/office/powerpoint/2010/main" val="304835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Образ слайда 1"/>
          <p:cNvSpPr>
            <a:spLocks noGrp="1" noRot="1" noChangeAspect="1" noTextEdit="1"/>
          </p:cNvSpPr>
          <p:nvPr>
            <p:ph type="sldImg"/>
          </p:nvPr>
        </p:nvSpPr>
        <p:spPr>
          <a:ln/>
        </p:spPr>
      </p:sp>
      <p:sp>
        <p:nvSpPr>
          <p:cNvPr id="29699"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 – пропала прогнозируемость (нельзя спрогнозировать сколько времени займет проект)</a:t>
            </a:r>
          </a:p>
          <a:p>
            <a:r>
              <a:rPr lang="ru-RU" altLang="ru-RU" smtClean="0"/>
              <a:t> + можно устранять недостатки предыдущих этапов  </a:t>
            </a:r>
          </a:p>
        </p:txBody>
      </p:sp>
      <p:sp>
        <p:nvSpPr>
          <p:cNvPr id="29700"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798DC49C-9B96-40CB-8D03-8570F32A6AEC}" type="slidenum">
              <a:rPr lang="ru-RU" altLang="ru-RU" sz="1200" b="0" smtClean="0">
                <a:solidFill>
                  <a:schemeClr val="tx1"/>
                </a:solidFill>
              </a:rPr>
              <a:pPr/>
              <a:t>13</a:t>
            </a:fld>
            <a:endParaRPr lang="ru-RU" altLang="ru-RU" sz="1200" b="0" smtClean="0">
              <a:solidFill>
                <a:schemeClr val="tx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Второе - создание </a:t>
            </a:r>
            <a:r>
              <a:rPr lang="ru-RU" b="0" i="1" dirty="0" smtClean="0">
                <a:solidFill>
                  <a:srgbClr val="000000"/>
                </a:solidFill>
                <a:effectLst/>
                <a:latin typeface="lucida grande"/>
              </a:rPr>
              <a:t>функциональных групп</a:t>
            </a:r>
            <a:r>
              <a:rPr lang="ru-RU" b="0" i="0" dirty="0" smtClean="0">
                <a:solidFill>
                  <a:srgbClr val="000000"/>
                </a:solidFill>
                <a:effectLst/>
                <a:latin typeface="lucida grande"/>
              </a:rPr>
              <a:t>. </a:t>
            </a:r>
            <a:r>
              <a:rPr lang="ru-RU" b="0" i="1" dirty="0" smtClean="0">
                <a:solidFill>
                  <a:srgbClr val="000000"/>
                </a:solidFill>
                <a:effectLst/>
                <a:latin typeface="lucida grande"/>
              </a:rPr>
              <a:t>Функциональные группы</a:t>
            </a:r>
            <a:r>
              <a:rPr lang="ru-RU" b="0" i="0" dirty="0" smtClean="0">
                <a:solidFill>
                  <a:srgbClr val="000000"/>
                </a:solidFill>
                <a:effectLst/>
                <a:latin typeface="lucida grande"/>
              </a:rPr>
              <a:t> - это группы, существующие внутри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Они создаются в больших проектах, когда необходимо сгруппировать работников внутри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по их областям компетенции (</a:t>
            </a:r>
            <a:r>
              <a:rPr lang="ru-RU" b="0" i="0" u="none" strike="noStrike" dirty="0" smtClean="0">
                <a:solidFill>
                  <a:srgbClr val="0071A6"/>
                </a:solidFill>
                <a:effectLst/>
                <a:latin typeface="lucida grande"/>
                <a:hlinkClick r:id="rId3"/>
              </a:rPr>
              <a:t> рис. 3.3</a:t>
            </a:r>
            <a:r>
              <a:rPr lang="ru-RU" b="0" i="0" dirty="0" smtClean="0">
                <a:solidFill>
                  <a:srgbClr val="000000"/>
                </a:solidFill>
                <a:effectLst/>
                <a:latin typeface="lucida grande"/>
              </a:rPr>
              <a:t>). Например, в команде разработчиков возможна группировка сотрудников в соответствии с назначением разрабатываемых ими модулей: </a:t>
            </a:r>
            <a:r>
              <a:rPr lang="ru-RU" b="0" i="1" dirty="0" smtClean="0">
                <a:solidFill>
                  <a:srgbClr val="000000"/>
                </a:solidFill>
                <a:effectLst/>
                <a:latin typeface="lucida grande"/>
              </a:rPr>
              <a:t>интерфейс</a:t>
            </a:r>
            <a:r>
              <a:rPr lang="ru-RU" b="0" i="0" dirty="0" smtClean="0">
                <a:solidFill>
                  <a:srgbClr val="000000"/>
                </a:solidFill>
                <a:effectLst/>
                <a:latin typeface="lucida grande"/>
              </a:rPr>
              <a:t> пользователя, реализация бизнес-логики или объектов данных. В отличие от </a:t>
            </a:r>
            <a:r>
              <a:rPr lang="ru-RU" b="0" i="1" dirty="0" smtClean="0">
                <a:solidFill>
                  <a:srgbClr val="000000"/>
                </a:solidFill>
                <a:effectLst/>
                <a:latin typeface="lucida grande"/>
              </a:rPr>
              <a:t>групп направлений</a:t>
            </a:r>
            <a:r>
              <a:rPr lang="ru-RU" b="0" i="0" dirty="0" smtClean="0">
                <a:solidFill>
                  <a:srgbClr val="000000"/>
                </a:solidFill>
                <a:effectLst/>
                <a:latin typeface="lucida grande"/>
              </a:rPr>
              <a:t>, </a:t>
            </a:r>
            <a:r>
              <a:rPr lang="ru-RU" b="0" i="1" dirty="0" smtClean="0">
                <a:solidFill>
                  <a:srgbClr val="000000"/>
                </a:solidFill>
                <a:effectLst/>
                <a:latin typeface="lucida grande"/>
              </a:rPr>
              <a:t>функциональные группы</a:t>
            </a:r>
            <a:r>
              <a:rPr lang="ru-RU" b="0" i="0" dirty="0" smtClean="0">
                <a:solidFill>
                  <a:srgbClr val="000000"/>
                </a:solidFill>
                <a:effectLst/>
                <a:latin typeface="lucida grande"/>
              </a:rPr>
              <a:t> имеют внутреннюю иерархическую структуру.</a:t>
            </a:r>
          </a:p>
          <a:p>
            <a:pPr algn="l"/>
            <a:r>
              <a:rPr lang="ru-RU" b="0" i="0" dirty="0" smtClean="0">
                <a:solidFill>
                  <a:srgbClr val="000000"/>
                </a:solidFill>
                <a:effectLst/>
                <a:latin typeface="lucida grande"/>
              </a:rPr>
              <a:t/>
            </a:r>
            <a:br>
              <a:rPr lang="ru-RU" b="0" i="0" dirty="0" smtClean="0">
                <a:solidFill>
                  <a:srgbClr val="000000"/>
                </a:solidFill>
                <a:effectLst/>
                <a:latin typeface="lucida grande"/>
              </a:rPr>
            </a:br>
            <a:r>
              <a:rPr lang="ru-RU" b="1" i="0" dirty="0" smtClean="0">
                <a:solidFill>
                  <a:srgbClr val="000000"/>
                </a:solidFill>
                <a:effectLst/>
                <a:latin typeface="lucida grande"/>
              </a:rPr>
              <a:t>Рис. 3.3. </a:t>
            </a:r>
            <a:r>
              <a:rPr lang="ru-RU" b="0" i="0" dirty="0" smtClean="0">
                <a:solidFill>
                  <a:srgbClr val="000000"/>
                </a:solidFill>
                <a:effectLst/>
                <a:latin typeface="lucida grande"/>
              </a:rPr>
              <a:t>Разделение проектной команды на функциональные группы [5]</a:t>
            </a: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45</a:t>
            </a:fld>
            <a:endParaRPr lang="ru-RU"/>
          </a:p>
        </p:txBody>
      </p:sp>
    </p:spTree>
    <p:extLst>
      <p:ext uri="{BB962C8B-B14F-4D97-AF65-F5344CB8AC3E}">
        <p14:creationId xmlns:p14="http://schemas.microsoft.com/office/powerpoint/2010/main" val="1283913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smtClean="0">
                <a:solidFill>
                  <a:srgbClr val="000000"/>
                </a:solidFill>
                <a:effectLst/>
                <a:latin typeface="lucida grande"/>
              </a:rPr>
              <a:t>Третье направление масштабирования - </a:t>
            </a:r>
            <a:r>
              <a:rPr lang="ru-RU" b="1" i="0" dirty="0" smtClean="0">
                <a:solidFill>
                  <a:srgbClr val="000000"/>
                </a:solidFill>
                <a:effectLst/>
                <a:latin typeface="lucida grande"/>
              </a:rPr>
              <a:t>объединение ролей</a:t>
            </a:r>
            <a:r>
              <a:rPr lang="ru-RU" b="0" i="0" dirty="0" smtClean="0">
                <a:solidFill>
                  <a:srgbClr val="000000"/>
                </a:solidFill>
                <a:effectLst/>
                <a:latin typeface="lucida grande"/>
              </a:rPr>
              <a:t>. Как правило, выделение одного человека на каждый </a:t>
            </a:r>
            <a:r>
              <a:rPr lang="ru-RU" b="0" i="1" dirty="0" smtClean="0">
                <a:solidFill>
                  <a:srgbClr val="000000"/>
                </a:solidFill>
                <a:effectLst/>
                <a:latin typeface="lucida grande"/>
              </a:rPr>
              <a:t>ролевой кластер</a:t>
            </a:r>
            <a:r>
              <a:rPr lang="ru-RU" b="0" i="0" dirty="0" smtClean="0">
                <a:solidFill>
                  <a:srgbClr val="000000"/>
                </a:solidFill>
                <a:effectLst/>
                <a:latin typeface="lucida grande"/>
              </a:rPr>
              <a:t> обеспечивает полноценное </a:t>
            </a:r>
            <a:r>
              <a:rPr lang="ru-RU" b="0" i="1" dirty="0" smtClean="0">
                <a:solidFill>
                  <a:srgbClr val="000000"/>
                </a:solidFill>
                <a:effectLst/>
                <a:latin typeface="lucida grande"/>
              </a:rPr>
              <a:t>исполнение</a:t>
            </a:r>
            <a:r>
              <a:rPr lang="ru-RU" b="0" i="0" dirty="0" smtClean="0">
                <a:solidFill>
                  <a:srgbClr val="000000"/>
                </a:solidFill>
                <a:effectLst/>
                <a:latin typeface="lucida grande"/>
              </a:rPr>
              <a:t> каждой из ролей, но это экономически оправдано не для всех проектов. Зачастую в малых проектных группах члены группы могут объединять роли. При этом </a:t>
            </a:r>
            <a:r>
              <a:rPr lang="ru-RU" b="0" i="1" dirty="0" smtClean="0">
                <a:solidFill>
                  <a:srgbClr val="000000"/>
                </a:solidFill>
                <a:effectLst/>
                <a:latin typeface="lucida grande"/>
              </a:rPr>
              <a:t>MSF</a:t>
            </a:r>
            <a:r>
              <a:rPr lang="ru-RU" b="0" i="0" dirty="0" smtClean="0">
                <a:solidFill>
                  <a:srgbClr val="000000"/>
                </a:solidFill>
                <a:effectLst/>
                <a:latin typeface="lucida grande"/>
              </a:rPr>
              <a:t> рекомендует соблюдать два принципа. Во-первых, роль команды разработчиков не может быть объединена ни с какой другой </a:t>
            </a:r>
            <a:r>
              <a:rPr lang="ru-RU" b="0" i="1" dirty="0" smtClean="0">
                <a:solidFill>
                  <a:srgbClr val="000000"/>
                </a:solidFill>
                <a:effectLst/>
                <a:latin typeface="lucida grande"/>
              </a:rPr>
              <a:t>ролью. Разработчики</a:t>
            </a:r>
            <a:r>
              <a:rPr lang="ru-RU" b="0" i="0" dirty="0" smtClean="0">
                <a:solidFill>
                  <a:srgbClr val="000000"/>
                </a:solidFill>
                <a:effectLst/>
                <a:latin typeface="lucida grande"/>
              </a:rPr>
              <a:t> - это создатели проекта, и они не должны отвлекаться от своей главной задачи. Наделение разработчиков дополнительными обязанностями лишь делает более вероятным </a:t>
            </a:r>
            <a:r>
              <a:rPr lang="ru-RU" b="0" i="1" dirty="0" smtClean="0">
                <a:solidFill>
                  <a:srgbClr val="000000"/>
                </a:solidFill>
                <a:effectLst/>
                <a:latin typeface="lucida grande"/>
              </a:rPr>
              <a:t>выход</a:t>
            </a:r>
            <a:r>
              <a:rPr lang="ru-RU" b="0" i="0" dirty="0" smtClean="0">
                <a:solidFill>
                  <a:srgbClr val="000000"/>
                </a:solidFill>
                <a:effectLst/>
                <a:latin typeface="lucida grande"/>
              </a:rPr>
              <a:t> из календарного </a:t>
            </a:r>
            <a:r>
              <a:rPr lang="ru-RU" b="0" i="1" dirty="0" smtClean="0">
                <a:solidFill>
                  <a:srgbClr val="000000"/>
                </a:solidFill>
                <a:effectLst/>
                <a:latin typeface="lucida grande"/>
              </a:rPr>
              <a:t>графика</a:t>
            </a:r>
            <a:r>
              <a:rPr lang="ru-RU" b="0" i="0" dirty="0" smtClean="0">
                <a:solidFill>
                  <a:srgbClr val="000000"/>
                </a:solidFill>
                <a:effectLst/>
                <a:latin typeface="lucida grande"/>
              </a:rPr>
              <a:t> проекта.</a:t>
            </a:r>
          </a:p>
          <a:p>
            <a:pPr algn="l"/>
            <a:r>
              <a:rPr lang="ru-RU" b="0" i="0" dirty="0" smtClean="0">
                <a:solidFill>
                  <a:srgbClr val="000000"/>
                </a:solidFill>
                <a:effectLst/>
                <a:latin typeface="lucida grande"/>
              </a:rPr>
              <a:t>Второй принцип - это избежание </a:t>
            </a:r>
            <a:r>
              <a:rPr lang="ru-RU" b="0" i="1" dirty="0" smtClean="0">
                <a:solidFill>
                  <a:srgbClr val="000000"/>
                </a:solidFill>
                <a:effectLst/>
                <a:latin typeface="lucida grande"/>
              </a:rPr>
              <a:t>сочетания</a:t>
            </a:r>
            <a:r>
              <a:rPr lang="ru-RU" b="0" i="0" dirty="0" smtClean="0">
                <a:solidFill>
                  <a:srgbClr val="000000"/>
                </a:solidFill>
                <a:effectLst/>
                <a:latin typeface="lucida grande"/>
              </a:rPr>
              <a:t> ролей, имеющих предопределенные </a:t>
            </a:r>
            <a:r>
              <a:rPr lang="ru-RU" b="0" i="1" dirty="0" smtClean="0">
                <a:solidFill>
                  <a:srgbClr val="000000"/>
                </a:solidFill>
                <a:effectLst/>
                <a:latin typeface="lucida grande"/>
              </a:rPr>
              <a:t>конфликты интересов</a:t>
            </a:r>
            <a:r>
              <a:rPr lang="ru-RU" b="0" i="0" dirty="0" smtClean="0">
                <a:solidFill>
                  <a:srgbClr val="000000"/>
                </a:solidFill>
                <a:effectLst/>
                <a:latin typeface="lucida grande"/>
              </a:rPr>
              <a:t>.</a:t>
            </a:r>
          </a:p>
          <a:p>
            <a:pPr algn="l"/>
            <a:r>
              <a:rPr lang="ru-RU" b="0" i="0" dirty="0" smtClean="0">
                <a:solidFill>
                  <a:srgbClr val="000000"/>
                </a:solidFill>
                <a:effectLst/>
                <a:latin typeface="lucida grande"/>
              </a:rPr>
              <a:t>Рекомендации </a:t>
            </a:r>
            <a:r>
              <a:rPr lang="ru-RU" b="0" i="1" dirty="0" smtClean="0">
                <a:solidFill>
                  <a:srgbClr val="000000"/>
                </a:solidFill>
                <a:effectLst/>
                <a:latin typeface="lucida grande"/>
              </a:rPr>
              <a:t>MSF</a:t>
            </a:r>
            <a:r>
              <a:rPr lang="ru-RU" b="0" i="0" dirty="0" smtClean="0">
                <a:solidFill>
                  <a:srgbClr val="000000"/>
                </a:solidFill>
                <a:effectLst/>
                <a:latin typeface="lucida grande"/>
              </a:rPr>
              <a:t> по возможностям объединения ролей приведены на </a:t>
            </a:r>
            <a:r>
              <a:rPr lang="ru-RU" b="0" i="0" u="none" strike="noStrike" dirty="0" smtClean="0">
                <a:solidFill>
                  <a:srgbClr val="0071A6"/>
                </a:solidFill>
                <a:effectLst/>
                <a:latin typeface="lucida grande"/>
                <a:hlinkClick r:id="rId3"/>
              </a:rPr>
              <a:t>рис. 3.4</a:t>
            </a:r>
            <a:r>
              <a:rPr lang="ru-RU" b="0" i="0" dirty="0" smtClean="0">
                <a:solidFill>
                  <a:srgbClr val="000000"/>
                </a:solidFill>
                <a:effectLst/>
                <a:latin typeface="lucida grande"/>
              </a:rPr>
              <a:t>.</a:t>
            </a:r>
          </a:p>
          <a:p>
            <a:pPr algn="l"/>
            <a:r>
              <a:rPr lang="ru-RU" b="0" i="0" dirty="0" smtClean="0">
                <a:solidFill>
                  <a:srgbClr val="000000"/>
                </a:solidFill>
                <a:effectLst/>
                <a:latin typeface="lucida grande"/>
              </a:rPr>
              <a:t>Роль менеджера проекта возлагается на </a:t>
            </a:r>
            <a:r>
              <a:rPr lang="ru-RU" b="0" i="1" dirty="0" smtClean="0">
                <a:solidFill>
                  <a:srgbClr val="000000"/>
                </a:solidFill>
                <a:effectLst/>
                <a:latin typeface="lucida grande"/>
              </a:rPr>
              <a:t>кластер "Управление программой"</a:t>
            </a:r>
            <a:r>
              <a:rPr lang="ru-RU" b="0" i="0" dirty="0" smtClean="0">
                <a:solidFill>
                  <a:srgbClr val="000000"/>
                </a:solidFill>
                <a:effectLst/>
                <a:latin typeface="lucida grande"/>
              </a:rPr>
              <a:t>. Основные функции этого кластера - </a:t>
            </a:r>
            <a:r>
              <a:rPr lang="ru-RU" b="0" i="1" dirty="0" smtClean="0">
                <a:solidFill>
                  <a:srgbClr val="000000"/>
                </a:solidFill>
                <a:effectLst/>
                <a:latin typeface="lucida grande"/>
              </a:rPr>
              <a:t>управление проектом</a:t>
            </a:r>
            <a:r>
              <a:rPr lang="ru-RU" b="0" i="0" dirty="0" smtClean="0">
                <a:solidFill>
                  <a:srgbClr val="000000"/>
                </a:solidFill>
                <a:effectLst/>
                <a:latin typeface="lucida grande"/>
              </a:rPr>
              <a:t>, выработка архитектуры решения, </a:t>
            </a:r>
            <a:r>
              <a:rPr lang="ru-RU" b="0" i="1" dirty="0" smtClean="0">
                <a:solidFill>
                  <a:srgbClr val="000000"/>
                </a:solidFill>
                <a:effectLst/>
                <a:latin typeface="lucida grande"/>
              </a:rPr>
              <a:t>контроль</a:t>
            </a:r>
            <a:r>
              <a:rPr lang="ru-RU" b="0" i="0" dirty="0" smtClean="0">
                <a:solidFill>
                  <a:srgbClr val="000000"/>
                </a:solidFill>
                <a:effectLst/>
                <a:latin typeface="lucida grande"/>
              </a:rPr>
              <a:t> производственного процесса и организация деятельности административных служб. В небольших проектах все эти функции могут успешно осуществляться одним менеджером программы. Но по мере роста объема и сложности проекта в этом ролевом кластере выделяются две ветви специализации: работа над архитектурой и спецификациями и </a:t>
            </a:r>
            <a:r>
              <a:rPr lang="ru-RU" b="0" i="1" dirty="0" smtClean="0">
                <a:solidFill>
                  <a:srgbClr val="000000"/>
                </a:solidFill>
                <a:effectLst/>
                <a:latin typeface="lucida grande"/>
              </a:rPr>
              <a:t>управление проектом</a:t>
            </a:r>
            <a:r>
              <a:rPr lang="ru-RU" b="0" i="0" dirty="0" smtClean="0">
                <a:solidFill>
                  <a:srgbClr val="000000"/>
                </a:solidFill>
                <a:effectLst/>
                <a:latin typeface="lucida grande"/>
              </a:rPr>
              <a:t>.</a:t>
            </a:r>
          </a:p>
          <a:p>
            <a:pPr algn="l"/>
            <a:r>
              <a:rPr lang="ru-RU" b="0" i="0" dirty="0" smtClean="0">
                <a:solidFill>
                  <a:srgbClr val="000000"/>
                </a:solidFill>
                <a:effectLst/>
                <a:latin typeface="lucida grande"/>
              </a:rPr>
              <a:t>Организация взаимодействия между проектной командой и заказчиками (заинтересованными лицами) распределяется среди </a:t>
            </a:r>
            <a:r>
              <a:rPr lang="ru-RU" b="0" i="1" dirty="0" smtClean="0">
                <a:solidFill>
                  <a:srgbClr val="000000"/>
                </a:solidFill>
                <a:effectLst/>
                <a:latin typeface="lucida grande"/>
              </a:rPr>
              <a:t>ролевых кластеров</a:t>
            </a:r>
            <a:r>
              <a:rPr lang="ru-RU" b="0" i="0" dirty="0" smtClean="0">
                <a:solidFill>
                  <a:srgbClr val="000000"/>
                </a:solidFill>
                <a:effectLst/>
                <a:latin typeface="lucida grande"/>
              </a:rPr>
              <a:t> </a:t>
            </a:r>
            <a:r>
              <a:rPr lang="ru-RU" b="0" i="1" dirty="0" smtClean="0">
                <a:solidFill>
                  <a:srgbClr val="000000"/>
                </a:solidFill>
                <a:effectLst/>
                <a:latin typeface="lucida grande"/>
              </a:rPr>
              <a:t>"Управление программой"</a:t>
            </a:r>
            <a:r>
              <a:rPr lang="ru-RU" b="0" i="0" dirty="0" smtClean="0">
                <a:solidFill>
                  <a:srgbClr val="000000"/>
                </a:solidFill>
                <a:effectLst/>
                <a:latin typeface="lucida grande"/>
              </a:rPr>
              <a:t> и </a:t>
            </a:r>
            <a:r>
              <a:rPr lang="ru-RU" b="0" i="1" dirty="0" smtClean="0">
                <a:solidFill>
                  <a:srgbClr val="000000"/>
                </a:solidFill>
                <a:effectLst/>
                <a:latin typeface="lucida grande"/>
              </a:rPr>
              <a:t>"Управление продуктом"</a:t>
            </a:r>
            <a:r>
              <a:rPr lang="ru-RU" b="0" i="0" dirty="0" smtClean="0">
                <a:solidFill>
                  <a:srgbClr val="000000"/>
                </a:solidFill>
                <a:effectLst/>
                <a:latin typeface="lucida grande"/>
              </a:rPr>
              <a:t>. </a:t>
            </a:r>
            <a:r>
              <a:rPr lang="ru-RU" b="0" i="1" dirty="0" smtClean="0">
                <a:solidFill>
                  <a:srgbClr val="000000"/>
                </a:solidFill>
                <a:effectLst/>
                <a:latin typeface="lucida grande"/>
              </a:rPr>
              <a:t>"Управление продуктом"</a:t>
            </a:r>
            <a:r>
              <a:rPr lang="ru-RU" b="0" i="0" dirty="0" smtClean="0">
                <a:solidFill>
                  <a:srgbClr val="000000"/>
                </a:solidFill>
                <a:effectLst/>
                <a:latin typeface="lucida grande"/>
              </a:rPr>
              <a:t> обеспечивает отчетность в части характеристик решения, а </a:t>
            </a:r>
            <a:r>
              <a:rPr lang="ru-RU" b="0" i="1" dirty="0" smtClean="0">
                <a:solidFill>
                  <a:srgbClr val="000000"/>
                </a:solidFill>
                <a:effectLst/>
                <a:latin typeface="lucida grande"/>
              </a:rPr>
              <a:t>"Управление программой"</a:t>
            </a:r>
            <a:r>
              <a:rPr lang="ru-RU" b="0" i="0" dirty="0" smtClean="0">
                <a:solidFill>
                  <a:srgbClr val="000000"/>
                </a:solidFill>
                <a:effectLst/>
                <a:latin typeface="lucida grande"/>
              </a:rPr>
              <a:t> - отчетность о ходе проекта.</a:t>
            </a:r>
          </a:p>
          <a:p>
            <a:pPr algn="l"/>
            <a:r>
              <a:rPr lang="ru-RU" b="0" i="0" dirty="0" smtClean="0">
                <a:solidFill>
                  <a:srgbClr val="000000"/>
                </a:solidFill>
                <a:effectLst/>
                <a:latin typeface="lucida grande"/>
              </a:rPr>
              <a:t/>
            </a:r>
            <a:br>
              <a:rPr lang="ru-RU" b="0" i="0" dirty="0" smtClean="0">
                <a:solidFill>
                  <a:srgbClr val="000000"/>
                </a:solidFill>
                <a:effectLst/>
                <a:latin typeface="lucida grande"/>
              </a:rPr>
            </a:br>
            <a:r>
              <a:rPr lang="ru-RU" b="1" i="0" dirty="0" smtClean="0">
                <a:solidFill>
                  <a:srgbClr val="000000"/>
                </a:solidFill>
                <a:effectLst/>
                <a:latin typeface="lucida grande"/>
              </a:rPr>
              <a:t>Рис. 3.4. </a:t>
            </a:r>
            <a:r>
              <a:rPr lang="ru-RU" b="0" i="0" dirty="0" smtClean="0">
                <a:solidFill>
                  <a:srgbClr val="000000"/>
                </a:solidFill>
                <a:effectLst/>
                <a:latin typeface="lucida grande"/>
              </a:rPr>
              <a:t>Возможности объединения ролей в малых проектах [5]</a:t>
            </a:r>
            <a:endParaRPr lang="ru-RU" b="0" i="0" dirty="0">
              <a:solidFill>
                <a:srgbClr val="000000"/>
              </a:solidFill>
              <a:effectLst/>
              <a:latin typeface="lucida grande"/>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46</a:t>
            </a:fld>
            <a:endParaRPr lang="ru-RU"/>
          </a:p>
        </p:txBody>
      </p:sp>
    </p:spTree>
    <p:extLst>
      <p:ext uri="{BB962C8B-B14F-4D97-AF65-F5344CB8AC3E}">
        <p14:creationId xmlns:p14="http://schemas.microsoft.com/office/powerpoint/2010/main" val="1270464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Arial Unicode MS" pitchFamily="34" charset="-128"/>
                <a:ea typeface="+mn-ea"/>
                <a:cs typeface="+mn-cs"/>
              </a:rPr>
              <a:t>В качестве интегрирующего средства, обеспечивающего поддержку процесса разработки, рассматривается среда </a:t>
            </a:r>
            <a:r>
              <a:rPr lang="ru-RU" sz="1200" b="0" i="0" kern="1200" dirty="0" err="1" smtClean="0">
                <a:solidFill>
                  <a:schemeClr val="tx1"/>
                </a:solidFill>
                <a:effectLst/>
                <a:latin typeface="Arial Unicode MS" pitchFamily="34" charset="-128"/>
                <a:ea typeface="+mn-ea"/>
                <a:cs typeface="+mn-cs"/>
              </a:rPr>
              <a:t>Visual</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Studio</a:t>
            </a:r>
            <a:r>
              <a:rPr lang="ru-RU" sz="1200" b="0" i="0" kern="1200" dirty="0" smtClean="0">
                <a:solidFill>
                  <a:schemeClr val="tx1"/>
                </a:solidFill>
                <a:effectLst/>
                <a:latin typeface="Arial Unicode MS" pitchFamily="34" charset="-128"/>
                <a:ea typeface="+mn-ea"/>
                <a:cs typeface="+mn-cs"/>
              </a:rPr>
              <a:t> 2005 (рис. 18.2), включающая в себя:</a:t>
            </a:r>
          </a:p>
          <a:p>
            <a:r>
              <a:rPr lang="ru-RU" sz="1200" b="0" i="0" kern="1200" dirty="0" smtClean="0">
                <a:solidFill>
                  <a:schemeClr val="tx1"/>
                </a:solidFill>
                <a:effectLst/>
                <a:latin typeface="Arial Unicode MS" pitchFamily="34" charset="-128"/>
                <a:ea typeface="+mn-ea"/>
                <a:cs typeface="+mn-cs"/>
              </a:rPr>
              <a:t>1) </a:t>
            </a:r>
            <a:r>
              <a:rPr lang="ru-RU" sz="1200" b="0" i="0" kern="1200" dirty="0" err="1" smtClean="0">
                <a:solidFill>
                  <a:schemeClr val="tx1"/>
                </a:solidFill>
                <a:effectLst/>
                <a:latin typeface="Arial Unicode MS" pitchFamily="34" charset="-128"/>
                <a:ea typeface="+mn-ea"/>
                <a:cs typeface="+mn-cs"/>
              </a:rPr>
              <a:t>Visual</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Studio</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Team</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Architects</a:t>
            </a:r>
            <a:r>
              <a:rPr lang="ru-RU" sz="1200" b="0" i="0" kern="1200" dirty="0" smtClean="0">
                <a:solidFill>
                  <a:schemeClr val="tx1"/>
                </a:solidFill>
                <a:effectLst/>
                <a:latin typeface="Arial Unicode MS" pitchFamily="34" charset="-128"/>
                <a:ea typeface="+mn-ea"/>
                <a:cs typeface="+mn-cs"/>
              </a:rPr>
              <a:t> — графические конструкторы для создания архитектуры приложений, корпоративных сетей и Web-служб, развертывания приложений в сетевой инфраструктуре;</a:t>
            </a:r>
          </a:p>
          <a:p>
            <a:r>
              <a:rPr lang="ru-RU" sz="1200" b="0" i="0" kern="1200" dirty="0" smtClean="0">
                <a:solidFill>
                  <a:schemeClr val="tx1"/>
                </a:solidFill>
                <a:effectLst/>
                <a:latin typeface="Arial Unicode MS" pitchFamily="34" charset="-128"/>
                <a:ea typeface="+mn-ea"/>
                <a:cs typeface="+mn-cs"/>
              </a:rPr>
              <a:t>2) </a:t>
            </a:r>
            <a:r>
              <a:rPr lang="ru-RU" sz="1200" b="0" i="0" kern="1200" dirty="0" err="1" smtClean="0">
                <a:solidFill>
                  <a:schemeClr val="tx1"/>
                </a:solidFill>
                <a:effectLst/>
                <a:latin typeface="Arial Unicode MS" pitchFamily="34" charset="-128"/>
                <a:ea typeface="+mn-ea"/>
                <a:cs typeface="+mn-cs"/>
              </a:rPr>
              <a:t>Visual</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Studio</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Team</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Edition</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for</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Software</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Developers</a:t>
            </a:r>
            <a:r>
              <a:rPr lang="ru-RU" sz="1200" b="0" i="0" kern="1200" dirty="0" smtClean="0">
                <a:solidFill>
                  <a:schemeClr val="tx1"/>
                </a:solidFill>
                <a:effectLst/>
                <a:latin typeface="Arial Unicode MS" pitchFamily="34" charset="-128"/>
                <a:ea typeface="+mn-ea"/>
                <a:cs typeface="+mn-cs"/>
              </a:rPr>
              <a:t> — инструмент анализа качества и производительности исходного кода, предназначенный для создания критически важных приложений и служб в целях тестирования модулей, диагностики проблем безопасности на ранних этапах разработки программных продуктов;</a:t>
            </a:r>
          </a:p>
          <a:p>
            <a:r>
              <a:rPr lang="ru-RU" sz="1200" b="0" i="0" kern="1200" dirty="0" smtClean="0">
                <a:solidFill>
                  <a:schemeClr val="tx1"/>
                </a:solidFill>
                <a:effectLst/>
                <a:latin typeface="Arial Unicode MS" pitchFamily="34" charset="-128"/>
                <a:ea typeface="+mn-ea"/>
                <a:cs typeface="+mn-cs"/>
              </a:rPr>
              <a:t>3) </a:t>
            </a:r>
            <a:r>
              <a:rPr lang="ru-RU" sz="1200" b="0" i="0" kern="1200" dirty="0" err="1" smtClean="0">
                <a:solidFill>
                  <a:schemeClr val="tx1"/>
                </a:solidFill>
                <a:effectLst/>
                <a:latin typeface="Arial Unicode MS" pitchFamily="34" charset="-128"/>
                <a:ea typeface="+mn-ea"/>
                <a:cs typeface="+mn-cs"/>
              </a:rPr>
              <a:t>Visual</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Studio</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Team</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Edition</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for</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Software</a:t>
            </a:r>
            <a:r>
              <a:rPr lang="ru-RU" sz="1200" b="0" i="0" kern="1200" dirty="0" smtClean="0">
                <a:solidFill>
                  <a:schemeClr val="tx1"/>
                </a:solidFill>
                <a:effectLst/>
                <a:latin typeface="Arial Unicode MS" pitchFamily="34" charset="-128"/>
                <a:ea typeface="+mn-ea"/>
                <a:cs typeface="+mn-cs"/>
              </a:rPr>
              <a:t> </a:t>
            </a:r>
            <a:r>
              <a:rPr lang="ru-RU" sz="1200" b="0" i="0" kern="1200" dirty="0" err="1" smtClean="0">
                <a:solidFill>
                  <a:schemeClr val="tx1"/>
                </a:solidFill>
                <a:effectLst/>
                <a:latin typeface="Arial Unicode MS" pitchFamily="34" charset="-128"/>
                <a:ea typeface="+mn-ea"/>
                <a:cs typeface="+mn-cs"/>
              </a:rPr>
              <a:t>Testers</a:t>
            </a:r>
            <a:r>
              <a:rPr lang="ru-RU" sz="1200" b="0" i="0" kern="1200" dirty="0" smtClean="0">
                <a:solidFill>
                  <a:schemeClr val="tx1"/>
                </a:solidFill>
                <a:effectLst/>
                <a:latin typeface="Arial Unicode MS" pitchFamily="34" charset="-128"/>
                <a:ea typeface="+mn-ea"/>
                <a:cs typeface="+mn-cs"/>
              </a:rPr>
              <a:t> — инструмент для тестирования приложений и служб до их поставки и установки; </a:t>
            </a:r>
            <a:r>
              <a:rPr lang="ru-RU" sz="1200" b="0" i="0" u="none" strike="noStrike" kern="1200" baseline="30000" dirty="0" smtClean="0">
                <a:solidFill>
                  <a:schemeClr val="tx1"/>
                </a:solidFill>
                <a:effectLst/>
                <a:latin typeface="Arial Unicode MS" pitchFamily="34" charset="-128"/>
                <a:ea typeface="+mn-ea"/>
                <a:cs typeface="+mn-cs"/>
                <a:hlinkClick r:id="rId3"/>
              </a:rPr>
              <a:t>[2]</a:t>
            </a:r>
            <a:endParaRPr lang="ru-RU" sz="1200" b="0" i="0" kern="1200" dirty="0" smtClean="0">
              <a:solidFill>
                <a:schemeClr val="tx1"/>
              </a:solidFill>
              <a:effectLst/>
              <a:latin typeface="Arial Unicode MS" pitchFamily="34" charset="-128"/>
              <a:ea typeface="+mn-ea"/>
              <a:cs typeface="+mn-cs"/>
            </a:endParaRPr>
          </a:p>
          <a:p>
            <a:r>
              <a:rPr lang="ru-RU" sz="1200" b="0" i="0" kern="1200" dirty="0" smtClean="0">
                <a:solidFill>
                  <a:schemeClr val="tx1"/>
                </a:solidFill>
                <a:effectLst/>
                <a:latin typeface="Arial Unicode MS" pitchFamily="34" charset="-128"/>
                <a:ea typeface="+mn-ea"/>
                <a:cs typeface="+mn-cs"/>
              </a:rPr>
              <a:t>Рис. 18.2. </a:t>
            </a:r>
            <a:r>
              <a:rPr lang="ru-RU" sz="1200" b="1" i="0" kern="1200" dirty="0" smtClean="0">
                <a:solidFill>
                  <a:schemeClr val="tx1"/>
                </a:solidFill>
                <a:effectLst/>
                <a:latin typeface="Arial Unicode MS" pitchFamily="34" charset="-128"/>
                <a:ea typeface="+mn-ea"/>
                <a:cs typeface="+mn-cs"/>
              </a:rPr>
              <a:t>Среда проектирования </a:t>
            </a:r>
            <a:r>
              <a:rPr lang="ru-RU" sz="1200" b="1" i="0" kern="1200" dirty="0" err="1" smtClean="0">
                <a:solidFill>
                  <a:schemeClr val="tx1"/>
                </a:solidFill>
                <a:effectLst/>
                <a:latin typeface="Arial Unicode MS" pitchFamily="34" charset="-128"/>
                <a:ea typeface="+mn-ea"/>
                <a:cs typeface="+mn-cs"/>
              </a:rPr>
              <a:t>Visual</a:t>
            </a:r>
            <a:r>
              <a:rPr lang="ru-RU" sz="1200" b="1" i="0" kern="1200" dirty="0" smtClean="0">
                <a:solidFill>
                  <a:schemeClr val="tx1"/>
                </a:solidFill>
                <a:effectLst/>
                <a:latin typeface="Arial Unicode MS" pitchFamily="34" charset="-128"/>
                <a:ea typeface="+mn-ea"/>
                <a:cs typeface="+mn-cs"/>
              </a:rPr>
              <a:t> </a:t>
            </a:r>
            <a:r>
              <a:rPr lang="ru-RU" sz="1200" b="1" i="0" kern="1200" dirty="0" err="1" smtClean="0">
                <a:solidFill>
                  <a:schemeClr val="tx1"/>
                </a:solidFill>
                <a:effectLst/>
                <a:latin typeface="Arial Unicode MS" pitchFamily="34" charset="-128"/>
                <a:ea typeface="+mn-ea"/>
                <a:cs typeface="+mn-cs"/>
              </a:rPr>
              <a:t>Studio</a:t>
            </a:r>
            <a:r>
              <a:rPr lang="ru-RU" sz="1200" b="1" i="0" kern="1200" dirty="0" smtClean="0">
                <a:solidFill>
                  <a:schemeClr val="tx1"/>
                </a:solidFill>
                <a:effectLst/>
                <a:latin typeface="Arial Unicode MS" pitchFamily="34" charset="-128"/>
                <a:ea typeface="+mn-ea"/>
                <a:cs typeface="+mn-cs"/>
              </a:rPr>
              <a:t> 2005</a:t>
            </a:r>
            <a:endParaRPr lang="ru-RU" sz="1200" b="0" i="0" kern="1200" dirty="0">
              <a:solidFill>
                <a:schemeClr val="tx1"/>
              </a:solidFill>
              <a:effectLst/>
              <a:latin typeface="Arial Unicode MS" pitchFamily="34" charset="-128"/>
              <a:ea typeface="+mn-ea"/>
              <a:cs typeface="+mn-cs"/>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47</a:t>
            </a:fld>
            <a:endParaRPr lang="ru-RU"/>
          </a:p>
        </p:txBody>
      </p:sp>
    </p:spTree>
    <p:extLst>
      <p:ext uri="{BB962C8B-B14F-4D97-AF65-F5344CB8AC3E}">
        <p14:creationId xmlns:p14="http://schemas.microsoft.com/office/powerpoint/2010/main" val="692710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Преимущества модели команды MSF.</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 Высокая           производительность,           поскольку</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непроизводительные     трудозатраты     на   поддержание</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формальных и субординационных связей сведены к</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минимуму.</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 Сравнительно легкая масштабируемость. Каждый элемент в</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схеме команды может быть в свою очередь циклом.</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 Сильная положительная мотивация труда и равно высокая</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заинтересованность всех участников в конечном успехе.</a:t>
            </a:r>
          </a:p>
          <a:p>
            <a:pPr algn="just">
              <a:lnSpc>
                <a:spcPct val="90000"/>
              </a:lnSpc>
            </a:pPr>
            <a:endParaRPr lang="ru-RU" altLang="ru-RU" b="0" dirty="0" smtClean="0">
              <a:solidFill>
                <a:schemeClr val="tx1"/>
              </a:solidFill>
              <a:latin typeface="Times New Roman" panose="02020603050405020304" pitchFamily="18" charset="0"/>
              <a:cs typeface="Times New Roman" panose="02020603050405020304" pitchFamily="18" charset="0"/>
            </a:endParaRP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Основные недостатки модели MSF являются продолжением ее</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достоинств.</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 Для формирования команды MSF нужны равные (равно</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квалифицированные и равно заинтересованные) участники.</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 Критическое значение имеет коммуникабельность (большая</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часть коммуникаций неформальны), умение и готовность</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работать в коллективе (артельный дух).</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 Демократичная модель команды MSF плохо сопрягается с</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жесткой      иерархической     моделью   подразделения</a:t>
            </a:r>
          </a:p>
          <a:p>
            <a:pPr algn="just">
              <a:lnSpc>
                <a:spcPct val="90000"/>
              </a:lnSpc>
            </a:pPr>
            <a:r>
              <a:rPr lang="ru-RU" altLang="ru-RU" b="0" dirty="0" smtClean="0">
                <a:solidFill>
                  <a:schemeClr val="tx1"/>
                </a:solidFill>
                <a:latin typeface="Times New Roman" panose="02020603050405020304" pitchFamily="18" charset="0"/>
                <a:cs typeface="Times New Roman" panose="02020603050405020304" pitchFamily="18" charset="0"/>
              </a:rPr>
              <a:t>          (предприятия).</a:t>
            </a:r>
            <a:endParaRPr lang="ru-RU" altLang="ru-RU" b="0" dirty="0">
              <a:solidFill>
                <a:schemeClr val="tx1"/>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48</a:t>
            </a:fld>
            <a:endParaRPr lang="ru-RU"/>
          </a:p>
        </p:txBody>
      </p:sp>
    </p:spTree>
    <p:extLst>
      <p:ext uri="{BB962C8B-B14F-4D97-AF65-F5344CB8AC3E}">
        <p14:creationId xmlns:p14="http://schemas.microsoft.com/office/powerpoint/2010/main" val="1631910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Образ слайда 1"/>
          <p:cNvSpPr>
            <a:spLocks noGrp="1" noRot="1" noChangeAspect="1" noTextEdit="1"/>
          </p:cNvSpPr>
          <p:nvPr>
            <p:ph type="sldImg"/>
          </p:nvPr>
        </p:nvSpPr>
        <p:spPr>
          <a:ln/>
        </p:spPr>
      </p:sp>
      <p:sp>
        <p:nvSpPr>
          <p:cNvPr id="5734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
        <p:nvSpPr>
          <p:cNvPr id="5734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DD0DB3EA-F5D7-4286-ACF0-55966A465337}" type="slidenum">
              <a:rPr lang="ru-RU" altLang="ru-RU" sz="1200" b="0" smtClean="0">
                <a:solidFill>
                  <a:schemeClr val="tx1"/>
                </a:solidFill>
              </a:rPr>
              <a:pPr/>
              <a:t>53</a:t>
            </a:fld>
            <a:endParaRPr lang="ru-RU" altLang="ru-RU" sz="1200" b="0" smtClean="0">
              <a:solidFill>
                <a:schemeClr val="tx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Образ слайда 1"/>
          <p:cNvSpPr>
            <a:spLocks noGrp="1" noRot="1" noChangeAspect="1" noTextEdit="1"/>
          </p:cNvSpPr>
          <p:nvPr>
            <p:ph type="sldImg"/>
          </p:nvPr>
        </p:nvSpPr>
        <p:spPr>
          <a:ln/>
        </p:spPr>
      </p:sp>
      <p:sp>
        <p:nvSpPr>
          <p:cNvPr id="9318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latin typeface="Times New Roman" panose="02020603050405020304" pitchFamily="18" charset="0"/>
                <a:cs typeface="Times New Roman" panose="02020603050405020304" pitchFamily="18" charset="0"/>
              </a:rPr>
              <a:t>Основная цель игры в планирование – быстро сформировать приблизительный план работы и постоянно обновлять его по мере того, как условия задачи становятся всё более чёткими. Артефактами игры в планирование является набор бумажных карточек, на которых записаны пожелания заказчика (customer stories), и приблизительный план работы по выпуску следующих одной или нескольких небольших версий продукта. Критическим фактором, благодаря которому такой стиль планирования оказывается эффективным, является то, что в данном случае заказчик отвечает за принятие бизнес-решений, а команда разработчиков отвечает за принятие технических решений. Если не выполняется это правило, весь процесс распадается на части.</a:t>
            </a:r>
          </a:p>
          <a:p>
            <a:endParaRPr lang="ru-RU" altLang="ru-RU" smtClean="0"/>
          </a:p>
        </p:txBody>
      </p:sp>
      <p:sp>
        <p:nvSpPr>
          <p:cNvPr id="9318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05BD899C-9302-49A4-A998-A7D8B6017A18}" type="slidenum">
              <a:rPr lang="ru-RU" altLang="ru-RU" sz="1200" b="0" smtClean="0">
                <a:solidFill>
                  <a:schemeClr val="tx1"/>
                </a:solidFill>
              </a:rPr>
              <a:pPr/>
              <a:t>90</a:t>
            </a:fld>
            <a:endParaRPr lang="ru-RU" altLang="ru-RU" sz="1200" b="0" smtClean="0">
              <a:solidFill>
                <a:schemeClr val="tx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раз слайда 1"/>
          <p:cNvSpPr>
            <a:spLocks noGrp="1" noRot="1" noChangeAspect="1" noTextEdit="1"/>
          </p:cNvSpPr>
          <p:nvPr>
            <p:ph type="sldImg"/>
          </p:nvPr>
        </p:nvSpPr>
        <p:spPr>
          <a:ln/>
        </p:spPr>
      </p:sp>
      <p:sp>
        <p:nvSpPr>
          <p:cNvPr id="95235"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Версии (releases) продукта должны поступать в эксплуатацию как можно чаще. Работа над каждой версией должна занимать как можно меньше времени. При этом каждая версия должна быть достаточно осмысленной с точки зрения полезности для бизнеса.</a:t>
            </a:r>
          </a:p>
          <a:p>
            <a:endParaRPr lang="ru-RU" altLang="ru-RU" smtClean="0"/>
          </a:p>
          <a:p>
            <a:r>
              <a:rPr lang="ru-RU" altLang="ru-RU" smtClean="0"/>
              <a:t>Чем раньше мы выпустим первую рабочую версию продукта, тем раньше заказчик начнет получать за счёт неё дополнительную прибыль. Следует помнить, что деньги, заработанные сегодня, стоят дороже, чем деньги, заработанные завтра. Чем раньше заказчик приступит к эксплуатации продукта, тем раньше разработчики получат от него информацию о том, что соответствует требованиям заказчика. Эта информация может оказаться чрезвычайно полезной при планировании следующего выпуска.</a:t>
            </a:r>
          </a:p>
        </p:txBody>
      </p:sp>
      <p:sp>
        <p:nvSpPr>
          <p:cNvPr id="95236"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E1AC7BF1-4D56-4E26-A291-0670C7CC8309}" type="slidenum">
              <a:rPr lang="ru-RU" altLang="ru-RU" sz="1200" b="0" smtClean="0">
                <a:solidFill>
                  <a:schemeClr val="tx1"/>
                </a:solidFill>
              </a:rPr>
              <a:pPr/>
              <a:t>91</a:t>
            </a:fld>
            <a:endParaRPr lang="ru-RU" altLang="ru-RU" sz="1200" b="0" smtClean="0">
              <a:solidFill>
                <a:schemeClr val="tx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Образ слайда 1"/>
          <p:cNvSpPr>
            <a:spLocks noGrp="1" noRot="1" noChangeAspect="1" noTextEdit="1"/>
          </p:cNvSpPr>
          <p:nvPr>
            <p:ph type="sldImg"/>
          </p:nvPr>
        </p:nvSpPr>
        <p:spPr>
          <a:ln/>
        </p:spPr>
      </p:sp>
      <p:sp>
        <p:nvSpPr>
          <p:cNvPr id="97283"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Архитектура – это представление о компонентах системы и их взаимосвязях между собой. Разработчикам необходимо проводить анализ архитектуры программного обеспечения для того, чтобы понять, в каком месте системы необходимо добавить новую функциональность и с чем будет взаимодействовать новый компонент.</a:t>
            </a:r>
          </a:p>
          <a:p>
            <a:endParaRPr lang="ru-RU" altLang="ru-RU" smtClean="0"/>
          </a:p>
          <a:p>
            <a:r>
              <a:rPr lang="ru-RU" altLang="ru-RU" smtClean="0"/>
              <a:t>Метафора системы (system metaphor) – это аналог того, что в большинстве методик называется архитектурой. Метафора системы дает команде представление о том, каким образом система работает в настоящее время, в каких местах добавляются новые компоненты и какую форму они должны принять.</a:t>
            </a:r>
          </a:p>
          <a:p>
            <a:endParaRPr lang="ru-RU" altLang="ru-RU" smtClean="0"/>
          </a:p>
          <a:p>
            <a:r>
              <a:rPr lang="ru-RU" altLang="ru-RU" smtClean="0"/>
              <a:t>Подбор хорошей метафоры облегчает для группы разработчиков понимание того, каким образом устроена система. Иногда сделать это не просто.</a:t>
            </a:r>
          </a:p>
        </p:txBody>
      </p:sp>
      <p:sp>
        <p:nvSpPr>
          <p:cNvPr id="97284"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60A8848E-C572-4435-A7D5-4954EB324073}" type="slidenum">
              <a:rPr lang="ru-RU" altLang="ru-RU" sz="1200" b="0" smtClean="0">
                <a:solidFill>
                  <a:schemeClr val="tx1"/>
                </a:solidFill>
              </a:rPr>
              <a:pPr/>
              <a:t>92</a:t>
            </a:fld>
            <a:endParaRPr lang="ru-RU" altLang="ru-RU" sz="1200" b="0" smtClean="0">
              <a:solidFill>
                <a:schemeClr val="tx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Образ слайда 1"/>
          <p:cNvSpPr>
            <a:spLocks noGrp="1" noRot="1" noChangeAspect="1" noTextEdit="1"/>
          </p:cNvSpPr>
          <p:nvPr>
            <p:ph type="sldImg"/>
          </p:nvPr>
        </p:nvSpPr>
        <p:spPr>
          <a:ln/>
        </p:spPr>
      </p:sp>
      <p:sp>
        <p:nvSpPr>
          <p:cNvPr id="100355"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Два основных подхода к автоматизации тестирования:</a:t>
            </a:r>
          </a:p>
          <a:p>
            <a:r>
              <a:rPr lang="ru-RU" altLang="ru-RU" smtClean="0"/>
              <a:t>► тестирование на уровне кода (в частности, модульное тестирование);</a:t>
            </a:r>
          </a:p>
          <a:p>
            <a:r>
              <a:rPr lang="ru-RU" altLang="ru-RU" smtClean="0"/>
              <a:t>► тестирование пользовательского интерфейса (в частности, тестирование через графический пользовательский интерфейс  -  GUI)</a:t>
            </a:r>
          </a:p>
          <a:p>
            <a:endParaRPr lang="ru-RU" altLang="ru-RU" smtClean="0"/>
          </a:p>
          <a:p>
            <a:r>
              <a:rPr lang="ru-RU" altLang="ru-RU" smtClean="0"/>
              <a:t>При тестировании через GUI:</a:t>
            </a:r>
          </a:p>
          <a:p>
            <a:r>
              <a:rPr lang="ru-RU" altLang="ru-RU" smtClean="0"/>
              <a:t>► приложение тестируется тем же способом, которым его будет использовать человек</a:t>
            </a:r>
          </a:p>
          <a:p>
            <a:r>
              <a:rPr lang="ru-RU" altLang="ru-RU" smtClean="0"/>
              <a:t>► можно тестировать приложение, не имея при этом доступа к исходному коду</a:t>
            </a:r>
          </a:p>
          <a:p>
            <a:r>
              <a:rPr lang="ru-RU" altLang="ru-RU" smtClean="0"/>
              <a:t>GUI-автоматизация развивалась в течение 4 поколений инструментов и техник:</a:t>
            </a:r>
          </a:p>
          <a:p>
            <a:r>
              <a:rPr lang="ru-RU" altLang="ru-RU" smtClean="0"/>
              <a:t>► Утилиты записи и воспроизведения (apture/playback tools) записывают действия тестировщика во время ручного тестирования. Они позволяют выполнять тесты без прямого участия человека в течение продолжительного времени, значительно увеличивая продуктивность и устраняя «тупое» повторение однообразных действий во время ручного тестирования. В то же время, любое малое изменение тестируемого ПО требует перезаписи ручных тестов. Поэтому это первое поколение инструментов не эффективно и не масштабируемо.</a:t>
            </a:r>
          </a:p>
          <a:p>
            <a:r>
              <a:rPr lang="ru-RU" altLang="ru-RU" smtClean="0"/>
              <a:t>► Написание сценария (scripting) – форма программирования на языках, специально разработанных для автоматизации тестирования ПО — смягчает многие проблемы инструментов записи и воспроизведения. Но разработкой занимаются программисты высокого уровня, которые работают отдельно от тестировщиков, непосредственно запускающих тесты. К тому же скрипты более всего подходят для тестирования GUI и не могут быть внедренными, пакетными или вообще каким-либо образом объединены в систему. Наконец, изменения в тестируемом ПО требуют сложных изменений в соответствующих скриптах, и поддержка все возрастающей библиотеки тестирующих скриптов становится в конце концов непреодолимой задачей.</a:t>
            </a:r>
          </a:p>
          <a:p>
            <a:r>
              <a:rPr lang="ru-RU" altLang="ru-RU" smtClean="0"/>
              <a:t>► Управляемое данными тестирование (Data-driven testing) — методология, которая используется в автоматизации тестирования. Особенностью является то, что тестовые скрипты выполняются и верифицируются на основе данных, которые хранятся в центральном хранилище данных или базе данных. Роль базы данных могут выполнять ODBC-ресурсы, csv или xls файлы и т. д. Управляемое данными тестирование — это объединение нескольких взаимодействующих тестовых скриптов и их источников данных в фреймворк, используемый в методологии. В этом фреймворке переменные используются как для входных значений, так и для выходных проверочных значений: в тестовом скрипте обычно закодированы навигация по приложению, чтение источников данных, ведение логов тестирования. Таким образом, логика, которая будет выполнена в скрипте, также зависит от данных.</a:t>
            </a:r>
          </a:p>
          <a:p>
            <a:r>
              <a:rPr lang="ru-RU" altLang="ru-RU" smtClean="0"/>
              <a:t>► Тестирование по ключевым словам (Keyword-based) автоматизация подразумевает разделение процесса создания кейсов на 2 этапа: этап планирования и этап реализации. В этом случае конечный тест представляет собой не программный код, а описание последовательности действий с их параметрами (например, "завести в базе данных пользователя с логином XXX и паролем YYY"). При этом фреймворк отвечает за непосредственную реализацию ключевых слов (действий), а дизайнеру тестов достаточно иметь представление о всём наборе действий, реализованных во фреймворке. Это даёт возможность создавать тесты людям, не имеющим навыков программирования.</a:t>
            </a:r>
          </a:p>
          <a:p>
            <a:endParaRPr lang="ru-RU" altLang="ru-RU" smtClean="0"/>
          </a:p>
          <a:p>
            <a:r>
              <a:rPr lang="ru-RU" altLang="ru-RU" smtClean="0"/>
              <a:t>Для автоматизации тестирования существует большое количество приложений. Наиболее популярные из них по итогам 2007 года:[1]</a:t>
            </a:r>
          </a:p>
          <a:p>
            <a:r>
              <a:rPr lang="en-US" altLang="ru-RU" smtClean="0"/>
              <a:t>HP LoadRunner, HP QuickTest Professional, HP Quality Center</a:t>
            </a:r>
          </a:p>
          <a:p>
            <a:r>
              <a:rPr lang="en-US" altLang="ru-RU" smtClean="0"/>
              <a:t>Segue SilkPerformer</a:t>
            </a:r>
          </a:p>
          <a:p>
            <a:r>
              <a:rPr lang="en-US" altLang="ru-RU" smtClean="0"/>
              <a:t>IBM Rational FunctionalTester, IBM Rational PerformanceTester, IBM Rational TestStudio</a:t>
            </a:r>
          </a:p>
          <a:p>
            <a:r>
              <a:rPr lang="en-US" altLang="ru-RU" smtClean="0"/>
              <a:t>TestComplete </a:t>
            </a:r>
            <a:endParaRPr lang="ru-RU" altLang="ru-RU" smtClean="0"/>
          </a:p>
        </p:txBody>
      </p:sp>
      <p:sp>
        <p:nvSpPr>
          <p:cNvPr id="100356"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A21DE777-64B5-4A1E-836D-7287564A4498}" type="slidenum">
              <a:rPr lang="ru-RU" altLang="ru-RU" sz="1200" b="0" smtClean="0">
                <a:solidFill>
                  <a:schemeClr val="tx1"/>
                </a:solidFill>
              </a:rPr>
              <a:pPr/>
              <a:t>94</a:t>
            </a:fld>
            <a:endParaRPr lang="ru-RU" altLang="ru-RU" sz="1200" b="0" smtClean="0">
              <a:solidFill>
                <a:schemeClr val="tx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Образ слайда 1"/>
          <p:cNvSpPr>
            <a:spLocks noGrp="1" noRot="1" noChangeAspect="1" noTextEdit="1"/>
          </p:cNvSpPr>
          <p:nvPr>
            <p:ph type="sldImg"/>
          </p:nvPr>
        </p:nvSpPr>
        <p:spPr>
          <a:ln/>
        </p:spPr>
      </p:sp>
      <p:sp>
        <p:nvSpPr>
          <p:cNvPr id="102403"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Рефакторинг (refactoring) – это методика улучшения кода без изменения его функциональности. XP подразумевает, что однажды написанный код в процессе работы над проектом почти наверняка будет неоднократно переделан. Разработчики XP безжалостно переделывают написанный ранее код для того, чтобы улучшить его. Этот процесс называется рефакторингом. Отсутствие тестового покрытия провоцирует отказ от рефакторинга в связи с боязнью поломать систему, что приводит к постепенной деградации кода.</a:t>
            </a:r>
          </a:p>
        </p:txBody>
      </p:sp>
      <p:sp>
        <p:nvSpPr>
          <p:cNvPr id="102404"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6704EDA8-9D56-426C-9B65-9F805E2FFE60}" type="slidenum">
              <a:rPr lang="ru-RU" altLang="ru-RU" sz="1200" b="0" smtClean="0">
                <a:solidFill>
                  <a:schemeClr val="tx1"/>
                </a:solidFill>
              </a:rPr>
              <a:pPr/>
              <a:t>95</a:t>
            </a:fld>
            <a:endParaRPr lang="ru-RU" altLang="ru-RU" sz="1200" b="0" smtClean="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Образ слайда 1"/>
          <p:cNvSpPr>
            <a:spLocks noGrp="1" noRot="1" noChangeAspect="1" noTextEdit="1"/>
          </p:cNvSpPr>
          <p:nvPr>
            <p:ph type="sldImg"/>
          </p:nvPr>
        </p:nvSpPr>
        <p:spPr>
          <a:ln/>
        </p:spPr>
      </p:sp>
      <p:sp>
        <p:nvSpPr>
          <p:cNvPr id="3174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b="1" smtClean="0"/>
              <a:t>Появляется проверка каждого этапа, следовательно, возвратов будет значительно меньше</a:t>
            </a:r>
          </a:p>
          <a:p>
            <a:r>
              <a:rPr lang="ru-RU" altLang="ru-RU" b="1" smtClean="0"/>
              <a:t>Сбор требований и подтверждение</a:t>
            </a:r>
            <a:r>
              <a:rPr lang="ru-RU" altLang="ru-RU" smtClean="0"/>
              <a:t> (того, что эти требования не противоречивы)</a:t>
            </a:r>
          </a:p>
          <a:p>
            <a:r>
              <a:rPr lang="ru-RU" altLang="ru-RU" b="1" smtClean="0"/>
              <a:t>Верификация </a:t>
            </a:r>
            <a:r>
              <a:rPr lang="ru-RU" altLang="ru-RU" smtClean="0"/>
              <a:t> (проверка ошибок созданных архитектур, моделей данных, алгоритмов)</a:t>
            </a:r>
          </a:p>
          <a:p>
            <a:r>
              <a:rPr lang="ru-RU" altLang="ru-RU" b="1" smtClean="0"/>
              <a:t>Этапы разработки и тестирования срослись (разработка - это этап, а тестирование – это проверка этапа разработки)!!!</a:t>
            </a:r>
          </a:p>
        </p:txBody>
      </p:sp>
      <p:sp>
        <p:nvSpPr>
          <p:cNvPr id="3174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A4FCA86E-2B9D-4B1D-BE87-01B7291671F9}" type="slidenum">
              <a:rPr lang="ru-RU" altLang="ru-RU" sz="1200" b="0" smtClean="0">
                <a:solidFill>
                  <a:schemeClr val="tx1"/>
                </a:solidFill>
              </a:rPr>
              <a:pPr/>
              <a:t>14</a:t>
            </a:fld>
            <a:endParaRPr lang="ru-RU" altLang="ru-RU" sz="1200" b="0" smtClean="0">
              <a:solidFill>
                <a:schemeClr val="tx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Образ слайда 1"/>
          <p:cNvSpPr>
            <a:spLocks noGrp="1" noRot="1" noChangeAspect="1" noTextEdit="1"/>
          </p:cNvSpPr>
          <p:nvPr>
            <p:ph type="sldImg"/>
          </p:nvPr>
        </p:nvSpPr>
        <p:spPr>
          <a:ln/>
        </p:spPr>
      </p:sp>
      <p:sp>
        <p:nvSpPr>
          <p:cNvPr id="106499"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Если вы будете выполнять интеграцию разрабатываемой системы достаточно часто, вы сможете избежать большей части связанных с этим проблем. В традиционных методиках интеграция, как правило, выполняется в самом конце работы над продуктом, когда считается, что все составные части разрабатываемой системы полностью готовы. В XP интеграция кода всей системы выполняется несколько раз в день, после того, как разработчики убедились в том, что все тесты модулей корректно срабатывают.</a:t>
            </a:r>
          </a:p>
        </p:txBody>
      </p:sp>
      <p:sp>
        <p:nvSpPr>
          <p:cNvPr id="106500"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3CEDA2DD-9718-4E2A-B1FC-3108B81AF4FB}" type="slidenum">
              <a:rPr lang="ru-RU" altLang="ru-RU" sz="1200" b="0" smtClean="0">
                <a:solidFill>
                  <a:schemeClr val="tx1"/>
                </a:solidFill>
              </a:rPr>
              <a:pPr/>
              <a:t>98</a:t>
            </a:fld>
            <a:endParaRPr lang="ru-RU" altLang="ru-RU" sz="1200" b="0" smtClean="0">
              <a:solidFill>
                <a:schemeClr val="tx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EA112BF7-F6C1-4F53-A20B-457FC8D51BEF}" type="slidenum">
              <a:rPr lang="ru-RU" altLang="ru-RU" sz="1200" b="0" smtClean="0">
                <a:solidFill>
                  <a:srgbClr val="000000"/>
                </a:solidFill>
              </a:rPr>
              <a:pPr/>
              <a:t>113</a:t>
            </a:fld>
            <a:endParaRPr lang="ru-RU" altLang="ru-RU" sz="1200" b="0" smtClean="0">
              <a:solidFill>
                <a:srgbClr val="000000"/>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EA112BF7-F6C1-4F53-A20B-457FC8D51BEF}" type="slidenum">
              <a:rPr lang="ru-RU" altLang="ru-RU" sz="1200" b="0" smtClean="0">
                <a:solidFill>
                  <a:srgbClr val="000000"/>
                </a:solidFill>
              </a:rPr>
              <a:pPr/>
              <a:t>114</a:t>
            </a:fld>
            <a:endParaRPr lang="ru-RU" altLang="ru-RU" sz="1200" b="0" smtClean="0">
              <a:solidFill>
                <a:srgbClr val="000000"/>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Образ слайда 1"/>
          <p:cNvSpPr>
            <a:spLocks noGrp="1" noRot="1" noChangeAspect="1" noTextEdit="1"/>
          </p:cNvSpPr>
          <p:nvPr>
            <p:ph type="sldImg"/>
          </p:nvPr>
        </p:nvSpPr>
        <p:spPr>
          <a:ln/>
        </p:spPr>
      </p:sp>
      <p:sp>
        <p:nvSpPr>
          <p:cNvPr id="33795"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Можно вернуться только на один шаг</a:t>
            </a:r>
          </a:p>
        </p:txBody>
      </p:sp>
      <p:sp>
        <p:nvSpPr>
          <p:cNvPr id="33796"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82EC8E57-F055-43DD-B9EF-844129709DF6}" type="slidenum">
              <a:rPr lang="ru-RU" altLang="ru-RU" sz="1200" b="0" smtClean="0">
                <a:solidFill>
                  <a:schemeClr val="tx1"/>
                </a:solidFill>
              </a:rPr>
              <a:pPr/>
              <a:t>15</a:t>
            </a:fld>
            <a:endParaRPr lang="ru-RU" altLang="ru-RU" sz="1200" b="0" smtClean="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Образ слайда 1"/>
          <p:cNvSpPr>
            <a:spLocks noGrp="1" noRot="1" noChangeAspect="1" noTextEdit="1"/>
          </p:cNvSpPr>
          <p:nvPr>
            <p:ph type="sldImg"/>
          </p:nvPr>
        </p:nvSpPr>
        <p:spPr>
          <a:ln/>
        </p:spPr>
      </p:sp>
      <p:sp>
        <p:nvSpPr>
          <p:cNvPr id="37891"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solidFill>
                  <a:srgbClr val="0033CC"/>
                </a:solidFill>
                <a:latin typeface="Times New Roman" panose="02020603050405020304" pitchFamily="18" charset="0"/>
                <a:cs typeface="Times New Roman" panose="02020603050405020304" pitchFamily="18" charset="0"/>
              </a:rPr>
              <a:t>Прототипирование применяется когда заказчик не способен сформулировать требования (не знает на сколько это будет удобно)</a:t>
            </a:r>
          </a:p>
          <a:p>
            <a:r>
              <a:rPr lang="ru-RU" altLang="ru-RU" smtClean="0">
                <a:solidFill>
                  <a:srgbClr val="0033CC"/>
                </a:solidFill>
                <a:latin typeface="Times New Roman" panose="02020603050405020304" pitchFamily="18" charset="0"/>
                <a:cs typeface="Times New Roman" panose="02020603050405020304" pitchFamily="18" charset="0"/>
              </a:rPr>
              <a:t>Сложно представить себе прототип драйвера</a:t>
            </a:r>
            <a:endParaRPr lang="ru-RU" altLang="ru-RU" smtClean="0"/>
          </a:p>
        </p:txBody>
      </p:sp>
      <p:sp>
        <p:nvSpPr>
          <p:cNvPr id="37892"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42D3846C-0D9D-46D5-9B50-05254457DEB8}" type="slidenum">
              <a:rPr lang="ru-RU" altLang="ru-RU" sz="1200" b="0" smtClean="0">
                <a:solidFill>
                  <a:schemeClr val="tx1"/>
                </a:solidFill>
              </a:rPr>
              <a:pPr/>
              <a:t>18</a:t>
            </a:fld>
            <a:endParaRPr lang="ru-RU" altLang="ru-RU" sz="1200" b="0" smtClean="0">
              <a:solidFill>
                <a:schemeClr val="tx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Образ слайда 1"/>
          <p:cNvSpPr>
            <a:spLocks noGrp="1" noRot="1" noChangeAspect="1" noTextEdit="1"/>
          </p:cNvSpPr>
          <p:nvPr>
            <p:ph type="sldImg"/>
          </p:nvPr>
        </p:nvSpPr>
        <p:spPr>
          <a:ln/>
        </p:spPr>
      </p:sp>
      <p:sp>
        <p:nvSpPr>
          <p:cNvPr id="3" name="Заметки 2"/>
          <p:cNvSpPr>
            <a:spLocks noGrp="1"/>
          </p:cNvSpPr>
          <p:nvPr>
            <p:ph type="body" idx="1"/>
          </p:nvPr>
        </p:nvSpPr>
        <p:spPr/>
        <p:txBody>
          <a:bodyPr/>
          <a:lstStyle/>
          <a:p>
            <a:pPr indent="462961">
              <a:lnSpc>
                <a:spcPct val="90000"/>
              </a:lnSpc>
              <a:spcBef>
                <a:spcPct val="0"/>
              </a:spcBef>
              <a:defRPr/>
            </a:pPr>
            <a:r>
              <a:rPr lang="ru-RU" sz="2400" b="1" dirty="0">
                <a:solidFill>
                  <a:srgbClr val="000000"/>
                </a:solidFill>
                <a:latin typeface="Times New Roman" pitchFamily="18" charset="0"/>
                <a:cs typeface="Times New Roman" pitchFamily="18" charset="0"/>
              </a:rPr>
              <a:t>►	Достоинства:</a:t>
            </a:r>
          </a:p>
          <a:p>
            <a:pPr indent="462961">
              <a:lnSpc>
                <a:spcPct val="90000"/>
              </a:lnSpc>
              <a:spcBef>
                <a:spcPct val="0"/>
              </a:spcBef>
              <a:defRPr/>
            </a:pPr>
            <a:r>
              <a:rPr lang="ru-RU" sz="2400" dirty="0">
                <a:solidFill>
                  <a:srgbClr val="000000"/>
                </a:solidFill>
                <a:latin typeface="Times New Roman" pitchFamily="18" charset="0"/>
                <a:cs typeface="Times New Roman" pitchFamily="18" charset="0"/>
              </a:rPr>
              <a:t>◦	Обеспечивает определение полных требований к ПО</a:t>
            </a:r>
          </a:p>
          <a:p>
            <a:pPr indent="462961">
              <a:lnSpc>
                <a:spcPct val="90000"/>
              </a:lnSpc>
              <a:spcBef>
                <a:spcPct val="0"/>
              </a:spcBef>
              <a:defRPr/>
            </a:pPr>
            <a:r>
              <a:rPr lang="ru-RU" sz="2400" b="1" dirty="0">
                <a:solidFill>
                  <a:srgbClr val="000000"/>
                </a:solidFill>
                <a:latin typeface="Times New Roman" pitchFamily="18" charset="0"/>
                <a:cs typeface="Times New Roman" pitchFamily="18" charset="0"/>
              </a:rPr>
              <a:t>►	Недостатки:</a:t>
            </a:r>
          </a:p>
          <a:p>
            <a:pPr indent="462961">
              <a:lnSpc>
                <a:spcPct val="90000"/>
              </a:lnSpc>
              <a:spcBef>
                <a:spcPct val="0"/>
              </a:spcBef>
              <a:defRPr/>
            </a:pPr>
            <a:r>
              <a:rPr lang="ru-RU" sz="2400" dirty="0">
                <a:solidFill>
                  <a:srgbClr val="000000"/>
                </a:solidFill>
                <a:latin typeface="Times New Roman" pitchFamily="18" charset="0"/>
                <a:cs typeface="Times New Roman" pitchFamily="18" charset="0"/>
              </a:rPr>
              <a:t>◦	По сути не является полным ЖЦ</a:t>
            </a:r>
          </a:p>
          <a:p>
            <a:pPr indent="462961">
              <a:lnSpc>
                <a:spcPct val="90000"/>
              </a:lnSpc>
              <a:spcBef>
                <a:spcPct val="0"/>
              </a:spcBef>
              <a:defRPr/>
            </a:pPr>
            <a:r>
              <a:rPr lang="ru-RU" sz="2400" dirty="0">
                <a:solidFill>
                  <a:srgbClr val="000000"/>
                </a:solidFill>
                <a:latin typeface="Times New Roman" pitchFamily="18" charset="0"/>
                <a:cs typeface="Times New Roman" pitchFamily="18" charset="0"/>
              </a:rPr>
              <a:t>◦	Заказчик может принять макет за продукт (а ведь прототип всегда однопользовательский, он не отвечает требованиям различных нагрузок на ПО, это всего лишь набросок)</a:t>
            </a:r>
          </a:p>
          <a:p>
            <a:pPr indent="462961">
              <a:lnSpc>
                <a:spcPct val="90000"/>
              </a:lnSpc>
              <a:spcBef>
                <a:spcPct val="0"/>
              </a:spcBef>
              <a:defRPr/>
            </a:pPr>
            <a:r>
              <a:rPr lang="ru-RU" sz="2400" dirty="0">
                <a:solidFill>
                  <a:srgbClr val="000000"/>
                </a:solidFill>
                <a:latin typeface="Times New Roman" pitchFamily="18" charset="0"/>
                <a:cs typeface="Times New Roman" pitchFamily="18" charset="0"/>
              </a:rPr>
              <a:t>◦	Разработчик может принять макет за продукт (может возникнуть желание сделать из макета продукт, но скорее всего получим заплатку на заплатке, которые, в итоге, уйдут в помойку)</a:t>
            </a:r>
          </a:p>
          <a:p>
            <a:pPr>
              <a:defRPr/>
            </a:pPr>
            <a:endParaRPr lang="ru-RU" dirty="0"/>
          </a:p>
        </p:txBody>
      </p:sp>
      <p:sp>
        <p:nvSpPr>
          <p:cNvPr id="43012"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2759A489-D987-4627-9682-028A008DB4FB}" type="slidenum">
              <a:rPr lang="ru-RU" altLang="ru-RU" sz="1200" b="0" smtClean="0">
                <a:solidFill>
                  <a:schemeClr val="tx1"/>
                </a:solidFill>
              </a:rPr>
              <a:pPr/>
              <a:t>20</a:t>
            </a:fld>
            <a:endParaRPr lang="ru-RU" altLang="ru-RU" sz="1200" b="0" smtClean="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Образ слайда 1"/>
          <p:cNvSpPr>
            <a:spLocks noGrp="1" noRot="1" noChangeAspect="1" noTextEdit="1"/>
          </p:cNvSpPr>
          <p:nvPr>
            <p:ph type="sldImg"/>
          </p:nvPr>
        </p:nvSpPr>
        <p:spPr>
          <a:ln/>
        </p:spPr>
      </p:sp>
      <p:sp>
        <p:nvSpPr>
          <p:cNvPr id="45059"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Это такая же прогнозирующая методология, как и классическая.</a:t>
            </a:r>
          </a:p>
          <a:p>
            <a:endParaRPr lang="ru-RU" altLang="ru-RU" smtClean="0"/>
          </a:p>
        </p:txBody>
      </p:sp>
      <p:sp>
        <p:nvSpPr>
          <p:cNvPr id="45060"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fld id="{A2D03467-36A5-4DB5-A19A-CF565A8DF48E}" type="slidenum">
              <a:rPr lang="ru-RU" altLang="ru-RU" sz="1200" b="0" smtClean="0">
                <a:solidFill>
                  <a:schemeClr val="tx1"/>
                </a:solidFill>
              </a:rPr>
              <a:pPr/>
              <a:t>21</a:t>
            </a:fld>
            <a:endParaRPr lang="ru-RU" altLang="ru-RU" sz="1200" b="0" smtClean="0">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lnSpc>
                <a:spcPct val="90000"/>
              </a:lnSpc>
              <a:defRPr/>
            </a:pPr>
            <a:r>
              <a:rPr lang="ru-RU" altLang="ru-RU" dirty="0" smtClean="0">
                <a:solidFill>
                  <a:schemeClr val="tx1"/>
                </a:solidFill>
                <a:latin typeface="Times New Roman" charset="0"/>
                <a:cs typeface="Times New Roman" charset="0"/>
              </a:rPr>
              <a:t>Спиральная модель:</a:t>
            </a:r>
          </a:p>
          <a:p>
            <a:pPr algn="just">
              <a:lnSpc>
                <a:spcPct val="90000"/>
              </a:lnSpc>
              <a:defRPr/>
            </a:pPr>
            <a:r>
              <a:rPr lang="ru-RU" altLang="ru-RU" dirty="0" smtClean="0">
                <a:solidFill>
                  <a:schemeClr val="tx1"/>
                </a:solidFill>
                <a:latin typeface="Times New Roman" charset="0"/>
                <a:cs typeface="Times New Roman" charset="0"/>
              </a:rPr>
              <a:t>►	Предложена Б. </a:t>
            </a:r>
            <a:r>
              <a:rPr lang="ru-RU" altLang="ru-RU" dirty="0" err="1" smtClean="0">
                <a:solidFill>
                  <a:schemeClr val="tx1"/>
                </a:solidFill>
                <a:latin typeface="Times New Roman" charset="0"/>
                <a:cs typeface="Times New Roman" charset="0"/>
              </a:rPr>
              <a:t>Боемом</a:t>
            </a:r>
            <a:r>
              <a:rPr lang="en-US" altLang="ru-RU" dirty="0" smtClean="0">
                <a:solidFill>
                  <a:schemeClr val="tx1"/>
                </a:solidFill>
                <a:latin typeface="Times New Roman" charset="0"/>
                <a:cs typeface="Times New Roman" charset="0"/>
              </a:rPr>
              <a:t> </a:t>
            </a:r>
            <a:r>
              <a:rPr lang="ru-RU" altLang="ru-RU" dirty="0" smtClean="0">
                <a:solidFill>
                  <a:schemeClr val="tx1"/>
                </a:solidFill>
                <a:latin typeface="Times New Roman" charset="0"/>
                <a:cs typeface="Times New Roman" charset="0"/>
              </a:rPr>
              <a:t>в 1988 г.</a:t>
            </a:r>
          </a:p>
          <a:p>
            <a:pPr algn="just">
              <a:lnSpc>
                <a:spcPct val="90000"/>
              </a:lnSpc>
              <a:defRPr/>
            </a:pPr>
            <a:r>
              <a:rPr lang="ru-RU" altLang="ru-RU" dirty="0" smtClean="0">
                <a:solidFill>
                  <a:schemeClr val="tx1"/>
                </a:solidFill>
                <a:latin typeface="Times New Roman" charset="0"/>
                <a:cs typeface="Times New Roman" charset="0"/>
              </a:rPr>
              <a:t>►	относится к эволюционной стратегии конструирования</a:t>
            </a:r>
          </a:p>
          <a:p>
            <a:pPr algn="just">
              <a:lnSpc>
                <a:spcPct val="90000"/>
              </a:lnSpc>
              <a:defRPr/>
            </a:pPr>
            <a:r>
              <a:rPr lang="ru-RU" altLang="ru-RU" dirty="0" smtClean="0">
                <a:solidFill>
                  <a:schemeClr val="tx1"/>
                </a:solidFill>
                <a:latin typeface="Times New Roman" charset="0"/>
                <a:cs typeface="Times New Roman" charset="0"/>
              </a:rPr>
              <a:t>►	Базируется:</a:t>
            </a:r>
          </a:p>
          <a:p>
            <a:pPr algn="just">
              <a:lnSpc>
                <a:spcPct val="90000"/>
              </a:lnSpc>
              <a:defRPr/>
            </a:pPr>
            <a:r>
              <a:rPr lang="ru-RU" altLang="ru-RU" b="0" dirty="0" smtClean="0">
                <a:solidFill>
                  <a:schemeClr val="tx1"/>
                </a:solidFill>
                <a:latin typeface="Times New Roman" charset="0"/>
                <a:cs typeface="Times New Roman" charset="0"/>
              </a:rPr>
              <a:t>        ◦ на классическом ЖЦ</a:t>
            </a:r>
          </a:p>
          <a:p>
            <a:pPr algn="just">
              <a:lnSpc>
                <a:spcPct val="90000"/>
              </a:lnSpc>
              <a:defRPr/>
            </a:pPr>
            <a:r>
              <a:rPr lang="ru-RU" altLang="ru-RU" b="0" dirty="0" smtClean="0">
                <a:solidFill>
                  <a:schemeClr val="tx1"/>
                </a:solidFill>
                <a:latin typeface="Times New Roman" charset="0"/>
                <a:cs typeface="Times New Roman" charset="0"/>
              </a:rPr>
              <a:t>        ◦ на макетировании</a:t>
            </a:r>
          </a:p>
          <a:p>
            <a:pPr algn="just">
              <a:lnSpc>
                <a:spcPct val="90000"/>
              </a:lnSpc>
              <a:defRPr/>
            </a:pPr>
            <a:r>
              <a:rPr lang="ru-RU" altLang="ru-RU" dirty="0" smtClean="0">
                <a:solidFill>
                  <a:schemeClr val="tx1"/>
                </a:solidFill>
                <a:latin typeface="Times New Roman" charset="0"/>
                <a:cs typeface="Times New Roman" charset="0"/>
              </a:rPr>
              <a:t>►	Дополнена анализом рисков</a:t>
            </a:r>
          </a:p>
          <a:p>
            <a:pPr algn="just">
              <a:lnSpc>
                <a:spcPct val="90000"/>
              </a:lnSpc>
              <a:defRPr/>
            </a:pPr>
            <a:r>
              <a:rPr lang="ru-RU" altLang="ru-RU" dirty="0" smtClean="0">
                <a:solidFill>
                  <a:schemeClr val="tx1"/>
                </a:solidFill>
                <a:latin typeface="Times New Roman" charset="0"/>
                <a:cs typeface="Times New Roman" charset="0"/>
              </a:rPr>
              <a:t>►	Основные этапы:</a:t>
            </a:r>
          </a:p>
          <a:p>
            <a:pPr algn="just">
              <a:lnSpc>
                <a:spcPct val="90000"/>
              </a:lnSpc>
              <a:defRPr/>
            </a:pPr>
            <a:r>
              <a:rPr lang="ru-RU" altLang="ru-RU" b="0" dirty="0" smtClean="0">
                <a:solidFill>
                  <a:schemeClr val="tx1"/>
                </a:solidFill>
                <a:latin typeface="Times New Roman" charset="0"/>
                <a:cs typeface="Times New Roman" charset="0"/>
              </a:rPr>
              <a:t>        ◦ </a:t>
            </a:r>
            <a:r>
              <a:rPr lang="ru-RU" altLang="ru-RU" dirty="0" smtClean="0">
                <a:solidFill>
                  <a:schemeClr val="tx1"/>
                </a:solidFill>
                <a:latin typeface="Times New Roman" charset="0"/>
                <a:cs typeface="Times New Roman" charset="0"/>
              </a:rPr>
              <a:t>Планирование</a:t>
            </a:r>
            <a:r>
              <a:rPr lang="ru-RU" altLang="ru-RU" b="0" dirty="0" smtClean="0">
                <a:solidFill>
                  <a:schemeClr val="tx1"/>
                </a:solidFill>
                <a:latin typeface="Times New Roman" charset="0"/>
                <a:cs typeface="Times New Roman" charset="0"/>
              </a:rPr>
              <a:t> – определение целей, вариантов и ограничений</a:t>
            </a:r>
          </a:p>
          <a:p>
            <a:pPr algn="just">
              <a:lnSpc>
                <a:spcPct val="90000"/>
              </a:lnSpc>
              <a:defRPr/>
            </a:pPr>
            <a:r>
              <a:rPr lang="ru-RU" altLang="ru-RU" b="0" dirty="0" smtClean="0">
                <a:solidFill>
                  <a:schemeClr val="tx1"/>
                </a:solidFill>
                <a:latin typeface="Times New Roman" charset="0"/>
                <a:cs typeface="Times New Roman" charset="0"/>
              </a:rPr>
              <a:t>        ◦ </a:t>
            </a:r>
            <a:r>
              <a:rPr lang="ru-RU" altLang="ru-RU" dirty="0" smtClean="0">
                <a:solidFill>
                  <a:schemeClr val="tx1"/>
                </a:solidFill>
                <a:latin typeface="Times New Roman" charset="0"/>
                <a:cs typeface="Times New Roman" charset="0"/>
              </a:rPr>
              <a:t>Анализ риска </a:t>
            </a:r>
            <a:r>
              <a:rPr lang="ru-RU" altLang="ru-RU" b="0" dirty="0" smtClean="0">
                <a:solidFill>
                  <a:schemeClr val="tx1"/>
                </a:solidFill>
                <a:latin typeface="Times New Roman" charset="0"/>
                <a:cs typeface="Times New Roman" charset="0"/>
              </a:rPr>
              <a:t>– анализ вариантов и распознавание/выбор риска</a:t>
            </a:r>
          </a:p>
          <a:p>
            <a:pPr algn="just">
              <a:lnSpc>
                <a:spcPct val="90000"/>
              </a:lnSpc>
              <a:defRPr/>
            </a:pPr>
            <a:r>
              <a:rPr lang="ru-RU" altLang="ru-RU" b="0" dirty="0" smtClean="0">
                <a:solidFill>
                  <a:schemeClr val="tx1"/>
                </a:solidFill>
                <a:latin typeface="Times New Roman" charset="0"/>
                <a:cs typeface="Times New Roman" charset="0"/>
              </a:rPr>
              <a:t>        ◦ </a:t>
            </a:r>
            <a:r>
              <a:rPr lang="ru-RU" altLang="ru-RU" dirty="0" smtClean="0">
                <a:solidFill>
                  <a:schemeClr val="tx1"/>
                </a:solidFill>
                <a:latin typeface="Times New Roman" charset="0"/>
                <a:cs typeface="Times New Roman" charset="0"/>
              </a:rPr>
              <a:t>Конструирование</a:t>
            </a:r>
            <a:r>
              <a:rPr lang="ru-RU" altLang="ru-RU" b="0" dirty="0" smtClean="0">
                <a:solidFill>
                  <a:schemeClr val="tx1"/>
                </a:solidFill>
                <a:latin typeface="Times New Roman" charset="0"/>
                <a:cs typeface="Times New Roman" charset="0"/>
              </a:rPr>
              <a:t> - разработка продукта следующего уровня</a:t>
            </a:r>
          </a:p>
          <a:p>
            <a:pPr algn="just">
              <a:lnSpc>
                <a:spcPct val="90000"/>
              </a:lnSpc>
              <a:defRPr/>
            </a:pPr>
            <a:r>
              <a:rPr lang="ru-RU" altLang="ru-RU" b="0" dirty="0" smtClean="0">
                <a:solidFill>
                  <a:schemeClr val="tx1"/>
                </a:solidFill>
                <a:latin typeface="Times New Roman" charset="0"/>
                <a:cs typeface="Times New Roman" charset="0"/>
              </a:rPr>
              <a:t>        ◦ </a:t>
            </a:r>
            <a:r>
              <a:rPr lang="ru-RU" altLang="ru-RU" dirty="0" smtClean="0">
                <a:solidFill>
                  <a:schemeClr val="tx1"/>
                </a:solidFill>
                <a:latin typeface="Times New Roman" charset="0"/>
                <a:cs typeface="Times New Roman" charset="0"/>
              </a:rPr>
              <a:t>Оценивание</a:t>
            </a:r>
            <a:r>
              <a:rPr lang="ru-RU" altLang="ru-RU" b="0" dirty="0" smtClean="0">
                <a:solidFill>
                  <a:schemeClr val="tx1"/>
                </a:solidFill>
                <a:latin typeface="Times New Roman" charset="0"/>
                <a:cs typeface="Times New Roman" charset="0"/>
              </a:rPr>
              <a:t> – оценка заказчиком текущих результатов конструирования</a:t>
            </a:r>
          </a:p>
          <a:p>
            <a:endParaRPr lang="ru-RU" dirty="0"/>
          </a:p>
        </p:txBody>
      </p:sp>
      <p:sp>
        <p:nvSpPr>
          <p:cNvPr id="4" name="Номер слайда 3"/>
          <p:cNvSpPr>
            <a:spLocks noGrp="1"/>
          </p:cNvSpPr>
          <p:nvPr>
            <p:ph type="sldNum" sz="quarter" idx="10"/>
          </p:nvPr>
        </p:nvSpPr>
        <p:spPr/>
        <p:txBody>
          <a:bodyPr/>
          <a:lstStyle/>
          <a:p>
            <a:pPr>
              <a:defRPr/>
            </a:pPr>
            <a:fld id="{36DCE23C-FC04-4635-8DD6-BBCD6F49221F}" type="slidenum">
              <a:rPr lang="ru-RU" smtClean="0"/>
              <a:pPr>
                <a:defRPr/>
              </a:pPr>
              <a:t>24</a:t>
            </a:fld>
            <a:endParaRPr lang="ru-RU"/>
          </a:p>
        </p:txBody>
      </p:sp>
    </p:spTree>
    <p:extLst>
      <p:ext uri="{BB962C8B-B14F-4D97-AF65-F5344CB8AC3E}">
        <p14:creationId xmlns:p14="http://schemas.microsoft.com/office/powerpoint/2010/main" val="159537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ru-RU" altLang="ru-RU" smtClean="0">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grpSp>
      </p:grpSp>
      <p:sp>
        <p:nvSpPr>
          <p:cNvPr id="36883" name="Rectangle 19"/>
          <p:cNvSpPr>
            <a:spLocks noGrp="1" noChangeArrowheads="1"/>
          </p:cNvSpPr>
          <p:nvPr>
            <p:ph type="ctrTitle"/>
          </p:nvPr>
        </p:nvSpPr>
        <p:spPr>
          <a:xfrm>
            <a:off x="2971800" y="1828800"/>
            <a:ext cx="6019800" cy="2209800"/>
          </a:xfrm>
        </p:spPr>
        <p:txBody>
          <a:bodyPr/>
          <a:lstStyle>
            <a:lvl1pPr>
              <a:defRPr sz="5001">
                <a:solidFill>
                  <a:srgbClr val="FFFFFF"/>
                </a:solidFill>
              </a:defRPr>
            </a:lvl1pPr>
          </a:lstStyle>
          <a:p>
            <a:pPr lvl="0"/>
            <a:r>
              <a:rPr lang="ru-RU" altLang="ru-RU" noProof="0" smtClean="0"/>
              <a:t>Образец заголовка</a:t>
            </a:r>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1"/>
            </a:lvl1pPr>
          </a:lstStyle>
          <a:p>
            <a:pPr lvl="0"/>
            <a:r>
              <a:rPr lang="ru-RU" altLang="ru-RU" noProof="0" smtClean="0"/>
              <a:t>Образец подзаголовка</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ru-RU" altLang="ru-RU"/>
          </a:p>
        </p:txBody>
      </p:sp>
      <p:sp>
        <p:nvSpPr>
          <p:cNvPr id="19" name="Rectangle 17"/>
          <p:cNvSpPr>
            <a:spLocks noGrp="1" noChangeArrowheads="1"/>
          </p:cNvSpPr>
          <p:nvPr>
            <p:ph type="ftr" sz="quarter" idx="11"/>
          </p:nvPr>
        </p:nvSpPr>
        <p:spPr/>
        <p:txBody>
          <a:bodyPr/>
          <a:lstStyle>
            <a:lvl1pPr>
              <a:defRPr/>
            </a:lvl1pPr>
          </a:lstStyle>
          <a:p>
            <a:pPr>
              <a:defRPr/>
            </a:pPr>
            <a:endParaRPr lang="ru-RU" altLang="ru-RU"/>
          </a:p>
        </p:txBody>
      </p:sp>
      <p:sp>
        <p:nvSpPr>
          <p:cNvPr id="20" name="Rectangle 18"/>
          <p:cNvSpPr>
            <a:spLocks noGrp="1" noChangeArrowheads="1"/>
          </p:cNvSpPr>
          <p:nvPr>
            <p:ph type="sldNum" sz="quarter" idx="12"/>
          </p:nvPr>
        </p:nvSpPr>
        <p:spPr/>
        <p:txBody>
          <a:bodyPr/>
          <a:lstStyle>
            <a:lvl1pPr>
              <a:defRPr/>
            </a:lvl1pPr>
          </a:lstStyle>
          <a:p>
            <a:pPr>
              <a:defRPr/>
            </a:pPr>
            <a:fld id="{247F20B0-922F-4D52-AEF1-A867E5254A3F}" type="slidenum">
              <a:rPr lang="ru-RU" altLang="ru-RU"/>
              <a:pPr>
                <a:defRPr/>
              </a:pPr>
              <a:t>‹#›</a:t>
            </a:fld>
            <a:endParaRPr lang="ru-RU" altLang="ru-RU"/>
          </a:p>
        </p:txBody>
      </p:sp>
    </p:spTree>
    <p:extLst>
      <p:ext uri="{BB962C8B-B14F-4D97-AF65-F5344CB8AC3E}">
        <p14:creationId xmlns:p14="http://schemas.microsoft.com/office/powerpoint/2010/main" val="1488322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58EE1E62-4DA1-438A-B6BD-CFAD8EA0794C}"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1890850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457200"/>
            <a:ext cx="2057400" cy="54102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57200"/>
            <a:ext cx="6019800" cy="54102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73B8D487-969E-4B73-B83B-8F3EE77A8792}"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79753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13C7A5D7-A87A-4CA3-97FA-AEF81092972B}"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2969102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40"/>
            <a:ext cx="7886700" cy="2852738"/>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623888" y="4589464"/>
            <a:ext cx="7886700" cy="1500188"/>
          </a:xfrm>
        </p:spPr>
        <p:txBody>
          <a:bodyPr/>
          <a:lstStyle>
            <a:lvl1pPr marL="0" indent="0">
              <a:buNone/>
              <a:defRPr sz="2400"/>
            </a:lvl1pPr>
            <a:lvl2pPr marL="457223" indent="0">
              <a:buNone/>
              <a:defRPr sz="2000"/>
            </a:lvl2pPr>
            <a:lvl3pPr marL="914445" indent="0">
              <a:buNone/>
              <a:defRPr sz="1800"/>
            </a:lvl3pPr>
            <a:lvl4pPr marL="1371669" indent="0">
              <a:buNone/>
              <a:defRPr sz="1601"/>
            </a:lvl4pPr>
            <a:lvl5pPr marL="1828892" indent="0">
              <a:buNone/>
              <a:defRPr sz="1601"/>
            </a:lvl5pPr>
            <a:lvl6pPr marL="2286114" indent="0">
              <a:buNone/>
              <a:defRPr sz="1601"/>
            </a:lvl6pPr>
            <a:lvl7pPr marL="2743337" indent="0">
              <a:buNone/>
              <a:defRPr sz="1601"/>
            </a:lvl7pPr>
            <a:lvl8pPr marL="3200561" indent="0">
              <a:buNone/>
              <a:defRPr sz="1601"/>
            </a:lvl8pPr>
            <a:lvl9pPr marL="3657783" indent="0">
              <a:buNone/>
              <a:defRPr sz="1601"/>
            </a:lvl9pPr>
          </a:lstStyle>
          <a:p>
            <a:pPr lvl="0"/>
            <a:r>
              <a:rPr lang="ru-RU" smtClean="0"/>
              <a:t>Образец текста</a:t>
            </a:r>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30874602-F4EB-4398-B4E0-97667393D678}"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369925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6" name="Rectangle 3"/>
          <p:cNvSpPr>
            <a:spLocks noGrp="1" noChangeArrowheads="1"/>
          </p:cNvSpPr>
          <p:nvPr>
            <p:ph type="sldNum" sz="quarter" idx="11"/>
          </p:nvPr>
        </p:nvSpPr>
        <p:spPr>
          <a:ln/>
        </p:spPr>
        <p:txBody>
          <a:bodyPr/>
          <a:lstStyle>
            <a:lvl1pPr>
              <a:defRPr/>
            </a:lvl1pPr>
          </a:lstStyle>
          <a:p>
            <a:pPr>
              <a:defRPr/>
            </a:pPr>
            <a:fld id="{D2D59F2E-E215-4D64-8F43-18A823C7A8C5}" type="slidenum">
              <a:rPr lang="ru-RU" altLang="ru-RU"/>
              <a:pPr>
                <a:defRPr/>
              </a:pPr>
              <a:t>‹#›</a:t>
            </a:fld>
            <a:endParaRPr lang="ru-RU" alt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4172657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9" y="365126"/>
            <a:ext cx="7886700" cy="1325564"/>
          </a:xfrm>
        </p:spPr>
        <p:txBody>
          <a:bodyPr/>
          <a:lstStyle/>
          <a:p>
            <a:r>
              <a:rPr lang="ru-RU" smtClean="0"/>
              <a:t>Образец заголовка</a:t>
            </a:r>
            <a:endParaRPr lang="ru-RU"/>
          </a:p>
        </p:txBody>
      </p:sp>
      <p:sp>
        <p:nvSpPr>
          <p:cNvPr id="3" name="Текст 2"/>
          <p:cNvSpPr>
            <a:spLocks noGrp="1"/>
          </p:cNvSpPr>
          <p:nvPr>
            <p:ph type="body" idx="1"/>
          </p:nvPr>
        </p:nvSpPr>
        <p:spPr>
          <a:xfrm>
            <a:off x="630239" y="1681163"/>
            <a:ext cx="3868737" cy="823913"/>
          </a:xfrm>
        </p:spPr>
        <p:txBody>
          <a:bodyPr anchor="b"/>
          <a:lstStyle>
            <a:lvl1pPr marL="0" indent="0">
              <a:buNone/>
              <a:defRPr sz="2400" b="1"/>
            </a:lvl1pPr>
            <a:lvl2pPr marL="457223" indent="0">
              <a:buNone/>
              <a:defRPr sz="2000" b="1"/>
            </a:lvl2pPr>
            <a:lvl3pPr marL="914445" indent="0">
              <a:buNone/>
              <a:defRPr sz="1800" b="1"/>
            </a:lvl3pPr>
            <a:lvl4pPr marL="1371669" indent="0">
              <a:buNone/>
              <a:defRPr sz="1601" b="1"/>
            </a:lvl4pPr>
            <a:lvl5pPr marL="1828892" indent="0">
              <a:buNone/>
              <a:defRPr sz="1601" b="1"/>
            </a:lvl5pPr>
            <a:lvl6pPr marL="2286114" indent="0">
              <a:buNone/>
              <a:defRPr sz="1601" b="1"/>
            </a:lvl6pPr>
            <a:lvl7pPr marL="2743337" indent="0">
              <a:buNone/>
              <a:defRPr sz="1601" b="1"/>
            </a:lvl7pPr>
            <a:lvl8pPr marL="3200561" indent="0">
              <a:buNone/>
              <a:defRPr sz="1601" b="1"/>
            </a:lvl8pPr>
            <a:lvl9pPr marL="3657783" indent="0">
              <a:buNone/>
              <a:defRPr sz="1601" b="1"/>
            </a:lvl9pPr>
          </a:lstStyle>
          <a:p>
            <a:pPr lvl="0"/>
            <a:r>
              <a:rPr lang="ru-RU" smtClean="0"/>
              <a:t>Образец текста</a:t>
            </a:r>
          </a:p>
        </p:txBody>
      </p:sp>
      <p:sp>
        <p:nvSpPr>
          <p:cNvPr id="4" name="Объект 3"/>
          <p:cNvSpPr>
            <a:spLocks noGrp="1"/>
          </p:cNvSpPr>
          <p:nvPr>
            <p:ph sz="half" idx="2"/>
          </p:nvPr>
        </p:nvSpPr>
        <p:spPr>
          <a:xfrm>
            <a:off x="630239" y="2505075"/>
            <a:ext cx="386873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1" y="1681163"/>
            <a:ext cx="3887789" cy="823913"/>
          </a:xfrm>
        </p:spPr>
        <p:txBody>
          <a:bodyPr anchor="b"/>
          <a:lstStyle>
            <a:lvl1pPr marL="0" indent="0">
              <a:buNone/>
              <a:defRPr sz="2400" b="1"/>
            </a:lvl1pPr>
            <a:lvl2pPr marL="457223" indent="0">
              <a:buNone/>
              <a:defRPr sz="2000" b="1"/>
            </a:lvl2pPr>
            <a:lvl3pPr marL="914445" indent="0">
              <a:buNone/>
              <a:defRPr sz="1800" b="1"/>
            </a:lvl3pPr>
            <a:lvl4pPr marL="1371669" indent="0">
              <a:buNone/>
              <a:defRPr sz="1601" b="1"/>
            </a:lvl4pPr>
            <a:lvl5pPr marL="1828892" indent="0">
              <a:buNone/>
              <a:defRPr sz="1601" b="1"/>
            </a:lvl5pPr>
            <a:lvl6pPr marL="2286114" indent="0">
              <a:buNone/>
              <a:defRPr sz="1601" b="1"/>
            </a:lvl6pPr>
            <a:lvl7pPr marL="2743337" indent="0">
              <a:buNone/>
              <a:defRPr sz="1601" b="1"/>
            </a:lvl7pPr>
            <a:lvl8pPr marL="3200561" indent="0">
              <a:buNone/>
              <a:defRPr sz="1601" b="1"/>
            </a:lvl8pPr>
            <a:lvl9pPr marL="3657783" indent="0">
              <a:buNone/>
              <a:defRPr sz="1601" b="1"/>
            </a:lvl9pPr>
          </a:lstStyle>
          <a:p>
            <a:pPr lvl="0"/>
            <a:r>
              <a:rPr lang="ru-RU" smtClean="0"/>
              <a:t>Образец текста</a:t>
            </a:r>
          </a:p>
        </p:txBody>
      </p:sp>
      <p:sp>
        <p:nvSpPr>
          <p:cNvPr id="6" name="Объект 5"/>
          <p:cNvSpPr>
            <a:spLocks noGrp="1"/>
          </p:cNvSpPr>
          <p:nvPr>
            <p:ph sz="quarter" idx="4"/>
          </p:nvPr>
        </p:nvSpPr>
        <p:spPr>
          <a:xfrm>
            <a:off x="4629151" y="2505075"/>
            <a:ext cx="3887789"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8" name="Rectangle 3"/>
          <p:cNvSpPr>
            <a:spLocks noGrp="1" noChangeArrowheads="1"/>
          </p:cNvSpPr>
          <p:nvPr>
            <p:ph type="sldNum" sz="quarter" idx="11"/>
          </p:nvPr>
        </p:nvSpPr>
        <p:spPr>
          <a:ln/>
        </p:spPr>
        <p:txBody>
          <a:bodyPr/>
          <a:lstStyle>
            <a:lvl1pPr>
              <a:defRPr/>
            </a:lvl1pPr>
          </a:lstStyle>
          <a:p>
            <a:pPr>
              <a:defRPr/>
            </a:pPr>
            <a:fld id="{3A6DBC23-1F3C-4BE3-9692-0A8B16D3E8D9}" type="slidenum">
              <a:rPr lang="ru-RU" altLang="ru-RU"/>
              <a:pPr>
                <a:defRPr/>
              </a:pPr>
              <a:t>‹#›</a:t>
            </a:fld>
            <a:endParaRPr lang="ru-RU" altLang="ru-RU"/>
          </a:p>
        </p:txBody>
      </p:sp>
      <p:sp>
        <p:nvSpPr>
          <p:cNvPr id="9"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296805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4" name="Rectangle 3"/>
          <p:cNvSpPr>
            <a:spLocks noGrp="1" noChangeArrowheads="1"/>
          </p:cNvSpPr>
          <p:nvPr>
            <p:ph type="sldNum" sz="quarter" idx="11"/>
          </p:nvPr>
        </p:nvSpPr>
        <p:spPr>
          <a:ln/>
        </p:spPr>
        <p:txBody>
          <a:bodyPr/>
          <a:lstStyle>
            <a:lvl1pPr>
              <a:defRPr/>
            </a:lvl1pPr>
          </a:lstStyle>
          <a:p>
            <a:pPr>
              <a:defRPr/>
            </a:pPr>
            <a:fld id="{DBBEA1B9-D4A5-491D-8AA6-400DCE322B96}" type="slidenum">
              <a:rPr lang="ru-RU" altLang="ru-RU"/>
              <a:pPr>
                <a:defRPr/>
              </a:pPr>
              <a:t>‹#›</a:t>
            </a:fld>
            <a:endParaRPr lang="ru-RU" altLang="ru-RU"/>
          </a:p>
        </p:txBody>
      </p:sp>
      <p:sp>
        <p:nvSpPr>
          <p:cNvPr id="5"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159236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3" name="Rectangle 3"/>
          <p:cNvSpPr>
            <a:spLocks noGrp="1" noChangeArrowheads="1"/>
          </p:cNvSpPr>
          <p:nvPr>
            <p:ph type="sldNum" sz="quarter" idx="11"/>
          </p:nvPr>
        </p:nvSpPr>
        <p:spPr>
          <a:ln/>
        </p:spPr>
        <p:txBody>
          <a:bodyPr/>
          <a:lstStyle>
            <a:lvl1pPr>
              <a:defRPr/>
            </a:lvl1pPr>
          </a:lstStyle>
          <a:p>
            <a:pPr>
              <a:defRPr/>
            </a:pPr>
            <a:fld id="{6E6E6B59-065D-448E-9CFA-DCFB4FD17FB5}" type="slidenum">
              <a:rPr lang="ru-RU" altLang="ru-RU"/>
              <a:pPr>
                <a:defRPr/>
              </a:pPr>
              <a:t>‹#›</a:t>
            </a:fld>
            <a:endParaRPr lang="ru-RU" altLang="ru-RU"/>
          </a:p>
        </p:txBody>
      </p:sp>
      <p:sp>
        <p:nvSpPr>
          <p:cNvPr id="4"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280545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9" y="457200"/>
            <a:ext cx="2949575"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3887789" y="987427"/>
            <a:ext cx="4629150" cy="4873625"/>
          </a:xfrm>
        </p:spPr>
        <p:txBody>
          <a:bodyPr/>
          <a:lstStyle>
            <a:lvl1pPr>
              <a:defRPr sz="3200"/>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30239" y="2057401"/>
            <a:ext cx="2949575" cy="3811589"/>
          </a:xfrm>
        </p:spPr>
        <p:txBody>
          <a:bodyPr/>
          <a:lstStyle>
            <a:lvl1pPr marL="0" indent="0">
              <a:buNone/>
              <a:defRPr sz="1601"/>
            </a:lvl1pPr>
            <a:lvl2pPr marL="457223" indent="0">
              <a:buNone/>
              <a:defRPr sz="1400"/>
            </a:lvl2pPr>
            <a:lvl3pPr marL="914445" indent="0">
              <a:buNone/>
              <a:defRPr sz="1200"/>
            </a:lvl3pPr>
            <a:lvl4pPr marL="1371669" indent="0">
              <a:buNone/>
              <a:defRPr sz="1001"/>
            </a:lvl4pPr>
            <a:lvl5pPr marL="1828892" indent="0">
              <a:buNone/>
              <a:defRPr sz="1001"/>
            </a:lvl5pPr>
            <a:lvl6pPr marL="2286114" indent="0">
              <a:buNone/>
              <a:defRPr sz="1001"/>
            </a:lvl6pPr>
            <a:lvl7pPr marL="2743337" indent="0">
              <a:buNone/>
              <a:defRPr sz="1001"/>
            </a:lvl7pPr>
            <a:lvl8pPr marL="3200561" indent="0">
              <a:buNone/>
              <a:defRPr sz="1001"/>
            </a:lvl8pPr>
            <a:lvl9pPr marL="3657783" indent="0">
              <a:buNone/>
              <a:defRPr sz="1001"/>
            </a:lvl9pPr>
          </a:lstStyle>
          <a:p>
            <a:pPr lvl="0"/>
            <a:r>
              <a:rPr lang="ru-RU" smtClean="0"/>
              <a:t>Образец текста</a:t>
            </a:r>
          </a:p>
        </p:txBody>
      </p:sp>
      <p:sp>
        <p:nvSpPr>
          <p:cNvPr id="5"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6" name="Rectangle 3"/>
          <p:cNvSpPr>
            <a:spLocks noGrp="1" noChangeArrowheads="1"/>
          </p:cNvSpPr>
          <p:nvPr>
            <p:ph type="sldNum" sz="quarter" idx="11"/>
          </p:nvPr>
        </p:nvSpPr>
        <p:spPr>
          <a:ln/>
        </p:spPr>
        <p:txBody>
          <a:bodyPr/>
          <a:lstStyle>
            <a:lvl1pPr>
              <a:defRPr/>
            </a:lvl1pPr>
          </a:lstStyle>
          <a:p>
            <a:pPr>
              <a:defRPr/>
            </a:pPr>
            <a:fld id="{D860102C-FBF0-4596-B175-FB057FA76106}" type="slidenum">
              <a:rPr lang="ru-RU" altLang="ru-RU"/>
              <a:pPr>
                <a:defRPr/>
              </a:pPr>
              <a:t>‹#›</a:t>
            </a:fld>
            <a:endParaRPr lang="ru-RU" alt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46967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9" y="457200"/>
            <a:ext cx="2949575"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3887789" y="987427"/>
            <a:ext cx="4629150" cy="4873625"/>
          </a:xfrm>
        </p:spPr>
        <p:txBody>
          <a:bodyPr/>
          <a:lstStyle>
            <a:lvl1pPr marL="0" indent="0">
              <a:buNone/>
              <a:defRPr sz="3200"/>
            </a:lvl1pPr>
            <a:lvl2pPr marL="457223" indent="0">
              <a:buNone/>
              <a:defRPr sz="2801"/>
            </a:lvl2pPr>
            <a:lvl3pPr marL="914445" indent="0">
              <a:buNone/>
              <a:defRPr sz="2400"/>
            </a:lvl3pPr>
            <a:lvl4pPr marL="1371669" indent="0">
              <a:buNone/>
              <a:defRPr sz="2000"/>
            </a:lvl4pPr>
            <a:lvl5pPr marL="1828892" indent="0">
              <a:buNone/>
              <a:defRPr sz="2000"/>
            </a:lvl5pPr>
            <a:lvl6pPr marL="2286114" indent="0">
              <a:buNone/>
              <a:defRPr sz="2000"/>
            </a:lvl6pPr>
            <a:lvl7pPr marL="2743337" indent="0">
              <a:buNone/>
              <a:defRPr sz="2000"/>
            </a:lvl7pPr>
            <a:lvl8pPr marL="3200561" indent="0">
              <a:buNone/>
              <a:defRPr sz="2000"/>
            </a:lvl8pPr>
            <a:lvl9pPr marL="3657783" indent="0">
              <a:buNone/>
              <a:defRPr sz="2000"/>
            </a:lvl9pPr>
          </a:lstStyle>
          <a:p>
            <a:pPr lvl="0"/>
            <a:endParaRPr lang="ru-RU" noProof="0" smtClean="0"/>
          </a:p>
        </p:txBody>
      </p:sp>
      <p:sp>
        <p:nvSpPr>
          <p:cNvPr id="4" name="Текст 3"/>
          <p:cNvSpPr>
            <a:spLocks noGrp="1"/>
          </p:cNvSpPr>
          <p:nvPr>
            <p:ph type="body" sz="half" idx="2"/>
          </p:nvPr>
        </p:nvSpPr>
        <p:spPr>
          <a:xfrm>
            <a:off x="630239" y="2057401"/>
            <a:ext cx="2949575" cy="3811589"/>
          </a:xfrm>
        </p:spPr>
        <p:txBody>
          <a:bodyPr/>
          <a:lstStyle>
            <a:lvl1pPr marL="0" indent="0">
              <a:buNone/>
              <a:defRPr sz="1601"/>
            </a:lvl1pPr>
            <a:lvl2pPr marL="457223" indent="0">
              <a:buNone/>
              <a:defRPr sz="1400"/>
            </a:lvl2pPr>
            <a:lvl3pPr marL="914445" indent="0">
              <a:buNone/>
              <a:defRPr sz="1200"/>
            </a:lvl3pPr>
            <a:lvl4pPr marL="1371669" indent="0">
              <a:buNone/>
              <a:defRPr sz="1001"/>
            </a:lvl4pPr>
            <a:lvl5pPr marL="1828892" indent="0">
              <a:buNone/>
              <a:defRPr sz="1001"/>
            </a:lvl5pPr>
            <a:lvl6pPr marL="2286114" indent="0">
              <a:buNone/>
              <a:defRPr sz="1001"/>
            </a:lvl6pPr>
            <a:lvl7pPr marL="2743337" indent="0">
              <a:buNone/>
              <a:defRPr sz="1001"/>
            </a:lvl7pPr>
            <a:lvl8pPr marL="3200561" indent="0">
              <a:buNone/>
              <a:defRPr sz="1001"/>
            </a:lvl8pPr>
            <a:lvl9pPr marL="3657783" indent="0">
              <a:buNone/>
              <a:defRPr sz="1001"/>
            </a:lvl9pPr>
          </a:lstStyle>
          <a:p>
            <a:pPr lvl="0"/>
            <a:r>
              <a:rPr lang="ru-RU" smtClean="0"/>
              <a:t>Образец текста</a:t>
            </a:r>
          </a:p>
        </p:txBody>
      </p:sp>
      <p:sp>
        <p:nvSpPr>
          <p:cNvPr id="5"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6" name="Rectangle 3"/>
          <p:cNvSpPr>
            <a:spLocks noGrp="1" noChangeArrowheads="1"/>
          </p:cNvSpPr>
          <p:nvPr>
            <p:ph type="sldNum" sz="quarter" idx="11"/>
          </p:nvPr>
        </p:nvSpPr>
        <p:spPr>
          <a:ln/>
        </p:spPr>
        <p:txBody>
          <a:bodyPr/>
          <a:lstStyle>
            <a:lvl1pPr>
              <a:defRPr/>
            </a:lvl1pPr>
          </a:lstStyle>
          <a:p>
            <a:pPr>
              <a:defRPr/>
            </a:pPr>
            <a:fld id="{9BEF66E3-D0DA-46ED-AA5E-9B2F5DAA0C33}" type="slidenum">
              <a:rPr lang="ru-RU" altLang="ru-RU"/>
              <a:pPr>
                <a:defRPr/>
              </a:pPr>
              <a:t>‹#›</a:t>
            </a:fld>
            <a:endParaRPr lang="ru-RU" alt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331987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ru-RU" altLang="ru-RU"/>
          </a:p>
        </p:txBody>
      </p:sp>
      <p:sp>
        <p:nvSpPr>
          <p:cNvPr id="3584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pPr>
              <a:defRPr/>
            </a:pPr>
            <a:fld id="{B87A56B1-F50D-4710-B39B-11C0B0FB08E9}" type="slidenum">
              <a:rPr lang="ru-RU" altLang="ru-RU"/>
              <a:pPr>
                <a:defRPr/>
              </a:pPr>
              <a:t>‹#›</a:t>
            </a:fld>
            <a:endParaRPr lang="ru-RU" altLang="ru-RU"/>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ru-RU" altLang="ru-RU" smtClean="0">
                <a:latin typeface="Times New Roman" panose="02020603050405020304"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2000" smtClean="0">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2000" smtClean="0">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2000" smtClean="0">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2000" smtClean="0">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latin typeface="Times New Roman" panose="02020603050405020304"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2000" smtClean="0">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2000" smtClean="0">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3585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ru-RU" altLang="ru-RU"/>
          </a:p>
        </p:txBody>
      </p:sp>
    </p:spTree>
    <p:extLst>
      <p:ext uri="{BB962C8B-B14F-4D97-AF65-F5344CB8AC3E}">
        <p14:creationId xmlns:p14="http://schemas.microsoft.com/office/powerpoint/2010/main" val="2126769341"/>
      </p:ext>
    </p:extLst>
  </p:cSld>
  <p:clrMap bg1="dk2" tx1="lt1" bg2="dk1" tx2="lt2" accent1="accent1" accent2="accent2" accent3="accent3" accent4="accent4" accent5="accent5" accent6="accent6" hlink="hlink" folHlink="folHlink"/>
  <p:sldLayoutIdLst>
    <p:sldLayoutId id="2147486508" r:id="rId1"/>
    <p:sldLayoutId id="2147486509" r:id="rId2"/>
    <p:sldLayoutId id="2147486510" r:id="rId3"/>
    <p:sldLayoutId id="2147486511" r:id="rId4"/>
    <p:sldLayoutId id="2147486512" r:id="rId5"/>
    <p:sldLayoutId id="2147486513" r:id="rId6"/>
    <p:sldLayoutId id="2147486514" r:id="rId7"/>
    <p:sldLayoutId id="2147486515" r:id="rId8"/>
    <p:sldLayoutId id="2147486516" r:id="rId9"/>
    <p:sldLayoutId id="2147486517" r:id="rId10"/>
    <p:sldLayoutId id="2147486518" r:id="rId11"/>
  </p:sldLayoutIdLst>
  <p:hf hdr="0" ftr="0" dt="0"/>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defRPr>
      </a:lvl2pPr>
      <a:lvl3pPr algn="l" rtl="0" eaLnBrk="0" fontAlgn="base" hangingPunct="0">
        <a:spcBef>
          <a:spcPct val="0"/>
        </a:spcBef>
        <a:spcAft>
          <a:spcPct val="0"/>
        </a:spcAft>
        <a:defRPr sz="4400">
          <a:solidFill>
            <a:schemeClr val="tx1"/>
          </a:solidFill>
          <a:latin typeface="Arial" panose="020B0604020202020204" pitchFamily="34" charset="0"/>
        </a:defRPr>
      </a:lvl3pPr>
      <a:lvl4pPr algn="l" rtl="0" eaLnBrk="0" fontAlgn="base" hangingPunct="0">
        <a:spcBef>
          <a:spcPct val="0"/>
        </a:spcBef>
        <a:spcAft>
          <a:spcPct val="0"/>
        </a:spcAft>
        <a:defRPr sz="4400">
          <a:solidFill>
            <a:schemeClr val="tx1"/>
          </a:solidFill>
          <a:latin typeface="Arial" panose="020B0604020202020204" pitchFamily="34" charset="0"/>
        </a:defRPr>
      </a:lvl4pPr>
      <a:lvl5pPr algn="l" rtl="0" eaLnBrk="0" fontAlgn="base" hangingPunct="0">
        <a:spcBef>
          <a:spcPct val="0"/>
        </a:spcBef>
        <a:spcAft>
          <a:spcPct val="0"/>
        </a:spcAft>
        <a:defRPr sz="4400">
          <a:solidFill>
            <a:schemeClr val="tx1"/>
          </a:solidFill>
          <a:latin typeface="Arial" panose="020B0604020202020204" pitchFamily="34" charset="0"/>
        </a:defRPr>
      </a:lvl5pPr>
      <a:lvl6pPr marL="457223" algn="l" rtl="0" fontAlgn="base">
        <a:spcBef>
          <a:spcPct val="0"/>
        </a:spcBef>
        <a:spcAft>
          <a:spcPct val="0"/>
        </a:spcAft>
        <a:defRPr sz="4400">
          <a:solidFill>
            <a:schemeClr val="tx1"/>
          </a:solidFill>
          <a:latin typeface="Arial" panose="020B0604020202020204" pitchFamily="34" charset="0"/>
        </a:defRPr>
      </a:lvl6pPr>
      <a:lvl7pPr marL="914445" algn="l" rtl="0" fontAlgn="base">
        <a:spcBef>
          <a:spcPct val="0"/>
        </a:spcBef>
        <a:spcAft>
          <a:spcPct val="0"/>
        </a:spcAft>
        <a:defRPr sz="4400">
          <a:solidFill>
            <a:schemeClr val="tx1"/>
          </a:solidFill>
          <a:latin typeface="Arial" panose="020B0604020202020204" pitchFamily="34" charset="0"/>
        </a:defRPr>
      </a:lvl7pPr>
      <a:lvl8pPr marL="1371669" algn="l" rtl="0" fontAlgn="base">
        <a:spcBef>
          <a:spcPct val="0"/>
        </a:spcBef>
        <a:spcAft>
          <a:spcPct val="0"/>
        </a:spcAft>
        <a:defRPr sz="4400">
          <a:solidFill>
            <a:schemeClr val="tx1"/>
          </a:solidFill>
          <a:latin typeface="Arial" panose="020B0604020202020204" pitchFamily="34" charset="0"/>
        </a:defRPr>
      </a:lvl8pPr>
      <a:lvl9pPr marL="1828892"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726" indent="-228612" algn="l" defTabSz="91444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2" algn="l" defTabSz="91444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5" indent="-228612" algn="l" defTabSz="91444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45" rtl="0" eaLnBrk="1" latinLnBrk="0" hangingPunct="1">
        <a:defRPr sz="1800" kern="1200">
          <a:solidFill>
            <a:schemeClr val="tx1"/>
          </a:solidFill>
          <a:latin typeface="+mn-lt"/>
          <a:ea typeface="+mn-ea"/>
          <a:cs typeface="+mn-cs"/>
        </a:defRPr>
      </a:lvl1pPr>
      <a:lvl2pPr marL="457223" algn="l" defTabSz="914445" rtl="0" eaLnBrk="1" latinLnBrk="0" hangingPunct="1">
        <a:defRPr sz="1800" kern="1200">
          <a:solidFill>
            <a:schemeClr val="tx1"/>
          </a:solidFill>
          <a:latin typeface="+mn-lt"/>
          <a:ea typeface="+mn-ea"/>
          <a:cs typeface="+mn-cs"/>
        </a:defRPr>
      </a:lvl2pPr>
      <a:lvl3pPr marL="914445" algn="l" defTabSz="914445" rtl="0" eaLnBrk="1" latinLnBrk="0" hangingPunct="1">
        <a:defRPr sz="1800" kern="1200">
          <a:solidFill>
            <a:schemeClr val="tx1"/>
          </a:solidFill>
          <a:latin typeface="+mn-lt"/>
          <a:ea typeface="+mn-ea"/>
          <a:cs typeface="+mn-cs"/>
        </a:defRPr>
      </a:lvl3pPr>
      <a:lvl4pPr marL="1371669" algn="l" defTabSz="914445" rtl="0" eaLnBrk="1" latinLnBrk="0" hangingPunct="1">
        <a:defRPr sz="1800" kern="1200">
          <a:solidFill>
            <a:schemeClr val="tx1"/>
          </a:solidFill>
          <a:latin typeface="+mn-lt"/>
          <a:ea typeface="+mn-ea"/>
          <a:cs typeface="+mn-cs"/>
        </a:defRPr>
      </a:lvl4pPr>
      <a:lvl5pPr marL="1828892" algn="l" defTabSz="914445" rtl="0" eaLnBrk="1" latinLnBrk="0" hangingPunct="1">
        <a:defRPr sz="1800" kern="1200">
          <a:solidFill>
            <a:schemeClr val="tx1"/>
          </a:solidFill>
          <a:latin typeface="+mn-lt"/>
          <a:ea typeface="+mn-ea"/>
          <a:cs typeface="+mn-cs"/>
        </a:defRPr>
      </a:lvl5pPr>
      <a:lvl6pPr marL="2286114" algn="l" defTabSz="914445" rtl="0" eaLnBrk="1" latinLnBrk="0" hangingPunct="1">
        <a:defRPr sz="1800" kern="1200">
          <a:solidFill>
            <a:schemeClr val="tx1"/>
          </a:solidFill>
          <a:latin typeface="+mn-lt"/>
          <a:ea typeface="+mn-ea"/>
          <a:cs typeface="+mn-cs"/>
        </a:defRPr>
      </a:lvl6pPr>
      <a:lvl7pPr marL="2743337" algn="l" defTabSz="914445" rtl="0" eaLnBrk="1" latinLnBrk="0" hangingPunct="1">
        <a:defRPr sz="1800" kern="1200">
          <a:solidFill>
            <a:schemeClr val="tx1"/>
          </a:solidFill>
          <a:latin typeface="+mn-lt"/>
          <a:ea typeface="+mn-ea"/>
          <a:cs typeface="+mn-cs"/>
        </a:defRPr>
      </a:lvl7pPr>
      <a:lvl8pPr marL="3200561" algn="l" defTabSz="914445" rtl="0" eaLnBrk="1" latinLnBrk="0" hangingPunct="1">
        <a:defRPr sz="1800" kern="1200">
          <a:solidFill>
            <a:schemeClr val="tx1"/>
          </a:solidFill>
          <a:latin typeface="+mn-lt"/>
          <a:ea typeface="+mn-ea"/>
          <a:cs typeface="+mn-cs"/>
        </a:defRPr>
      </a:lvl8pPr>
      <a:lvl9pPr marL="3657783" algn="l" defTabSz="91444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Pair%20programming.mp4" TargetMode="Externa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Таблица 4"/>
          <p:cNvGraphicFramePr>
            <a:graphicFrameLocks noGrp="1"/>
          </p:cNvGraphicFramePr>
          <p:nvPr>
            <p:extLst>
              <p:ext uri="{D42A27DB-BD31-4B8C-83A1-F6EECF244321}">
                <p14:modId xmlns:p14="http://schemas.microsoft.com/office/powerpoint/2010/main" val="1002683983"/>
              </p:ext>
            </p:extLst>
          </p:nvPr>
        </p:nvGraphicFramePr>
        <p:xfrm>
          <a:off x="0" y="141288"/>
          <a:ext cx="9144000" cy="1704976"/>
        </p:xfrm>
        <a:graphic>
          <a:graphicData uri="http://schemas.openxmlformats.org/drawingml/2006/table">
            <a:tbl>
              <a:tblPr/>
              <a:tblGrid>
                <a:gridCol w="9144000"/>
              </a:tblGrid>
              <a:tr h="593297">
                <a:tc>
                  <a:txBody>
                    <a:bodyPr/>
                    <a:lstStyle>
                      <a:lvl1pPr indent="466725"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466725" algn="ctr" defTabSz="457200" rtl="0" eaLnBrk="1" fontAlgn="base" latinLnBrk="0" hangingPunct="1">
                        <a:lnSpc>
                          <a:spcPts val="1200"/>
                        </a:lnSpc>
                        <a:spcBef>
                          <a:spcPct val="0"/>
                        </a:spcBef>
                        <a:spcAft>
                          <a:spcPct val="0"/>
                        </a:spcAft>
                        <a:buClrTx/>
                        <a:buSzTx/>
                        <a:buFontTx/>
                        <a:buNone/>
                      </a:pPr>
                      <a:endParaRPr kumimoji="0" lang="ru-RU" altLang="ru-RU" sz="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r>
              <a:tr h="285926">
                <a:tc>
                  <a:txBody>
                    <a:bodyPr/>
                    <a:lstStyle>
                      <a:lvl1pPr indent="466725"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466725" algn="ctr" defTabSz="457200" rtl="0" eaLnBrk="1" fontAlgn="base" latinLnBrk="0" hangingPunct="1">
                        <a:lnSpc>
                          <a:spcPts val="300"/>
                        </a:lnSpc>
                        <a:spcBef>
                          <a:spcPct val="0"/>
                        </a:spcBef>
                        <a:spcAft>
                          <a:spcPct val="0"/>
                        </a:spcAft>
                        <a:buClrTx/>
                        <a:buSzTx/>
                        <a:buFontTx/>
                        <a:buNone/>
                      </a:pPr>
                      <a:r>
                        <a:rPr kumimoji="0" lang="en-US" altLang="ru-RU" sz="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ru-RU" altLang="ru-RU"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466725" algn="ctr" defTabSz="457200" rtl="0" eaLnBrk="1" fontAlgn="base" latinLnBrk="0" hangingPunct="1">
                        <a:lnSpc>
                          <a:spcPts val="1200"/>
                        </a:lnSpc>
                        <a:spcBef>
                          <a:spcPct val="0"/>
                        </a:spcBef>
                        <a:spcAft>
                          <a:spcPct val="0"/>
                        </a:spcAft>
                        <a:buClrTx/>
                        <a:buSzTx/>
                        <a:buFontTx/>
                        <a:buNone/>
                      </a:pPr>
                      <a:r>
                        <a:rPr kumimoji="0" lang="ru-RU" altLang="ru-RU" sz="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МИНОБРНАУКИ РОССИИ</a:t>
                      </a:r>
                      <a:endParaRPr kumimoji="0" lang="ru-RU" altLang="ru-RU"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r>
              <a:tr h="825753">
                <a:tc>
                  <a:txBody>
                    <a:bodyPr/>
                    <a:lstStyle>
                      <a:lvl1pPr indent="466725"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466725" algn="ctr" defTabSz="457200" rtl="0" eaLnBrk="1" fontAlgn="base" latinLnBrk="0" hangingPunct="1">
                        <a:lnSpc>
                          <a:spcPts val="1200"/>
                        </a:lnSpc>
                        <a:spcBef>
                          <a:spcPct val="0"/>
                        </a:spcBef>
                        <a:spcAft>
                          <a:spcPct val="0"/>
                        </a:spcAft>
                        <a:buClrTx/>
                        <a:buSzTx/>
                        <a:buFontTx/>
                        <a:buNone/>
                      </a:pPr>
                      <a:r>
                        <a:rPr kumimoji="0" lang="ru-RU" altLang="ru-RU" sz="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Федеральное государственное бюджетное образовательное учреждение </a:t>
                      </a:r>
                      <a:endParaRPr kumimoji="0" lang="ru-RU" altLang="ru-RU"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466725" algn="ctr" defTabSz="457200" rtl="0" eaLnBrk="1" fontAlgn="base" latinLnBrk="0" hangingPunct="1">
                        <a:lnSpc>
                          <a:spcPts val="1200"/>
                        </a:lnSpc>
                        <a:spcBef>
                          <a:spcPct val="0"/>
                        </a:spcBef>
                        <a:spcAft>
                          <a:spcPct val="0"/>
                        </a:spcAft>
                        <a:buClrTx/>
                        <a:buSzTx/>
                        <a:buFontTx/>
                        <a:buNone/>
                      </a:pPr>
                      <a:r>
                        <a:rPr kumimoji="0" lang="ru-RU" altLang="ru-RU" sz="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высшего образования</a:t>
                      </a:r>
                      <a:endParaRPr kumimoji="0" lang="ru-RU" altLang="ru-RU"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466725" algn="ctr" defTabSz="457200" rtl="0" eaLnBrk="1" fontAlgn="base" latinLnBrk="0" hangingPunct="1">
                        <a:lnSpc>
                          <a:spcPct val="115000"/>
                        </a:lnSpc>
                        <a:spcBef>
                          <a:spcPct val="0"/>
                        </a:spcBef>
                        <a:spcAft>
                          <a:spcPct val="0"/>
                        </a:spcAft>
                        <a:buClrTx/>
                        <a:buSzTx/>
                        <a:buFontTx/>
                        <a:buNone/>
                      </a:pPr>
                      <a:r>
                        <a:rPr kumimoji="0" lang="ru-RU" altLang="ru-RU" sz="9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«МИРЭА – Российский технологический университет»</a:t>
                      </a:r>
                      <a:endParaRPr kumimoji="0" lang="ru-RU" altLang="ru-RU"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466725" algn="ctr" defTabSz="457200" rtl="0" eaLnBrk="1" fontAlgn="base" latinLnBrk="0" hangingPunct="1">
                        <a:lnSpc>
                          <a:spcPct val="115000"/>
                        </a:lnSpc>
                        <a:spcBef>
                          <a:spcPct val="0"/>
                        </a:spcBef>
                        <a:spcAft>
                          <a:spcPct val="0"/>
                        </a:spcAft>
                        <a:buClrTx/>
                        <a:buSzTx/>
                        <a:buFontTx/>
                        <a:buNone/>
                      </a:pPr>
                      <a:r>
                        <a:rPr kumimoji="0" lang="ru-RU" altLang="ru-RU"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РТУ МИРЭА</a:t>
                      </a:r>
                      <a:endParaRPr kumimoji="0" lang="ru-RU" altLang="ru-RU"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880303367"/>
              </p:ext>
            </p:extLst>
          </p:nvPr>
        </p:nvGraphicFramePr>
        <p:xfrm>
          <a:off x="258192" y="2687540"/>
          <a:ext cx="8634288" cy="3189732"/>
        </p:xfrm>
        <a:graphic>
          <a:graphicData uri="http://schemas.openxmlformats.org/drawingml/2006/table">
            <a:tbl>
              <a:tblPr/>
              <a:tblGrid>
                <a:gridCol w="1835308"/>
                <a:gridCol w="6798980"/>
              </a:tblGrid>
              <a:tr h="221389">
                <a:tc gridSpan="2">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Разработка защищенных автоматизированных систем</a:t>
                      </a:r>
                      <a:endParaRPr kumimoji="0" lang="ru-RU" altLang="ru-RU"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r>
              <a:tr h="142831">
                <a:tc gridSpan="2">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(наименование дисциплины (модуля) в соответствии с учебным планом)</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ru-RU"/>
                    </a:p>
                  </a:txBody>
                  <a:tcPr/>
                </a:tc>
              </a:tr>
              <a:tr h="19044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Уровень</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баклавриат</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4283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r>
                        <a:rPr kumimoji="0" lang="ru-RU" altLang="ru-RU" sz="1200" b="0" i="1"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бакалавриат</a:t>
                      </a: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магистратура, </a:t>
                      </a:r>
                      <a:r>
                        <a:rPr kumimoji="0" lang="ru-RU" altLang="ru-RU" sz="1200" b="0" i="1"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специалитет</a:t>
                      </a: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19044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Форма обучения</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очная</a:t>
                      </a: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4283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(очная, очно-заочная, заочная)</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378503">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Направление(-я)</a:t>
                      </a:r>
                    </a:p>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подготовки</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10.03.01 «Информационная безопасность»</a:t>
                      </a: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73778">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l" defTabSz="457200" rtl="0" eaLnBrk="1" fontAlgn="base" latinLnBrk="0" hangingPunct="1">
                        <a:lnSpc>
                          <a:spcPct val="115000"/>
                        </a:lnSpc>
                        <a:spcBef>
                          <a:spcPct val="0"/>
                        </a:spcBef>
                        <a:spcAft>
                          <a:spcPct val="0"/>
                        </a:spcAft>
                        <a:buClrTx/>
                        <a:buSzTx/>
                        <a:buFontTx/>
                        <a:buNone/>
                      </a:pPr>
                      <a:endParaRPr kumimoji="0" lang="ru-RU" altLang="ru-RU" sz="1200" b="0" i="0" u="none" strike="noStrike" cap="none" normalizeH="0" baseline="0" smtClean="0">
                        <a:ln>
                          <a:noFill/>
                        </a:ln>
                        <a:solidFill>
                          <a:srgbClr val="000000"/>
                        </a:solidFill>
                        <a:effectLst/>
                        <a:latin typeface="Calibri" panose="020F0502020204030204" pitchFamily="34" charset="0"/>
                        <a:cs typeface="Times New Roman" panose="02020603050405020304" pitchFamily="18" charset="0"/>
                      </a:endParaRP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(код и наименование)</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19044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Институт</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кибербезопасности и информационных технологий (ИКБ)</a:t>
                      </a: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4283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(полное и краткое наименование)</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19044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Кафедра</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КБ-1 «Защита информации»</a:t>
                      </a: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4283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(полное и краткое наименование кафедры, реализующей дисциплину (модуль))</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190500">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Лектор</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к.т.н., доц. </a:t>
                      </a:r>
                      <a:r>
                        <a:rPr kumimoji="0" lang="ru-RU" altLang="ru-RU" sz="12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Коданев</a:t>
                      </a:r>
                      <a:r>
                        <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Владимир Леонидович</a:t>
                      </a:r>
                    </a:p>
                  </a:txBody>
                  <a:tcPr marL="51435" marR="51435"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42831">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p>
                  </a:txBody>
                  <a:tcPr marL="51435" marR="51435" marT="0" marB="0" anchor="b" horzOverflow="overflow">
                    <a:lnL>
                      <a:noFill/>
                    </a:lnL>
                    <a:lnR>
                      <a:noFill/>
                    </a:lnR>
                    <a:lnT>
                      <a:noFill/>
                    </a:lnT>
                    <a:lnB>
                      <a:noFill/>
                    </a:lnB>
                    <a:lnTlToBr>
                      <a:noFill/>
                    </a:lnTlToBr>
                    <a:lnBlToTr>
                      <a:noFill/>
                    </a:lnBlToTr>
                    <a:noFill/>
                  </a:tcPr>
                </a:tc>
                <a:tc>
                  <a:txBody>
                    <a:bodyPr/>
                    <a:lstStyle>
                      <a:lvl1pPr defTabSz="457200">
                        <a:lnSpc>
                          <a:spcPct val="90000"/>
                        </a:lnSpc>
                        <a:spcBef>
                          <a:spcPts val="500"/>
                        </a:spcBef>
                        <a:buFont typeface="Arial" panose="020B0604020202020204" pitchFamily="34" charset="0"/>
                        <a:defRPr sz="12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defRPr sz="10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defRPr sz="9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defRPr sz="800">
                          <a:solidFill>
                            <a:schemeClr val="tx1"/>
                          </a:solidFill>
                          <a:latin typeface="Calibri" panose="020F0502020204030204" pitchFamily="34" charset="0"/>
                        </a:defRPr>
                      </a:lvl5pPr>
                      <a:lvl6pPr marL="25146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6pPr>
                      <a:lvl7pPr marL="29718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7pPr>
                      <a:lvl8pPr marL="34290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8pPr>
                      <a:lvl9pPr marL="3886200" indent="-228600" defTabSz="457200" fontAlgn="base">
                        <a:lnSpc>
                          <a:spcPct val="90000"/>
                        </a:lnSpc>
                        <a:spcBef>
                          <a:spcPts val="250"/>
                        </a:spcBef>
                        <a:spcAft>
                          <a:spcPct val="0"/>
                        </a:spcAft>
                        <a:buFont typeface="Arial" panose="020B0604020202020204" pitchFamily="34" charset="0"/>
                        <a:defRPr sz="800">
                          <a:solidFill>
                            <a:schemeClr val="tx1"/>
                          </a:solidFill>
                          <a:latin typeface="Calibri" panose="020F050202020403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ru-RU" altLang="ru-RU" sz="12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(сокращенно – ученая степень, ученое звание; полностью – ФИО)</a:t>
                      </a:r>
                      <a:endParaRPr kumimoji="0" lang="ru-RU" altLang="ru-RU"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txBody>
                  <a:tcPr marL="51435" marR="51435"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bl>
          </a:graphicData>
        </a:graphic>
      </p:graphicFrame>
      <p:pic>
        <p:nvPicPr>
          <p:cNvPr id="8" name="Рисунок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2481" y="41275"/>
            <a:ext cx="6635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p:cNvSpPr>
            <a:spLocks noChangeArrowheads="1"/>
          </p:cNvSpPr>
          <p:nvPr/>
        </p:nvSpPr>
        <p:spPr bwMode="auto">
          <a:xfrm>
            <a:off x="1560513" y="1981200"/>
            <a:ext cx="608965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ctr"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0" lang="ru-RU" altLang="ru-RU"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Times New Roman" panose="02020603050405020304" pitchFamily="18" charset="0"/>
              </a:rPr>
              <a:t>ЛЕКЦИОННЫЕ МАТЕРИАЛЫ (ПРЕЗЕНТАЦИИ К ЛЕКЦИОННЫМ МАТЕРИАЛАМ)</a:t>
            </a:r>
            <a:endParaRPr kumimoji="0" lang="ru-RU" altLang="ru-RU" sz="900" b="0" i="0" u="none" strike="noStrike" kern="1200" cap="none" spc="0" normalizeH="0" baseline="0" noProof="0" smtClean="0">
              <a:ln>
                <a:noFill/>
              </a:ln>
              <a:solidFill>
                <a:srgbClr val="000000"/>
              </a:solidFill>
              <a:effectLst/>
              <a:uLnTx/>
              <a:uFillTx/>
              <a:latin typeface="Arial" panose="020B0604020202020204" pitchFamily="34" charset="0"/>
              <a:ea typeface="+mn-ea"/>
            </a:endParaRPr>
          </a:p>
        </p:txBody>
      </p:sp>
      <p:sp>
        <p:nvSpPr>
          <p:cNvPr id="10" name="Прямоугольник 20"/>
          <p:cNvSpPr>
            <a:spLocks noChangeArrowheads="1"/>
          </p:cNvSpPr>
          <p:nvPr/>
        </p:nvSpPr>
        <p:spPr bwMode="auto">
          <a:xfrm>
            <a:off x="0" y="6415444"/>
            <a:ext cx="91440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lnSpc>
                <a:spcPct val="90000"/>
              </a:lnSpc>
              <a:spcBef>
                <a:spcPts val="500"/>
              </a:spcBef>
              <a:buFont typeface="Arial" panose="020B0604020202020204" pitchFamily="34" charset="0"/>
              <a:buChar char="•"/>
              <a:defRPr sz="1400">
                <a:solidFill>
                  <a:schemeClr val="tx1"/>
                </a:solidFill>
                <a:latin typeface="Calibri" panose="020F0502020204030204" pitchFamily="34" charset="0"/>
              </a:defRPr>
            </a:lvl1pPr>
            <a:lvl2pPr marL="742950" indent="-285750" defTabSz="457200">
              <a:lnSpc>
                <a:spcPct val="90000"/>
              </a:lnSpc>
              <a:spcBef>
                <a:spcPts val="250"/>
              </a:spcBef>
              <a:buFont typeface="Arial" panose="020B0604020202020204" pitchFamily="34" charset="0"/>
              <a:buChar char="•"/>
              <a:defRPr sz="1200">
                <a:solidFill>
                  <a:schemeClr val="tx1"/>
                </a:solidFill>
                <a:latin typeface="Calibri" panose="020F0502020204030204" pitchFamily="34" charset="0"/>
              </a:defRPr>
            </a:lvl2pPr>
            <a:lvl3pPr marL="1143000" indent="-228600" defTabSz="457200">
              <a:lnSpc>
                <a:spcPct val="90000"/>
              </a:lnSpc>
              <a:spcBef>
                <a:spcPts val="250"/>
              </a:spcBef>
              <a:buFont typeface="Arial" panose="020B0604020202020204" pitchFamily="34" charset="0"/>
              <a:buChar char="•"/>
              <a:defRPr sz="1000">
                <a:solidFill>
                  <a:schemeClr val="tx1"/>
                </a:solidFill>
                <a:latin typeface="Calibri" panose="020F0502020204030204" pitchFamily="34" charset="0"/>
              </a:defRPr>
            </a:lvl3pPr>
            <a:lvl4pPr marL="1600200" indent="-228600" defTabSz="457200">
              <a:lnSpc>
                <a:spcPct val="90000"/>
              </a:lnSpc>
              <a:spcBef>
                <a:spcPts val="250"/>
              </a:spcBef>
              <a:buFont typeface="Arial" panose="020B0604020202020204" pitchFamily="34" charset="0"/>
              <a:buChar char="•"/>
              <a:defRPr sz="900">
                <a:solidFill>
                  <a:schemeClr val="tx1"/>
                </a:solidFill>
                <a:latin typeface="Calibri" panose="020F0502020204030204" pitchFamily="34" charset="0"/>
              </a:defRPr>
            </a:lvl4pPr>
            <a:lvl5pPr marL="2057400" indent="-228600" defTabSz="457200">
              <a:lnSpc>
                <a:spcPct val="90000"/>
              </a:lnSpc>
              <a:spcBef>
                <a:spcPts val="250"/>
              </a:spcBef>
              <a:buFont typeface="Arial" panose="020B0604020202020204" pitchFamily="34" charset="0"/>
              <a:buChar char="•"/>
              <a:defRPr sz="900">
                <a:solidFill>
                  <a:schemeClr val="tx1"/>
                </a:solidFill>
                <a:latin typeface="Calibri" panose="020F0502020204030204" pitchFamily="34" charset="0"/>
              </a:defRPr>
            </a:lvl5pPr>
            <a:lvl6pPr marL="2514600" indent="-228600" defTabSz="457200" eaLnBrk="0" fontAlgn="base" hangingPunct="0">
              <a:lnSpc>
                <a:spcPct val="90000"/>
              </a:lnSpc>
              <a:spcBef>
                <a:spcPts val="250"/>
              </a:spcBef>
              <a:spcAft>
                <a:spcPct val="0"/>
              </a:spcAft>
              <a:buFont typeface="Arial" panose="020B0604020202020204" pitchFamily="34" charset="0"/>
              <a:buChar char="•"/>
              <a:defRPr sz="900">
                <a:solidFill>
                  <a:schemeClr val="tx1"/>
                </a:solidFill>
                <a:latin typeface="Calibri" panose="020F0502020204030204" pitchFamily="34" charset="0"/>
              </a:defRPr>
            </a:lvl6pPr>
            <a:lvl7pPr marL="2971800" indent="-228600" defTabSz="457200" eaLnBrk="0" fontAlgn="base" hangingPunct="0">
              <a:lnSpc>
                <a:spcPct val="90000"/>
              </a:lnSpc>
              <a:spcBef>
                <a:spcPts val="250"/>
              </a:spcBef>
              <a:spcAft>
                <a:spcPct val="0"/>
              </a:spcAft>
              <a:buFont typeface="Arial" panose="020B0604020202020204" pitchFamily="34" charset="0"/>
              <a:buChar char="•"/>
              <a:defRPr sz="900">
                <a:solidFill>
                  <a:schemeClr val="tx1"/>
                </a:solidFill>
                <a:latin typeface="Calibri" panose="020F0502020204030204" pitchFamily="34" charset="0"/>
              </a:defRPr>
            </a:lvl7pPr>
            <a:lvl8pPr marL="3429000" indent="-228600" defTabSz="457200" eaLnBrk="0" fontAlgn="base" hangingPunct="0">
              <a:lnSpc>
                <a:spcPct val="90000"/>
              </a:lnSpc>
              <a:spcBef>
                <a:spcPts val="250"/>
              </a:spcBef>
              <a:spcAft>
                <a:spcPct val="0"/>
              </a:spcAft>
              <a:buFont typeface="Arial" panose="020B0604020202020204" pitchFamily="34" charset="0"/>
              <a:buChar char="•"/>
              <a:defRPr sz="900">
                <a:solidFill>
                  <a:schemeClr val="tx1"/>
                </a:solidFill>
                <a:latin typeface="Calibri" panose="020F0502020204030204" pitchFamily="34" charset="0"/>
              </a:defRPr>
            </a:lvl8pPr>
            <a:lvl9pPr marL="3886200" indent="-228600" defTabSz="457200" eaLnBrk="0" fontAlgn="base" hangingPunct="0">
              <a:lnSpc>
                <a:spcPct val="90000"/>
              </a:lnSpc>
              <a:spcBef>
                <a:spcPts val="250"/>
              </a:spcBef>
              <a:spcAft>
                <a:spcPct val="0"/>
              </a:spcAft>
              <a:buFont typeface="Arial" panose="020B0604020202020204" pitchFamily="34" charset="0"/>
              <a:buChar char="•"/>
              <a:defRPr sz="900">
                <a:solidFill>
                  <a:schemeClr val="tx1"/>
                </a:solidFill>
                <a:latin typeface="Calibri" panose="020F0502020204030204" pitchFamily="34" charset="0"/>
              </a:defRPr>
            </a:lvl9pPr>
          </a:lstStyle>
          <a:p>
            <a:pPr marL="0" marR="0" lvl="0" indent="0" algn="ctr"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0" lang="ru-RU" altLang="ru-RU" sz="105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rPr>
              <a:t>Москва </a:t>
            </a:r>
            <a:r>
              <a:rPr kumimoji="0" lang="ru-RU" altLang="ru-RU" sz="105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panose="02020603050405020304" pitchFamily="18" charset="0"/>
              </a:rPr>
              <a:t>2023 </a:t>
            </a:r>
            <a:r>
              <a:rPr kumimoji="0" lang="ru-RU" altLang="ru-RU" sz="105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rPr>
              <a:t>г.</a:t>
            </a:r>
            <a:endParaRPr kumimoji="0" lang="ru-RU" altLang="ru-RU" sz="1350" b="0" i="0" u="none" strike="noStrike" kern="1200" cap="none" spc="0" normalizeH="0" baseline="0" noProof="0" dirty="0">
              <a:ln>
                <a:noFill/>
              </a:ln>
              <a:solidFill>
                <a:srgbClr val="000000"/>
              </a:solidFill>
              <a:effectLst/>
              <a:uLnTx/>
              <a:uFillTx/>
              <a:latin typeface="Arial" panose="020B0604020202020204" pitchFamily="34" charset="0"/>
              <a:ea typeface="+mn-ea"/>
            </a:endParaRPr>
          </a:p>
        </p:txBody>
      </p:sp>
    </p:spTree>
    <p:extLst>
      <p:ext uri="{BB962C8B-B14F-4D97-AF65-F5344CB8AC3E}">
        <p14:creationId xmlns:p14="http://schemas.microsoft.com/office/powerpoint/2010/main" val="4074827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B49BE51E-EB38-4FCB-911E-E5F1111F865D}" type="slidenum">
              <a:rPr lang="ru-RU" altLang="ru-RU" sz="1400" b="0" smtClean="0"/>
              <a:pPr eaLnBrk="0" hangingPunct="0"/>
              <a:t>10</a:t>
            </a:fld>
            <a:endParaRPr lang="ru-RU" altLang="ru-RU" sz="1400" b="0" smtClean="0"/>
          </a:p>
        </p:txBody>
      </p:sp>
      <p:sp>
        <p:nvSpPr>
          <p:cNvPr id="474131" name="Rectangle 3"/>
          <p:cNvSpPr>
            <a:spLocks noChangeAspect="1" noChangeArrowheads="1"/>
          </p:cNvSpPr>
          <p:nvPr/>
        </p:nvSpPr>
        <p:spPr bwMode="auto">
          <a:xfrm>
            <a:off x="683568" y="1664804"/>
            <a:ext cx="7974013" cy="308451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smtClean="0">
                <a:latin typeface="Times New Roman" charset="0"/>
                <a:cs typeface="Times New Roman" charset="0"/>
              </a:rPr>
              <a:t>Модификации классической модели:</a:t>
            </a:r>
          </a:p>
          <a:p>
            <a:pPr algn="just">
              <a:lnSpc>
                <a:spcPct val="90000"/>
              </a:lnSpc>
              <a:defRPr/>
            </a:pPr>
            <a:r>
              <a:rPr lang="ru-RU" altLang="ru-RU" dirty="0" smtClean="0">
                <a:latin typeface="Times New Roman" charset="0"/>
                <a:cs typeface="Times New Roman" charset="0"/>
              </a:rPr>
              <a:t>► Общепринятая линейная модель</a:t>
            </a:r>
          </a:p>
          <a:p>
            <a:pPr algn="just">
              <a:lnSpc>
                <a:spcPct val="90000"/>
              </a:lnSpc>
              <a:defRPr/>
            </a:pPr>
            <a:r>
              <a:rPr lang="ru-RU" altLang="ru-RU" dirty="0" smtClean="0">
                <a:latin typeface="Times New Roman" charset="0"/>
                <a:cs typeface="Times New Roman" charset="0"/>
              </a:rPr>
              <a:t>► Классическая итерационная модель</a:t>
            </a:r>
          </a:p>
          <a:p>
            <a:pPr algn="just">
              <a:lnSpc>
                <a:spcPct val="90000"/>
              </a:lnSpc>
              <a:defRPr/>
            </a:pPr>
            <a:r>
              <a:rPr lang="ru-RU" altLang="ru-RU" b="0" dirty="0" smtClean="0">
                <a:latin typeface="Times New Roman" charset="0"/>
                <a:cs typeface="Times New Roman" charset="0"/>
              </a:rPr>
              <a:t>     • Предложена В. </a:t>
            </a:r>
            <a:r>
              <a:rPr lang="ru-RU" altLang="ru-RU" b="0" dirty="0" err="1" smtClean="0">
                <a:latin typeface="Times New Roman" charset="0"/>
                <a:cs typeface="Times New Roman" charset="0"/>
              </a:rPr>
              <a:t>Ройсом</a:t>
            </a:r>
            <a:r>
              <a:rPr lang="ru-RU" altLang="ru-RU" b="0" dirty="0" smtClean="0">
                <a:latin typeface="Times New Roman" charset="0"/>
                <a:cs typeface="Times New Roman" charset="0"/>
              </a:rPr>
              <a:t>, 1970 г.</a:t>
            </a:r>
          </a:p>
          <a:p>
            <a:pPr algn="just">
              <a:lnSpc>
                <a:spcPct val="90000"/>
              </a:lnSpc>
              <a:defRPr/>
            </a:pPr>
            <a:r>
              <a:rPr lang="ru-RU" altLang="ru-RU" b="0" dirty="0" smtClean="0">
                <a:latin typeface="Times New Roman" charset="0"/>
                <a:cs typeface="Times New Roman" charset="0"/>
              </a:rPr>
              <a:t>     • Обратная связь после каждого этапа</a:t>
            </a:r>
          </a:p>
          <a:p>
            <a:pPr algn="just">
              <a:lnSpc>
                <a:spcPct val="90000"/>
              </a:lnSpc>
              <a:defRPr/>
            </a:pPr>
            <a:r>
              <a:rPr lang="ru-RU" altLang="ru-RU" dirty="0" smtClean="0">
                <a:latin typeface="Times New Roman" charset="0"/>
                <a:cs typeface="Times New Roman" charset="0"/>
              </a:rPr>
              <a:t>► Каскадная модель</a:t>
            </a:r>
          </a:p>
          <a:p>
            <a:pPr algn="just">
              <a:lnSpc>
                <a:spcPct val="90000"/>
              </a:lnSpc>
              <a:defRPr/>
            </a:pPr>
            <a:r>
              <a:rPr lang="ru-RU" altLang="ru-RU" b="0" dirty="0" smtClean="0">
                <a:latin typeface="Times New Roman" charset="0"/>
                <a:cs typeface="Times New Roman" charset="0"/>
              </a:rPr>
              <a:t>     • Завершение каждого этапа проверкой</a:t>
            </a:r>
          </a:p>
          <a:p>
            <a:pPr algn="just">
              <a:lnSpc>
                <a:spcPct val="90000"/>
              </a:lnSpc>
              <a:defRPr/>
            </a:pPr>
            <a:r>
              <a:rPr lang="ru-RU" altLang="ru-RU" dirty="0" smtClean="0">
                <a:latin typeface="Times New Roman" charset="0"/>
                <a:cs typeface="Times New Roman" charset="0"/>
              </a:rPr>
              <a:t>► Строгая каскадная модель</a:t>
            </a:r>
          </a:p>
          <a:p>
            <a:pPr algn="just">
              <a:lnSpc>
                <a:spcPct val="90000"/>
              </a:lnSpc>
              <a:defRPr/>
            </a:pPr>
            <a:r>
              <a:rPr lang="ru-RU" altLang="ru-RU" b="0" dirty="0" smtClean="0">
                <a:latin typeface="Times New Roman" charset="0"/>
                <a:cs typeface="Times New Roman" charset="0"/>
              </a:rPr>
              <a:t>     • Минимизация возвратов к пройденным этапам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1" end="1"/>
                                            </p:txEl>
                                          </p:spTgt>
                                        </p:tgtEl>
                                        <p:attrNameLst>
                                          <p:attrName>style.visibility</p:attrName>
                                        </p:attrNameLst>
                                      </p:cBhvr>
                                      <p:to>
                                        <p:strVal val="visible"/>
                                      </p:to>
                                    </p:set>
                                    <p:animEffect transition="in" filter="fade">
                                      <p:cBhvr>
                                        <p:cTn id="12" dur="500"/>
                                        <p:tgtEl>
                                          <p:spTgt spid="474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5" end="5"/>
                                            </p:txEl>
                                          </p:spTgt>
                                        </p:tgtEl>
                                        <p:attrNameLst>
                                          <p:attrName>style.visibility</p:attrName>
                                        </p:attrNameLst>
                                      </p:cBhvr>
                                      <p:to>
                                        <p:strVal val="visible"/>
                                      </p:to>
                                    </p:set>
                                    <p:animEffect transition="in" filter="fade">
                                      <p:cBhvr>
                                        <p:cTn id="32" dur="500"/>
                                        <p:tgtEl>
                                          <p:spTgt spid="4741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6" end="6"/>
                                            </p:txEl>
                                          </p:spTgt>
                                        </p:tgtEl>
                                        <p:attrNameLst>
                                          <p:attrName>style.visibility</p:attrName>
                                        </p:attrNameLst>
                                      </p:cBhvr>
                                      <p:to>
                                        <p:strVal val="visible"/>
                                      </p:to>
                                    </p:set>
                                    <p:animEffect transition="in" filter="fade">
                                      <p:cBhvr>
                                        <p:cTn id="37" dur="500"/>
                                        <p:tgtEl>
                                          <p:spTgt spid="4741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7" end="7"/>
                                            </p:txEl>
                                          </p:spTgt>
                                        </p:tgtEl>
                                        <p:attrNameLst>
                                          <p:attrName>style.visibility</p:attrName>
                                        </p:attrNameLst>
                                      </p:cBhvr>
                                      <p:to>
                                        <p:strVal val="visible"/>
                                      </p:to>
                                    </p:set>
                                    <p:animEffect transition="in" filter="fade">
                                      <p:cBhvr>
                                        <p:cTn id="42" dur="500"/>
                                        <p:tgtEl>
                                          <p:spTgt spid="4741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8" end="8"/>
                                            </p:txEl>
                                          </p:spTgt>
                                        </p:tgtEl>
                                        <p:attrNameLst>
                                          <p:attrName>style.visibility</p:attrName>
                                        </p:attrNameLst>
                                      </p:cBhvr>
                                      <p:to>
                                        <p:strVal val="visible"/>
                                      </p:to>
                                    </p:set>
                                    <p:animEffect transition="in" filter="fade">
                                      <p:cBhvr>
                                        <p:cTn id="47" dur="500"/>
                                        <p:tgtEl>
                                          <p:spTgt spid="474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0D1633D-848C-4249-8E75-E0569769AC05}" type="slidenum">
              <a:rPr lang="ru-RU" altLang="ru-RU" sz="1400" b="0" smtClean="0"/>
              <a:pPr eaLnBrk="0" hangingPunct="0"/>
              <a:t>100</a:t>
            </a:fld>
            <a:endParaRPr lang="ru-RU" altLang="ru-RU" sz="1400" b="0" smtClean="0"/>
          </a:p>
        </p:txBody>
      </p:sp>
      <p:sp>
        <p:nvSpPr>
          <p:cNvPr id="5" name="Rectangle 3"/>
          <p:cNvSpPr>
            <a:spLocks noChangeAspect="1" noChangeArrowheads="1"/>
          </p:cNvSpPr>
          <p:nvPr/>
        </p:nvSpPr>
        <p:spPr bwMode="auto">
          <a:xfrm>
            <a:off x="142875" y="1196975"/>
            <a:ext cx="8856663"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Локальный заказчик (представитель заказчика)</a:t>
            </a:r>
          </a:p>
          <a:p>
            <a:pPr>
              <a:lnSpc>
                <a:spcPct val="90000"/>
              </a:lnSpc>
              <a:defRPr/>
            </a:pP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Постоянно находящийся в команде </a:t>
            </a:r>
          </a:p>
          <a:p>
            <a:pPr>
              <a:lnSpc>
                <a:spcPct val="90000"/>
              </a:lnSpc>
              <a:defRPr/>
            </a:pPr>
            <a:r>
              <a:rPr lang="ru-RU" altLang="ru-RU" b="0" dirty="0" smtClean="0">
                <a:latin typeface="Times New Roman" charset="0"/>
                <a:cs typeface="Times New Roman" charset="0"/>
              </a:rPr>
              <a:t>►	Является пользователем системы</a:t>
            </a:r>
          </a:p>
          <a:p>
            <a:pPr>
              <a:lnSpc>
                <a:spcPct val="90000"/>
              </a:lnSpc>
              <a:defRPr/>
            </a:pPr>
            <a:r>
              <a:rPr lang="ru-RU" altLang="ru-RU" b="0" dirty="0" smtClean="0">
                <a:latin typeface="Times New Roman" charset="0"/>
                <a:cs typeface="Times New Roman" charset="0"/>
              </a:rPr>
              <a:t>►	Отвечает на вопросы разработчиков и расставляет мелкие приоритеты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7E3B4D3A-CCD2-4AC2-B100-4461C959A9C0}" type="slidenum">
              <a:rPr lang="ru-RU" altLang="ru-RU" sz="1400" b="0" smtClean="0"/>
              <a:pPr eaLnBrk="0" hangingPunct="0"/>
              <a:t>101</a:t>
            </a:fld>
            <a:endParaRPr lang="ru-RU" altLang="ru-RU" sz="1400" b="0" smtClean="0"/>
          </a:p>
        </p:txBody>
      </p:sp>
      <p:sp>
        <p:nvSpPr>
          <p:cNvPr id="5" name="Rectangle 3"/>
          <p:cNvSpPr>
            <a:spLocks noChangeAspect="1" noChangeArrowheads="1"/>
          </p:cNvSpPr>
          <p:nvPr/>
        </p:nvSpPr>
        <p:spPr bwMode="auto">
          <a:xfrm>
            <a:off x="114300" y="330200"/>
            <a:ext cx="8856663" cy="175418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Стандарты кодирования</a:t>
            </a:r>
          </a:p>
          <a:p>
            <a:pPr>
              <a:lnSpc>
                <a:spcPct val="90000"/>
              </a:lnSpc>
              <a:defRPr/>
            </a:pP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Единый стандарт кодирования</a:t>
            </a:r>
          </a:p>
          <a:p>
            <a:pPr>
              <a:lnSpc>
                <a:spcPct val="90000"/>
              </a:lnSpc>
              <a:defRPr/>
            </a:pPr>
            <a:r>
              <a:rPr lang="ru-RU" altLang="ru-RU" b="0" dirty="0" smtClean="0">
                <a:latin typeface="Times New Roman" charset="0"/>
                <a:cs typeface="Times New Roman" charset="0"/>
              </a:rPr>
              <a:t>►	Стандарт должен способствовать коммуникациям</a:t>
            </a:r>
          </a:p>
          <a:p>
            <a:pPr>
              <a:lnSpc>
                <a:spcPct val="90000"/>
              </a:lnSpc>
              <a:defRPr/>
            </a:pPr>
            <a:r>
              <a:rPr lang="ru-RU" altLang="ru-RU" b="0" dirty="0" smtClean="0">
                <a:latin typeface="Times New Roman" charset="0"/>
                <a:cs typeface="Times New Roman" charset="0"/>
              </a:rPr>
              <a:t>►	Стандарт должен быть добровольно воспринят командой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052513"/>
            <a:ext cx="8350250"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A3C9396E-9C27-4680-9221-D3330E3702CB}" type="slidenum">
              <a:rPr lang="ru-RU" altLang="ru-RU" sz="1400" b="0" smtClean="0"/>
              <a:pPr eaLnBrk="0" hangingPunct="0"/>
              <a:t>102</a:t>
            </a:fld>
            <a:endParaRPr lang="ru-RU" altLang="ru-RU" sz="1400" b="0" smtClean="0"/>
          </a:p>
        </p:txBody>
      </p:sp>
      <p:sp>
        <p:nvSpPr>
          <p:cNvPr id="5" name="Rectangle 3"/>
          <p:cNvSpPr>
            <a:spLocks noChangeAspect="1" noChangeArrowheads="1"/>
          </p:cNvSpPr>
          <p:nvPr/>
        </p:nvSpPr>
        <p:spPr bwMode="auto">
          <a:xfrm>
            <a:off x="0" y="0"/>
            <a:ext cx="9144000" cy="7572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algn="ctr">
              <a:lnSpc>
                <a:spcPct val="90000"/>
              </a:lnSpc>
              <a:defRPr/>
            </a:pPr>
            <a:r>
              <a:rPr lang="ru-RU" dirty="0">
                <a:solidFill>
                  <a:schemeClr val="bg1"/>
                </a:solidFill>
                <a:latin typeface="Times New Roman" charset="0"/>
                <a:cs typeface="Times New Roman" charset="0"/>
              </a:rPr>
              <a:t>Методология </a:t>
            </a:r>
            <a:r>
              <a:rPr lang="en-US" dirty="0">
                <a:solidFill>
                  <a:schemeClr val="bg1"/>
                </a:solidFill>
                <a:latin typeface="Times New Roman" charset="0"/>
                <a:cs typeface="Times New Roman" charset="0"/>
              </a:rPr>
              <a:t>SCRUM</a:t>
            </a:r>
            <a:r>
              <a:rPr lang="ru-RU" dirty="0">
                <a:solidFill>
                  <a:schemeClr val="bg1"/>
                </a:solidFill>
                <a:latin typeface="Times New Roman" charset="0"/>
                <a:cs typeface="Times New Roman" charset="0"/>
              </a:rPr>
              <a:t> </a:t>
            </a:r>
          </a:p>
          <a:p>
            <a:pPr algn="ctr">
              <a:lnSpc>
                <a:spcPct val="90000"/>
              </a:lnSpc>
              <a:defRPr/>
            </a:pPr>
            <a:r>
              <a:rPr lang="ru-RU" dirty="0">
                <a:solidFill>
                  <a:schemeClr val="bg1"/>
                </a:solidFill>
                <a:latin typeface="Times New Roman" charset="0"/>
                <a:cs typeface="Times New Roman" charset="0"/>
              </a:rPr>
              <a:t>(Схватка)</a:t>
            </a:r>
            <a:endParaRPr lang="en-US" dirty="0">
              <a:solidFill>
                <a:schemeClr val="bg1"/>
              </a:solidFill>
              <a:latin typeface="Times New Roman" charset="0"/>
              <a:cs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169941C6-234F-4CB5-97EC-78180E498737}" type="slidenum">
              <a:rPr lang="ru-RU" altLang="ru-RU" sz="1400" b="0" smtClean="0"/>
              <a:pPr eaLnBrk="0" hangingPunct="0"/>
              <a:t>103</a:t>
            </a:fld>
            <a:endParaRPr lang="ru-RU" altLang="ru-RU" sz="1400" b="0" smtClean="0"/>
          </a:p>
        </p:txBody>
      </p:sp>
      <p:sp>
        <p:nvSpPr>
          <p:cNvPr id="6" name="Rectangle 3"/>
          <p:cNvSpPr>
            <a:spLocks noChangeAspect="1" noChangeArrowheads="1"/>
          </p:cNvSpPr>
          <p:nvPr/>
        </p:nvSpPr>
        <p:spPr bwMode="auto">
          <a:xfrm>
            <a:off x="0" y="6350"/>
            <a:ext cx="9144000" cy="6740525"/>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b="0" dirty="0" smtClean="0">
                <a:latin typeface="Times New Roman" charset="0"/>
                <a:cs typeface="Times New Roman" charset="0"/>
              </a:rPr>
              <a:t>►	Впервые описана </a:t>
            </a:r>
            <a:r>
              <a:rPr lang="ru-RU" altLang="ru-RU" b="0" dirty="0" err="1">
                <a:latin typeface="Times New Roman" charset="0"/>
                <a:cs typeface="Times New Roman" charset="0"/>
              </a:rPr>
              <a:t>Хиротака</a:t>
            </a:r>
            <a:r>
              <a:rPr lang="ru-RU" altLang="ru-RU" b="0" dirty="0">
                <a:latin typeface="Times New Roman" charset="0"/>
                <a:cs typeface="Times New Roman" charset="0"/>
              </a:rPr>
              <a:t> </a:t>
            </a:r>
            <a:r>
              <a:rPr lang="ru-RU" altLang="ru-RU" b="0" dirty="0" err="1" smtClean="0">
                <a:latin typeface="Times New Roman" charset="0"/>
                <a:cs typeface="Times New Roman" charset="0"/>
              </a:rPr>
              <a:t>Такэути</a:t>
            </a:r>
            <a:r>
              <a:rPr lang="ru-RU" altLang="ru-RU" b="0" dirty="0" smtClean="0">
                <a:latin typeface="Times New Roman" charset="0"/>
                <a:cs typeface="Times New Roman" charset="0"/>
              </a:rPr>
              <a:t> </a:t>
            </a:r>
            <a:r>
              <a:rPr lang="ru-RU" altLang="ru-RU" b="0" dirty="0">
                <a:latin typeface="Times New Roman" charset="0"/>
                <a:cs typeface="Times New Roman" charset="0"/>
              </a:rPr>
              <a:t>и </a:t>
            </a:r>
            <a:r>
              <a:rPr lang="ru-RU" altLang="ru-RU" b="0" dirty="0" err="1">
                <a:latin typeface="Times New Roman" charset="0"/>
                <a:cs typeface="Times New Roman" charset="0"/>
              </a:rPr>
              <a:t>Икудзиро</a:t>
            </a:r>
            <a:r>
              <a:rPr lang="ru-RU" altLang="ru-RU" b="0" dirty="0">
                <a:latin typeface="Times New Roman" charset="0"/>
                <a:cs typeface="Times New Roman" charset="0"/>
              </a:rPr>
              <a:t> </a:t>
            </a:r>
            <a:r>
              <a:rPr lang="ru-RU" altLang="ru-RU" b="0" dirty="0" err="1" smtClean="0">
                <a:latin typeface="Times New Roman" charset="0"/>
                <a:cs typeface="Times New Roman" charset="0"/>
              </a:rPr>
              <a:t>Нонака</a:t>
            </a:r>
            <a:r>
              <a:rPr lang="ru-RU" altLang="ru-RU" b="0" dirty="0" smtClean="0">
                <a:latin typeface="Times New Roman" charset="0"/>
                <a:cs typeface="Times New Roman" charset="0"/>
              </a:rPr>
              <a:t>, 1986</a:t>
            </a:r>
          </a:p>
          <a:p>
            <a:pPr algn="just">
              <a:lnSpc>
                <a:spcPct val="90000"/>
              </a:lnSpc>
              <a:defRPr/>
            </a:pPr>
            <a:endParaRPr lang="ru-RU" altLang="ru-RU" b="0" dirty="0" smtClean="0">
              <a:latin typeface="Times New Roman" charset="0"/>
              <a:cs typeface="Times New Roman" charset="0"/>
            </a:endParaRPr>
          </a:p>
          <a:p>
            <a:pPr algn="just">
              <a:lnSpc>
                <a:spcPct val="90000"/>
              </a:lnSpc>
              <a:defRPr/>
            </a:pPr>
            <a:endParaRPr lang="ru-RU" altLang="ru-RU" b="0" dirty="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endParaRPr lang="ru-RU" altLang="ru-RU" b="0" dirty="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endParaRPr lang="ru-RU" altLang="ru-RU" b="0" dirty="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endParaRPr lang="ru-RU" altLang="ru-RU" b="0" dirty="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a:t>
            </a:r>
            <a:r>
              <a:rPr lang="ru-RU" altLang="ru-RU" b="0" dirty="0">
                <a:latin typeface="Times New Roman" charset="0"/>
                <a:cs typeface="Times New Roman" charset="0"/>
              </a:rPr>
              <a:t>	</a:t>
            </a:r>
            <a:r>
              <a:rPr lang="ru-RU" altLang="ru-RU" b="0" dirty="0" smtClean="0">
                <a:latin typeface="Times New Roman" charset="0"/>
                <a:cs typeface="Times New Roman" charset="0"/>
              </a:rPr>
              <a:t>Является одним </a:t>
            </a:r>
            <a:r>
              <a:rPr lang="ru-RU" altLang="ru-RU" b="0" dirty="0">
                <a:latin typeface="Times New Roman" charset="0"/>
                <a:cs typeface="Times New Roman" charset="0"/>
              </a:rPr>
              <a:t>из «</a:t>
            </a:r>
            <a:r>
              <a:rPr lang="en-US" altLang="ru-RU" b="0" dirty="0">
                <a:latin typeface="Times New Roman" charset="0"/>
                <a:cs typeface="Times New Roman" charset="0"/>
              </a:rPr>
              <a:t>Agile» </a:t>
            </a:r>
            <a:r>
              <a:rPr lang="ru-RU" altLang="ru-RU" b="0" dirty="0">
                <a:latin typeface="Times New Roman" charset="0"/>
                <a:cs typeface="Times New Roman" charset="0"/>
              </a:rPr>
              <a:t>процессов</a:t>
            </a:r>
          </a:p>
          <a:p>
            <a:pPr algn="just">
              <a:lnSpc>
                <a:spcPct val="90000"/>
              </a:lnSpc>
              <a:defRPr/>
            </a:pPr>
            <a:r>
              <a:rPr lang="ru-RU" altLang="ru-RU" b="0" dirty="0">
                <a:latin typeface="Times New Roman" charset="0"/>
                <a:cs typeface="Times New Roman" charset="0"/>
              </a:rPr>
              <a:t>► </a:t>
            </a:r>
            <a:r>
              <a:rPr lang="ru-RU" altLang="ru-RU" b="0" dirty="0" err="1">
                <a:latin typeface="Times New Roman" charset="0"/>
                <a:cs typeface="Times New Roman" charset="0"/>
              </a:rPr>
              <a:t>Итерационность</a:t>
            </a:r>
            <a:r>
              <a:rPr lang="ru-RU" altLang="ru-RU" b="0" dirty="0">
                <a:latin typeface="Times New Roman" charset="0"/>
                <a:cs typeface="Times New Roman" charset="0"/>
              </a:rPr>
              <a:t> процесса</a:t>
            </a:r>
            <a:endParaRPr lang="en-GB" b="0" kern="0" dirty="0">
              <a:latin typeface="Times New Roman" panose="02020603050405020304" pitchFamily="18" charset="0"/>
              <a:cs typeface="Times New Roman" panose="02020603050405020304" pitchFamily="18" charset="0"/>
            </a:endParaRPr>
          </a:p>
          <a:p>
            <a:pPr algn="just">
              <a:lnSpc>
                <a:spcPct val="90000"/>
              </a:lnSpc>
              <a:defRPr/>
            </a:pPr>
            <a:r>
              <a:rPr lang="ru-RU" altLang="ru-RU" b="0" dirty="0" smtClean="0">
                <a:latin typeface="Times New Roman" charset="0"/>
                <a:cs typeface="Times New Roman" charset="0"/>
              </a:rPr>
              <a:t>►</a:t>
            </a:r>
            <a:r>
              <a:rPr lang="ru-RU" altLang="ru-RU" b="0" dirty="0">
                <a:latin typeface="Times New Roman" charset="0"/>
                <a:cs typeface="Times New Roman" charset="0"/>
              </a:rPr>
              <a:t>	</a:t>
            </a:r>
            <a:r>
              <a:rPr lang="ru-RU" altLang="ru-RU" b="0" dirty="0" smtClean="0">
                <a:latin typeface="Times New Roman" charset="0"/>
                <a:cs typeface="Times New Roman" charset="0"/>
              </a:rPr>
              <a:t>Прозрачна </a:t>
            </a:r>
            <a:r>
              <a:rPr lang="ru-RU" altLang="ru-RU" b="0" dirty="0">
                <a:latin typeface="Times New Roman" charset="0"/>
                <a:cs typeface="Times New Roman" charset="0"/>
              </a:rPr>
              <a:t>для бизнеса</a:t>
            </a:r>
          </a:p>
          <a:p>
            <a:pPr algn="just">
              <a:lnSpc>
                <a:spcPct val="90000"/>
              </a:lnSpc>
              <a:defRPr/>
            </a:pPr>
            <a:r>
              <a:rPr lang="ru-RU" altLang="ru-RU" b="0" dirty="0">
                <a:latin typeface="Times New Roman" charset="0"/>
                <a:cs typeface="Times New Roman" charset="0"/>
              </a:rPr>
              <a:t>►	Заказчик может вносить изменения</a:t>
            </a:r>
          </a:p>
          <a:p>
            <a:pPr algn="just">
              <a:lnSpc>
                <a:spcPct val="90000"/>
              </a:lnSpc>
              <a:defRPr/>
            </a:pPr>
            <a:r>
              <a:rPr lang="ru-RU" altLang="ru-RU" b="0" dirty="0">
                <a:latin typeface="Times New Roman" charset="0"/>
                <a:cs typeface="Times New Roman" charset="0"/>
              </a:rPr>
              <a:t>►	Проблемы быстро идентифицируются</a:t>
            </a:r>
          </a:p>
          <a:p>
            <a:pPr algn="just">
              <a:lnSpc>
                <a:spcPct val="90000"/>
              </a:lnSpc>
              <a:defRPr/>
            </a:pPr>
            <a:r>
              <a:rPr lang="ru-RU" altLang="ru-RU" b="0" dirty="0">
                <a:latin typeface="Times New Roman" charset="0"/>
                <a:cs typeface="Times New Roman" charset="0"/>
              </a:rPr>
              <a:t>►	Разработчики вовлечены в процесс</a:t>
            </a:r>
          </a:p>
          <a:p>
            <a:pPr algn="just">
              <a:lnSpc>
                <a:spcPct val="90000"/>
              </a:lnSpc>
              <a:defRPr/>
            </a:pPr>
            <a:r>
              <a:rPr lang="ru-RU" altLang="ru-RU" b="0" dirty="0">
                <a:latin typeface="Times New Roman" charset="0"/>
                <a:cs typeface="Times New Roman" charset="0"/>
              </a:rPr>
              <a:t>►	Результаты быстро доступны для проверки</a:t>
            </a:r>
          </a:p>
          <a:p>
            <a:pPr algn="just">
              <a:lnSpc>
                <a:spcPct val="90000"/>
              </a:lnSpc>
              <a:defRPr/>
            </a:pPr>
            <a:r>
              <a:rPr lang="ru-RU" altLang="ru-RU" b="0" dirty="0">
                <a:latin typeface="Times New Roman" charset="0"/>
                <a:cs typeface="Times New Roman" charset="0"/>
              </a:rPr>
              <a:t>►	Менеджмент видит </a:t>
            </a:r>
            <a:r>
              <a:rPr lang="ru-RU" altLang="ru-RU" b="0" dirty="0" smtClean="0">
                <a:latin typeface="Times New Roman" charset="0"/>
                <a:cs typeface="Times New Roman" charset="0"/>
              </a:rPr>
              <a:t>прогресс</a:t>
            </a:r>
          </a:p>
          <a:p>
            <a:pPr algn="just">
              <a:lnSpc>
                <a:spcPct val="90000"/>
              </a:lnSpc>
              <a:defRPr/>
            </a:pPr>
            <a:r>
              <a:rPr lang="ru-RU" altLang="ru-RU" b="0" dirty="0">
                <a:latin typeface="Times New Roman" charset="0"/>
                <a:cs typeface="Times New Roman" charset="0"/>
              </a:rPr>
              <a:t>►	Самоопределяющаяся  команда</a:t>
            </a:r>
          </a:p>
          <a:p>
            <a:pPr algn="just">
              <a:lnSpc>
                <a:spcPct val="90000"/>
              </a:lnSpc>
              <a:defRPr/>
            </a:pPr>
            <a:r>
              <a:rPr lang="ru-RU" altLang="ru-RU" b="0" dirty="0">
                <a:latin typeface="Times New Roman" charset="0"/>
                <a:cs typeface="Times New Roman" charset="0"/>
              </a:rPr>
              <a:t>►	Продукт разрабатывается в процессе серии итераций </a:t>
            </a:r>
            <a:r>
              <a:rPr lang="ru-RU" altLang="ru-RU" b="0" dirty="0" smtClean="0">
                <a:latin typeface="Times New Roman" charset="0"/>
                <a:cs typeface="Times New Roman" charset="0"/>
              </a:rPr>
              <a:t>(</a:t>
            </a:r>
            <a:r>
              <a:rPr lang="en-US" altLang="ru-RU" b="0" dirty="0" smtClean="0">
                <a:latin typeface="Times New Roman" charset="0"/>
                <a:cs typeface="Times New Roman" charset="0"/>
              </a:rPr>
              <a:t>S</a:t>
            </a:r>
            <a:r>
              <a:rPr lang="ru-RU" altLang="ru-RU" b="0" dirty="0" err="1" smtClean="0">
                <a:latin typeface="Times New Roman" charset="0"/>
                <a:cs typeface="Times New Roman" charset="0"/>
              </a:rPr>
              <a:t>prints</a:t>
            </a:r>
            <a:r>
              <a:rPr lang="ru-RU" altLang="ru-RU" b="0" dirty="0">
                <a:latin typeface="Times New Roman" charset="0"/>
                <a:cs typeface="Times New Roman" charset="0"/>
              </a:rPr>
              <a:t>)</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rcRect t="13251" b="13251"/>
          <a:stretch>
            <a:fillRect/>
          </a:stretch>
        </p:blipFill>
        <p:spPr bwMode="auto">
          <a:xfrm>
            <a:off x="2286000" y="457200"/>
            <a:ext cx="45720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animEffect transition="in" filter="fade">
                                      <p:cBhvr>
                                        <p:cTn id="15" dur="500"/>
                                        <p:tgtEl>
                                          <p:spTgt spid="6">
                                            <p:txEl>
                                              <p:pRg st="9" end="9"/>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0" end="10"/>
                                            </p:txEl>
                                          </p:spTgt>
                                        </p:tgtEl>
                                        <p:attrNameLst>
                                          <p:attrName>style.visibility</p:attrName>
                                        </p:attrNameLst>
                                      </p:cBhvr>
                                      <p:to>
                                        <p:strVal val="visible"/>
                                      </p:to>
                                    </p:set>
                                    <p:animEffect transition="in" filter="fade">
                                      <p:cBhvr>
                                        <p:cTn id="20" dur="500"/>
                                        <p:tgtEl>
                                          <p:spTgt spid="6">
                                            <p:txEl>
                                              <p:pRg st="10" end="1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animEffect transition="in" filter="fade">
                                      <p:cBhvr>
                                        <p:cTn id="25" dur="500"/>
                                        <p:tgtEl>
                                          <p:spTgt spid="6">
                                            <p:txEl>
                                              <p:pRg st="11" end="1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12" end="12"/>
                                            </p:txEl>
                                          </p:spTgt>
                                        </p:tgtEl>
                                        <p:attrNameLst>
                                          <p:attrName>style.visibility</p:attrName>
                                        </p:attrNameLst>
                                      </p:cBhvr>
                                      <p:to>
                                        <p:strVal val="visible"/>
                                      </p:to>
                                    </p:set>
                                    <p:animEffect transition="in" filter="fade">
                                      <p:cBhvr>
                                        <p:cTn id="30" dur="500"/>
                                        <p:tgtEl>
                                          <p:spTgt spid="6">
                                            <p:txEl>
                                              <p:pRg st="12" end="1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animEffect transition="in" filter="fade">
                                      <p:cBhvr>
                                        <p:cTn id="35" dur="500"/>
                                        <p:tgtEl>
                                          <p:spTgt spid="6">
                                            <p:txEl>
                                              <p:pRg st="13" end="13"/>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4" end="14"/>
                                            </p:txEl>
                                          </p:spTgt>
                                        </p:tgtEl>
                                        <p:attrNameLst>
                                          <p:attrName>style.visibility</p:attrName>
                                        </p:attrNameLst>
                                      </p:cBhvr>
                                      <p:to>
                                        <p:strVal val="visible"/>
                                      </p:to>
                                    </p:set>
                                    <p:animEffect transition="in" filter="fade">
                                      <p:cBhvr>
                                        <p:cTn id="40" dur="500"/>
                                        <p:tgtEl>
                                          <p:spTgt spid="6">
                                            <p:txEl>
                                              <p:pRg st="14" end="14"/>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5" end="15"/>
                                            </p:txEl>
                                          </p:spTgt>
                                        </p:tgtEl>
                                        <p:attrNameLst>
                                          <p:attrName>style.visibility</p:attrName>
                                        </p:attrNameLst>
                                      </p:cBhvr>
                                      <p:to>
                                        <p:strVal val="visible"/>
                                      </p:to>
                                    </p:set>
                                    <p:animEffect transition="in" filter="fade">
                                      <p:cBhvr>
                                        <p:cTn id="45" dur="500"/>
                                        <p:tgtEl>
                                          <p:spTgt spid="6">
                                            <p:txEl>
                                              <p:pRg st="15" end="15"/>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6" end="16"/>
                                            </p:txEl>
                                          </p:spTgt>
                                        </p:tgtEl>
                                        <p:attrNameLst>
                                          <p:attrName>style.visibility</p:attrName>
                                        </p:attrNameLst>
                                      </p:cBhvr>
                                      <p:to>
                                        <p:strVal val="visible"/>
                                      </p:to>
                                    </p:set>
                                    <p:animEffect transition="in" filter="fade">
                                      <p:cBhvr>
                                        <p:cTn id="50" dur="500"/>
                                        <p:tgtEl>
                                          <p:spTgt spid="6">
                                            <p:txEl>
                                              <p:pRg st="16" end="16"/>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6">
                                            <p:txEl>
                                              <p:pRg st="17" end="17"/>
                                            </p:txEl>
                                          </p:spTgt>
                                        </p:tgtEl>
                                        <p:attrNameLst>
                                          <p:attrName>style.visibility</p:attrName>
                                        </p:attrNameLst>
                                      </p:cBhvr>
                                      <p:to>
                                        <p:strVal val="visible"/>
                                      </p:to>
                                    </p:set>
                                    <p:animEffect transition="in" filter="fade">
                                      <p:cBhvr>
                                        <p:cTn id="55" dur="500"/>
                                        <p:tgtEl>
                                          <p:spTgt spid="6">
                                            <p:txEl>
                                              <p:pRg st="17" end="17"/>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6">
                                            <p:txEl>
                                              <p:pRg st="18" end="18"/>
                                            </p:txEl>
                                          </p:spTgt>
                                        </p:tgtEl>
                                        <p:attrNameLst>
                                          <p:attrName>style.visibility</p:attrName>
                                        </p:attrNameLst>
                                      </p:cBhvr>
                                      <p:to>
                                        <p:strVal val="visible"/>
                                      </p:to>
                                    </p:set>
                                    <p:animEffect transition="in" filter="fade">
                                      <p:cBhvr>
                                        <p:cTn id="60"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78F69E1-C7AF-4FAC-A27F-1A30E97783AE}" type="slidenum">
              <a:rPr lang="ru-RU" altLang="ru-RU" sz="1400" b="0" smtClean="0"/>
              <a:pPr eaLnBrk="0" hangingPunct="0"/>
              <a:t>104</a:t>
            </a:fld>
            <a:endParaRPr lang="ru-RU" altLang="ru-RU" sz="1400" b="0" smtClean="0"/>
          </a:p>
        </p:txBody>
      </p:sp>
      <p:sp>
        <p:nvSpPr>
          <p:cNvPr id="4" name="Прямоугольник 3"/>
          <p:cNvSpPr/>
          <p:nvPr/>
        </p:nvSpPr>
        <p:spPr>
          <a:xfrm>
            <a:off x="0" y="41275"/>
            <a:ext cx="9144000" cy="8318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indent="457200" algn="just">
              <a:defRPr/>
            </a:pPr>
            <a:r>
              <a:rPr lang="ru-RU" b="0" dirty="0">
                <a:solidFill>
                  <a:schemeClr val="bg1"/>
                </a:solidFill>
                <a:latin typeface="Times New Roman" panose="02020603050405020304" pitchFamily="18" charset="0"/>
                <a:cs typeface="Times New Roman" panose="02020603050405020304" pitchFamily="18" charset="0"/>
              </a:rPr>
              <a:t>Бывают ситуации, когда хаос гораздо предпочтительнее, </a:t>
            </a:r>
            <a:endParaRPr lang="ru-RU" b="0" dirty="0" smtClean="0">
              <a:solidFill>
                <a:schemeClr val="bg1"/>
              </a:solidFill>
              <a:latin typeface="Times New Roman" panose="02020603050405020304" pitchFamily="18" charset="0"/>
              <a:cs typeface="Times New Roman" panose="02020603050405020304" pitchFamily="18" charset="0"/>
            </a:endParaRPr>
          </a:p>
          <a:p>
            <a:pPr indent="457200" algn="just">
              <a:defRPr/>
            </a:pPr>
            <a:r>
              <a:rPr lang="ru-RU" b="0" dirty="0" smtClean="0">
                <a:solidFill>
                  <a:schemeClr val="bg1"/>
                </a:solidFill>
                <a:latin typeface="Times New Roman" panose="02020603050405020304" pitchFamily="18" charset="0"/>
                <a:cs typeface="Times New Roman" panose="02020603050405020304" pitchFamily="18" charset="0"/>
              </a:rPr>
              <a:t>чем </a:t>
            </a:r>
            <a:r>
              <a:rPr lang="ru-RU" b="0" dirty="0">
                <a:solidFill>
                  <a:schemeClr val="bg1"/>
                </a:solidFill>
                <a:latin typeface="Times New Roman" panose="02020603050405020304" pitchFamily="18" charset="0"/>
                <a:cs typeface="Times New Roman" panose="02020603050405020304" pitchFamily="18" charset="0"/>
              </a:rPr>
              <a:t>порядок и разложение всего и вся по полочкам</a:t>
            </a:r>
          </a:p>
        </p:txBody>
      </p:sp>
      <p:pic>
        <p:nvPicPr>
          <p:cNvPr id="112644"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3513" y="963613"/>
            <a:ext cx="416718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Рисунок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5033963"/>
            <a:ext cx="42386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Рисунок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4775" y="2982913"/>
            <a:ext cx="4149725"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2644"/>
                                        </p:tgtEl>
                                        <p:attrNameLst>
                                          <p:attrName>style.visibility</p:attrName>
                                        </p:attrNameLst>
                                      </p:cBhvr>
                                      <p:to>
                                        <p:strVal val="visible"/>
                                      </p:to>
                                    </p:set>
                                    <p:animEffect transition="in" filter="fade">
                                      <p:cBhvr>
                                        <p:cTn id="12" dur="500"/>
                                        <p:tgtEl>
                                          <p:spTgt spid="112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2646"/>
                                        </p:tgtEl>
                                        <p:attrNameLst>
                                          <p:attrName>style.visibility</p:attrName>
                                        </p:attrNameLst>
                                      </p:cBhvr>
                                      <p:to>
                                        <p:strVal val="visible"/>
                                      </p:to>
                                    </p:set>
                                    <p:animEffect transition="in" filter="fade">
                                      <p:cBhvr>
                                        <p:cTn id="17" dur="500"/>
                                        <p:tgtEl>
                                          <p:spTgt spid="1126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2645"/>
                                        </p:tgtEl>
                                        <p:attrNameLst>
                                          <p:attrName>style.visibility</p:attrName>
                                        </p:attrNameLst>
                                      </p:cBhvr>
                                      <p:to>
                                        <p:strVal val="visible"/>
                                      </p:to>
                                    </p:set>
                                    <p:animEffect transition="in" filter="fade">
                                      <p:cBhvr>
                                        <p:cTn id="22" dur="500"/>
                                        <p:tgtEl>
                                          <p:spTgt spid="11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B2268DBF-757D-49AA-907C-7FB6ED56F4FA}" type="slidenum">
              <a:rPr lang="ru-RU" altLang="ru-RU" sz="1400" b="0" smtClean="0"/>
              <a:pPr eaLnBrk="0" hangingPunct="0"/>
              <a:t>105</a:t>
            </a:fld>
            <a:endParaRPr lang="ru-RU" altLang="ru-RU" sz="1400" b="0" smtClean="0"/>
          </a:p>
        </p:txBody>
      </p:sp>
      <p:sp>
        <p:nvSpPr>
          <p:cNvPr id="5" name="Rectangle 3"/>
          <p:cNvSpPr>
            <a:spLocks noChangeAspect="1" noChangeArrowheads="1"/>
          </p:cNvSpPr>
          <p:nvPr/>
        </p:nvSpPr>
        <p:spPr bwMode="auto">
          <a:xfrm>
            <a:off x="-3175" y="1484313"/>
            <a:ext cx="9147175" cy="175418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Артефакты</a:t>
            </a: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a:t>
            </a:r>
            <a:r>
              <a:rPr lang="ru-RU" altLang="ru-RU" dirty="0" err="1" smtClean="0">
                <a:latin typeface="Times New Roman" charset="0"/>
                <a:cs typeface="Times New Roman" charset="0"/>
              </a:rPr>
              <a:t>Backlog</a:t>
            </a:r>
            <a:r>
              <a:rPr lang="ru-RU" altLang="ru-RU" dirty="0" smtClean="0">
                <a:latin typeface="Times New Roman" charset="0"/>
                <a:cs typeface="Times New Roman" charset="0"/>
              </a:rPr>
              <a:t> –</a:t>
            </a:r>
            <a:r>
              <a:rPr lang="ru-RU" altLang="ru-RU" b="0" dirty="0" smtClean="0">
                <a:latin typeface="Times New Roman" charset="0"/>
                <a:cs typeface="Times New Roman" charset="0"/>
              </a:rPr>
              <a:t> </a:t>
            </a:r>
            <a:r>
              <a:rPr lang="en-US" altLang="ru-RU" b="0" dirty="0" smtClean="0">
                <a:latin typeface="Times New Roman" charset="0"/>
                <a:cs typeface="Times New Roman" charset="0"/>
              </a:rPr>
              <a:t>c</a:t>
            </a:r>
            <a:r>
              <a:rPr lang="ru-RU" altLang="ru-RU" b="0" dirty="0" smtClean="0">
                <a:latin typeface="Times New Roman" charset="0"/>
                <a:cs typeface="Times New Roman" charset="0"/>
              </a:rPr>
              <a:t>писок всех работ, которые необходимы</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выполнить</a:t>
            </a:r>
          </a:p>
          <a:p>
            <a:pPr>
              <a:lnSpc>
                <a:spcPct val="90000"/>
              </a:lnSpc>
              <a:defRPr/>
            </a:pPr>
            <a:r>
              <a:rPr lang="ru-RU" altLang="ru-RU" dirty="0" smtClean="0">
                <a:latin typeface="Times New Roman" charset="0"/>
                <a:cs typeface="Times New Roman" charset="0"/>
              </a:rPr>
              <a:t>►	</a:t>
            </a:r>
            <a:r>
              <a:rPr lang="ru-RU" altLang="ru-RU" dirty="0" err="1" smtClean="0">
                <a:latin typeface="Times New Roman" charset="0"/>
                <a:cs typeface="Times New Roman" charset="0"/>
              </a:rPr>
              <a:t>Backlog</a:t>
            </a:r>
            <a:r>
              <a:rPr lang="ru-RU" altLang="ru-RU" dirty="0" smtClean="0">
                <a:latin typeface="Times New Roman" charset="0"/>
                <a:cs typeface="Times New Roman" charset="0"/>
              </a:rPr>
              <a:t> sprint </a:t>
            </a:r>
            <a:r>
              <a:rPr lang="ru-RU" altLang="ru-RU" dirty="0">
                <a:latin typeface="Times New Roman" charset="0"/>
                <a:cs typeface="Times New Roman" charset="0"/>
              </a:rPr>
              <a:t> –</a:t>
            </a:r>
            <a:r>
              <a:rPr lang="ru-RU" altLang="ru-RU" b="0" dirty="0">
                <a:latin typeface="Times New Roman" charset="0"/>
                <a:cs typeface="Times New Roman" charset="0"/>
              </a:rPr>
              <a:t> </a:t>
            </a:r>
            <a:r>
              <a:rPr lang="ru-RU" altLang="ru-RU" b="0" dirty="0" smtClean="0">
                <a:latin typeface="Times New Roman" charset="0"/>
                <a:cs typeface="Times New Roman" charset="0"/>
              </a:rPr>
              <a:t>набор работ, которые могут быть реализованы за один этап</a:t>
            </a: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Sprint</a:t>
            </a:r>
            <a:r>
              <a:rPr lang="ru-RU" altLang="ru-RU" b="0" dirty="0" smtClean="0">
                <a:latin typeface="Times New Roman" charset="0"/>
                <a:cs typeface="Times New Roman"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E8291ABA-B534-4EAE-81E6-C10995B4B9D3}" type="slidenum">
              <a:rPr lang="ru-RU" altLang="ru-RU" sz="1400" b="0" smtClean="0"/>
              <a:pPr eaLnBrk="0" hangingPunct="0"/>
              <a:t>106</a:t>
            </a:fld>
            <a:endParaRPr lang="ru-RU" altLang="ru-RU" sz="1400" b="0" smtClean="0"/>
          </a:p>
        </p:txBody>
      </p:sp>
      <p:sp>
        <p:nvSpPr>
          <p:cNvPr id="5" name="Rectangle 3"/>
          <p:cNvSpPr>
            <a:spLocks noChangeAspect="1" noChangeArrowheads="1"/>
          </p:cNvSpPr>
          <p:nvPr/>
        </p:nvSpPr>
        <p:spPr bwMode="auto">
          <a:xfrm>
            <a:off x="142875" y="1125538"/>
            <a:ext cx="8856663" cy="27511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Планирование</a:t>
            </a:r>
          </a:p>
          <a:p>
            <a:pPr algn="just">
              <a:lnSpc>
                <a:spcPct val="90000"/>
              </a:lnSpc>
              <a:defRPr/>
            </a:pPr>
            <a:endParaRPr lang="en-US" altLang="ru-RU"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	Спринт (Sprint) – </a:t>
            </a:r>
            <a:r>
              <a:rPr lang="ru-RU" altLang="ru-RU" b="0" dirty="0" smtClean="0">
                <a:latin typeface="Times New Roman" charset="0"/>
                <a:cs typeface="Times New Roman" charset="0"/>
              </a:rPr>
              <a:t>обычно</a:t>
            </a:r>
            <a:r>
              <a:rPr lang="en-US" altLang="ru-RU" b="0" dirty="0" smtClean="0">
                <a:latin typeface="Times New Roman" charset="0"/>
                <a:cs typeface="Times New Roman" charset="0"/>
              </a:rPr>
              <a:t> </a:t>
            </a:r>
            <a:r>
              <a:rPr lang="ru-RU" altLang="ru-RU" b="0" dirty="0" smtClean="0">
                <a:latin typeface="Times New Roman" charset="0"/>
                <a:cs typeface="Times New Roman" charset="0"/>
              </a:rPr>
              <a:t>30-дневный промежуток</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времени, за</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который выполняется реализация заданной</a:t>
            </a:r>
            <a:r>
              <a:rPr lang="en-US" altLang="ru-RU" b="0" dirty="0" smtClean="0">
                <a:latin typeface="Times New Roman" charset="0"/>
                <a:cs typeface="Times New Roman" charset="0"/>
              </a:rPr>
              <a:t> </a:t>
            </a:r>
            <a:r>
              <a:rPr lang="ru-RU" altLang="ru-RU" b="0" dirty="0" smtClean="0">
                <a:latin typeface="Times New Roman" charset="0"/>
                <a:cs typeface="Times New Roman" charset="0"/>
              </a:rPr>
              <a:t>функциональности</a:t>
            </a:r>
          </a:p>
          <a:p>
            <a:pPr algn="just">
              <a:lnSpc>
                <a:spcPct val="90000"/>
              </a:lnSpc>
              <a:defRPr/>
            </a:pPr>
            <a:r>
              <a:rPr lang="ru-RU" altLang="ru-RU" dirty="0" smtClean="0">
                <a:latin typeface="Times New Roman" charset="0"/>
                <a:cs typeface="Times New Roman" charset="0"/>
              </a:rPr>
              <a:t>►	Планирование спринта</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происходит в начале спринта</a:t>
            </a:r>
            <a:r>
              <a:rPr lang="en-US" altLang="ru-RU" b="0" dirty="0" smtClean="0">
                <a:latin typeface="Times New Roman" charset="0"/>
                <a:cs typeface="Times New Roman" charset="0"/>
              </a:rPr>
              <a:t> </a:t>
            </a:r>
          </a:p>
          <a:p>
            <a:pPr algn="just">
              <a:lnSpc>
                <a:spcPct val="90000"/>
              </a:lnSpc>
              <a:defRPr/>
            </a:pPr>
            <a:r>
              <a:rPr lang="ru-RU" altLang="ru-RU" dirty="0" smtClean="0">
                <a:latin typeface="Times New Roman" charset="0"/>
                <a:cs typeface="Times New Roman" charset="0"/>
              </a:rPr>
              <a:t>► 	</a:t>
            </a:r>
            <a:r>
              <a:rPr lang="ru-RU" altLang="ru-RU" dirty="0" err="1" smtClean="0">
                <a:latin typeface="Times New Roman" charset="0"/>
                <a:cs typeface="Times New Roman" charset="0"/>
              </a:rPr>
              <a:t>Scrum</a:t>
            </a:r>
            <a:r>
              <a:rPr lang="ru-RU" altLang="ru-RU" b="0" dirty="0" smtClean="0">
                <a:latin typeface="Times New Roman" charset="0"/>
                <a:cs typeface="Times New Roman" charset="0"/>
              </a:rPr>
              <a:t> – ежедневная встреча разработчиков</a:t>
            </a:r>
          </a:p>
          <a:p>
            <a:pPr algn="just">
              <a:lnSpc>
                <a:spcPct val="90000"/>
              </a:lnSpc>
              <a:defRPr/>
            </a:pPr>
            <a:r>
              <a:rPr lang="ru-RU" altLang="ru-RU" dirty="0" smtClean="0">
                <a:latin typeface="Times New Roman" charset="0"/>
                <a:cs typeface="Times New Roman" charset="0"/>
              </a:rPr>
              <a:t>►	Демонстрация </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происходит в конце спринта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51A3A23-104F-44A2-BCB9-404E9D4015B5}" type="slidenum">
              <a:rPr lang="ru-RU" altLang="ru-RU" sz="1400" b="0" smtClean="0"/>
              <a:pPr eaLnBrk="0" hangingPunct="0"/>
              <a:t>107</a:t>
            </a:fld>
            <a:endParaRPr lang="ru-RU" altLang="ru-RU" sz="1400" b="0" smtClean="0"/>
          </a:p>
        </p:txBody>
      </p:sp>
      <p:sp>
        <p:nvSpPr>
          <p:cNvPr id="5" name="Rectangle 3"/>
          <p:cNvSpPr>
            <a:spLocks noChangeAspect="1" noChangeArrowheads="1"/>
          </p:cNvSpPr>
          <p:nvPr/>
        </p:nvSpPr>
        <p:spPr bwMode="auto">
          <a:xfrm>
            <a:off x="0" y="330200"/>
            <a:ext cx="9144000" cy="474662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Роли в </a:t>
            </a:r>
            <a:r>
              <a:rPr lang="en-US" altLang="ru-RU" dirty="0" smtClean="0">
                <a:latin typeface="Times New Roman" charset="0"/>
                <a:cs typeface="Times New Roman" charset="0"/>
              </a:rPr>
              <a:t>SCRUM</a:t>
            </a:r>
            <a:endParaRPr lang="ru-RU" altLang="ru-RU" dirty="0" smtClean="0">
              <a:latin typeface="Times New Roman" charset="0"/>
              <a:cs typeface="Times New Roman" charset="0"/>
            </a:endParaRPr>
          </a:p>
          <a:p>
            <a:pPr algn="just">
              <a:lnSpc>
                <a:spcPct val="90000"/>
              </a:lnSpc>
              <a:defRPr/>
            </a:pPr>
            <a:endParaRPr lang="en-US" altLang="ru-RU"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	Основные </a:t>
            </a:r>
            <a:r>
              <a:rPr lang="ru-RU" altLang="ru-RU" b="0" dirty="0" smtClean="0">
                <a:latin typeface="Times New Roman" charset="0"/>
                <a:cs typeface="Times New Roman" charset="0"/>
              </a:rPr>
              <a:t>(«Свиньи»):</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Владелец продукта</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Руководитель (</a:t>
            </a:r>
            <a:r>
              <a:rPr lang="ru-RU" altLang="ru-RU" b="0" dirty="0" err="1" smtClean="0">
                <a:latin typeface="Times New Roman" charset="0"/>
                <a:cs typeface="Times New Roman" charset="0"/>
              </a:rPr>
              <a:t>ScrumMaster</a:t>
            </a:r>
            <a:r>
              <a:rPr lang="ru-RU" altLang="ru-RU" b="0" dirty="0" smtClean="0">
                <a:latin typeface="Times New Roman" charset="0"/>
                <a:cs typeface="Times New Roman" charset="0"/>
              </a:rPr>
              <a:t>)</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Команда (!)</a:t>
            </a:r>
          </a:p>
          <a:p>
            <a:pPr algn="just">
              <a:lnSpc>
                <a:spcPct val="90000"/>
              </a:lnSpc>
              <a:defRPr/>
            </a:pPr>
            <a:endParaRPr lang="ru-RU" altLang="ru-RU" b="0" dirty="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endParaRPr lang="ru-RU" altLang="ru-RU" b="0" dirty="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	Остальные </a:t>
            </a:r>
            <a:r>
              <a:rPr lang="ru-RU" altLang="ru-RU" b="0" dirty="0" smtClean="0">
                <a:latin typeface="Times New Roman" charset="0"/>
                <a:cs typeface="Times New Roman" charset="0"/>
              </a:rPr>
              <a:t>(«Куры»):</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Пользователи</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Клиенты</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Эксперты-консультанты</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325438"/>
            <a:ext cx="1728787"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0588" y="3573463"/>
            <a:ext cx="19494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500"/>
                                        <p:tgtEl>
                                          <p:spTgt spid="5">
                                            <p:txEl>
                                              <p:pRg st="11" end="1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2" end="12"/>
                                            </p:txEl>
                                          </p:spTgt>
                                        </p:tgtEl>
                                        <p:attrNameLst>
                                          <p:attrName>style.visibility</p:attrName>
                                        </p:attrNameLst>
                                      </p:cBhvr>
                                      <p:to>
                                        <p:strVal val="visible"/>
                                      </p:to>
                                    </p:set>
                                    <p:animEffect transition="in" filter="fade">
                                      <p:cBhvr>
                                        <p:cTn id="48" dur="500"/>
                                        <p:tgtEl>
                                          <p:spTgt spid="5">
                                            <p:txEl>
                                              <p:pRg st="12" end="1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024F6B7-3DF4-4524-8F6F-F848D953A3C8}" type="slidenum">
              <a:rPr lang="ru-RU" altLang="ru-RU" sz="1400" b="0" smtClean="0"/>
              <a:pPr eaLnBrk="0" hangingPunct="0"/>
              <a:t>108</a:t>
            </a:fld>
            <a:endParaRPr lang="ru-RU" altLang="ru-RU" sz="1400" b="0" smtClean="0"/>
          </a:p>
        </p:txBody>
      </p:sp>
      <p:sp>
        <p:nvSpPr>
          <p:cNvPr id="5" name="Rectangle 3"/>
          <p:cNvSpPr>
            <a:spLocks noChangeAspect="1" noChangeArrowheads="1"/>
          </p:cNvSpPr>
          <p:nvPr/>
        </p:nvSpPr>
        <p:spPr bwMode="auto">
          <a:xfrm>
            <a:off x="107950" y="152400"/>
            <a:ext cx="8856663"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en-US" dirty="0">
                <a:solidFill>
                  <a:schemeClr val="bg1"/>
                </a:solidFill>
                <a:latin typeface="Times New Roman" pitchFamily="18" charset="0"/>
                <a:cs typeface="Times New Roman" pitchFamily="18" charset="0"/>
              </a:rPr>
              <a:t>SCRUM</a:t>
            </a:r>
            <a:endParaRPr lang="ru-RU" b="0" dirty="0">
              <a:solidFill>
                <a:schemeClr val="bg1"/>
              </a:solidFill>
              <a:latin typeface="Times New Roman" pitchFamily="18" charset="0"/>
              <a:cs typeface="Times New Roman" pitchFamily="18" charset="0"/>
            </a:endParaRPr>
          </a:p>
        </p:txBody>
      </p:sp>
      <p:pic>
        <p:nvPicPr>
          <p:cNvPr id="116740"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41438"/>
            <a:ext cx="79057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6740"/>
                                        </p:tgtEl>
                                        <p:attrNameLst>
                                          <p:attrName>style.visibility</p:attrName>
                                        </p:attrNameLst>
                                      </p:cBhvr>
                                      <p:to>
                                        <p:strVal val="visible"/>
                                      </p:to>
                                    </p:set>
                                    <p:animEffect transition="in" filter="fade">
                                      <p:cBhvr>
                                        <p:cTn id="10"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596" name="Picture 5" descr="scrum"/>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655762" y="836712"/>
            <a:ext cx="5761037" cy="5422900"/>
          </a:xfrm>
          <a:noFill/>
        </p:spPr>
      </p:pic>
      <p:sp>
        <p:nvSpPr>
          <p:cNvPr id="11776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5AA098A1-8C78-459C-A508-58A54F216B95}" type="slidenum">
              <a:rPr lang="ru-RU" altLang="ru-RU" sz="1400" b="0" smtClean="0"/>
              <a:pPr eaLnBrk="0" hangingPunct="0"/>
              <a:t>109</a:t>
            </a:fld>
            <a:endParaRPr lang="ru-RU" altLang="ru-RU" sz="1400" b="0" smtClean="0"/>
          </a:p>
        </p:txBody>
      </p:sp>
      <p:sp>
        <p:nvSpPr>
          <p:cNvPr id="5" name="Rectangle 3"/>
          <p:cNvSpPr>
            <a:spLocks noChangeAspect="1" noChangeArrowheads="1"/>
          </p:cNvSpPr>
          <p:nvPr/>
        </p:nvSpPr>
        <p:spPr bwMode="auto">
          <a:xfrm>
            <a:off x="107950" y="152400"/>
            <a:ext cx="8856663"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Методология </a:t>
            </a:r>
            <a:r>
              <a:rPr lang="en-US" dirty="0">
                <a:solidFill>
                  <a:schemeClr val="bg1"/>
                </a:solidFill>
                <a:latin typeface="Times New Roman" pitchFamily="18" charset="0"/>
                <a:cs typeface="Times New Roman" pitchFamily="18" charset="0"/>
              </a:rPr>
              <a:t>SCRUM</a:t>
            </a:r>
            <a:endParaRPr lang="ru-RU" b="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0596"/>
                                        </p:tgtEl>
                                        <p:attrNameLst>
                                          <p:attrName>style.visibility</p:attrName>
                                        </p:attrNameLst>
                                      </p:cBhvr>
                                      <p:to>
                                        <p:strVal val="visible"/>
                                      </p:to>
                                    </p:set>
                                    <p:animEffect transition="in" filter="fade">
                                      <p:cBhvr>
                                        <p:cTn id="12" dur="500"/>
                                        <p:tgtEl>
                                          <p:spTgt spid="110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E9C629BA-C3EB-4A0B-B2BF-50309D3A4F98}" type="slidenum">
              <a:rPr lang="ru-RU" altLang="ru-RU" sz="1400" b="0" smtClean="0"/>
              <a:pPr eaLnBrk="0" hangingPunct="0"/>
              <a:t>11</a:t>
            </a:fld>
            <a:endParaRPr lang="ru-RU" altLang="ru-RU" sz="1400" b="0" smtClean="0"/>
          </a:p>
        </p:txBody>
      </p:sp>
      <p:sp>
        <p:nvSpPr>
          <p:cNvPr id="474131" name="Rectangle 3"/>
          <p:cNvSpPr>
            <a:spLocks noChangeAspect="1" noChangeArrowheads="1"/>
          </p:cNvSpPr>
          <p:nvPr/>
        </p:nvSpPr>
        <p:spPr bwMode="auto">
          <a:xfrm>
            <a:off x="395288" y="620713"/>
            <a:ext cx="8677275"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smtClean="0">
                <a:solidFill>
                  <a:schemeClr val="bg1"/>
                </a:solidFill>
                <a:latin typeface="Times New Roman" pitchFamily="18" charset="0"/>
                <a:cs typeface="Times New Roman" pitchFamily="18" charset="0"/>
              </a:rPr>
              <a:t>Общепринятая линейная модель</a:t>
            </a:r>
            <a:endParaRPr lang="ru-RU" dirty="0">
              <a:solidFill>
                <a:schemeClr val="bg1"/>
              </a:solidFill>
              <a:latin typeface="Times New Roman" pitchFamily="18" charset="0"/>
              <a:cs typeface="Times New Roman" pitchFamily="18" charset="0"/>
            </a:endParaRPr>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1268413"/>
            <a:ext cx="8605838" cy="425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Effect transition="in" filter="fade">
                                      <p:cBhvr>
                                        <p:cTn id="12"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A6784BF0-9F2D-4DA5-93E6-43D252D87AD2}" type="slidenum">
              <a:rPr lang="ru-RU" altLang="ru-RU" sz="1400" b="0" smtClean="0"/>
              <a:pPr eaLnBrk="0" hangingPunct="0"/>
              <a:t>110</a:t>
            </a:fld>
            <a:endParaRPr lang="ru-RU" altLang="ru-RU" sz="1400" b="0" smtClean="0"/>
          </a:p>
        </p:txBody>
      </p:sp>
      <p:sp>
        <p:nvSpPr>
          <p:cNvPr id="5" name="Rectangle 3"/>
          <p:cNvSpPr>
            <a:spLocks noChangeAspect="1" noChangeArrowheads="1"/>
          </p:cNvSpPr>
          <p:nvPr/>
        </p:nvSpPr>
        <p:spPr bwMode="auto">
          <a:xfrm>
            <a:off x="142875" y="944563"/>
            <a:ext cx="8856663" cy="308451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b="0" dirty="0" smtClean="0">
                <a:latin typeface="Times New Roman" charset="0"/>
                <a:cs typeface="Times New Roman" charset="0"/>
              </a:rPr>
              <a:t>►	Заказчик определяет и периодически меняет функциональные требования</a:t>
            </a:r>
          </a:p>
          <a:p>
            <a:pPr algn="just">
              <a:lnSpc>
                <a:spcPct val="90000"/>
              </a:lnSpc>
              <a:defRPr/>
            </a:pPr>
            <a:r>
              <a:rPr lang="ru-RU" altLang="ru-RU" b="0" dirty="0" smtClean="0">
                <a:latin typeface="Times New Roman" charset="0"/>
                <a:cs typeface="Times New Roman" charset="0"/>
              </a:rPr>
              <a:t>►	Руководитель проекта расставляет приоритеты</a:t>
            </a:r>
          </a:p>
          <a:p>
            <a:pPr algn="just">
              <a:lnSpc>
                <a:spcPct val="90000"/>
              </a:lnSpc>
              <a:defRPr/>
            </a:pPr>
            <a:r>
              <a:rPr lang="ru-RU" altLang="ru-RU" b="0" dirty="0" smtClean="0">
                <a:latin typeface="Times New Roman" charset="0"/>
                <a:cs typeface="Times New Roman" charset="0"/>
              </a:rPr>
              <a:t>►	Формируются небольшие группы (1-6, реже до 9) человек для реализации небольших частей проекта</a:t>
            </a:r>
          </a:p>
          <a:p>
            <a:pPr algn="just">
              <a:lnSpc>
                <a:spcPct val="90000"/>
              </a:lnSpc>
              <a:defRPr/>
            </a:pPr>
            <a:r>
              <a:rPr lang="ru-RU" altLang="ru-RU" b="0" dirty="0" smtClean="0">
                <a:latin typeface="Times New Roman" charset="0"/>
                <a:cs typeface="Times New Roman" charset="0"/>
              </a:rPr>
              <a:t>►	Формируется </a:t>
            </a:r>
            <a:r>
              <a:rPr lang="en-US" altLang="ru-RU" dirty="0" smtClean="0">
                <a:latin typeface="Times New Roman" charset="0"/>
                <a:cs typeface="Times New Roman" charset="0"/>
              </a:rPr>
              <a:t>B</a:t>
            </a:r>
            <a:r>
              <a:rPr lang="ru-RU" altLang="ru-RU" dirty="0" err="1" smtClean="0">
                <a:latin typeface="Times New Roman" charset="0"/>
                <a:cs typeface="Times New Roman" charset="0"/>
              </a:rPr>
              <a:t>acklog</a:t>
            </a:r>
            <a:r>
              <a:rPr lang="ru-RU" altLang="ru-RU" b="0" dirty="0" smtClean="0">
                <a:latin typeface="Times New Roman" charset="0"/>
                <a:cs typeface="Times New Roman" charset="0"/>
              </a:rPr>
              <a:t> проекта</a:t>
            </a:r>
          </a:p>
          <a:p>
            <a:pPr algn="just">
              <a:lnSpc>
                <a:spcPct val="90000"/>
              </a:lnSpc>
              <a:defRPr/>
            </a:pPr>
            <a:r>
              <a:rPr lang="ru-RU" altLang="ru-RU" b="0" dirty="0" smtClean="0">
                <a:latin typeface="Times New Roman" charset="0"/>
                <a:cs typeface="Times New Roman" charset="0"/>
              </a:rPr>
              <a:t>►	Формируется </a:t>
            </a:r>
            <a:r>
              <a:rPr lang="en-US" altLang="ru-RU" dirty="0" smtClean="0">
                <a:latin typeface="Times New Roman" charset="0"/>
                <a:cs typeface="Times New Roman" charset="0"/>
              </a:rPr>
              <a:t>S</a:t>
            </a:r>
            <a:r>
              <a:rPr lang="ru-RU" altLang="ru-RU" dirty="0" err="1" smtClean="0">
                <a:latin typeface="Times New Roman" charset="0"/>
                <a:cs typeface="Times New Roman" charset="0"/>
              </a:rPr>
              <a:t>print</a:t>
            </a:r>
            <a:r>
              <a:rPr lang="ru-RU" altLang="ru-RU" dirty="0" smtClean="0">
                <a:latin typeface="Times New Roman" charset="0"/>
                <a:cs typeface="Times New Roman" charset="0"/>
              </a:rPr>
              <a:t> </a:t>
            </a:r>
            <a:r>
              <a:rPr lang="ru-RU" altLang="ru-RU" dirty="0" err="1" smtClean="0">
                <a:latin typeface="Times New Roman" charset="0"/>
                <a:cs typeface="Times New Roman" charset="0"/>
              </a:rPr>
              <a:t>backlog</a:t>
            </a:r>
            <a:r>
              <a:rPr lang="ru-RU" altLang="ru-RU" dirty="0" smtClean="0">
                <a:latin typeface="Times New Roman" charset="0"/>
                <a:cs typeface="Times New Roman" charset="0"/>
              </a:rPr>
              <a:t> </a:t>
            </a:r>
            <a:r>
              <a:rPr lang="ru-RU" altLang="ru-RU" b="0" dirty="0" smtClean="0">
                <a:latin typeface="Times New Roman" charset="0"/>
                <a:cs typeface="Times New Roman" charset="0"/>
              </a:rPr>
              <a:t>для каждой группы</a:t>
            </a:r>
          </a:p>
          <a:p>
            <a:pPr algn="just">
              <a:lnSpc>
                <a:spcPct val="90000"/>
              </a:lnSpc>
              <a:defRPr/>
            </a:pPr>
            <a:r>
              <a:rPr lang="ru-RU" altLang="ru-RU" b="0" dirty="0" smtClean="0">
                <a:latin typeface="Times New Roman" charset="0"/>
                <a:cs typeface="Times New Roman" charset="0"/>
              </a:rPr>
              <a:t>►	Выполнение </a:t>
            </a:r>
            <a:r>
              <a:rPr lang="en-US" altLang="ru-RU" b="0" dirty="0" smtClean="0">
                <a:latin typeface="Times New Roman" charset="0"/>
                <a:cs typeface="Times New Roman" charset="0"/>
              </a:rPr>
              <a:t>S</a:t>
            </a:r>
            <a:r>
              <a:rPr lang="ru-RU" altLang="ru-RU" b="0" dirty="0" err="1" smtClean="0">
                <a:latin typeface="Times New Roman" charset="0"/>
                <a:cs typeface="Times New Roman" charset="0"/>
              </a:rPr>
              <a:t>print</a:t>
            </a:r>
            <a:r>
              <a:rPr lang="ru-RU" altLang="ru-RU" b="0" dirty="0" smtClean="0">
                <a:latin typeface="Times New Roman" charset="0"/>
                <a:cs typeface="Times New Roman" charset="0"/>
              </a:rPr>
              <a:t> происходит группой автономно. Руководитель не вправе влиять на </a:t>
            </a:r>
            <a:r>
              <a:rPr lang="en-US" altLang="ru-RU" b="0" dirty="0" smtClean="0">
                <a:latin typeface="Times New Roman" charset="0"/>
                <a:cs typeface="Times New Roman" charset="0"/>
              </a:rPr>
              <a:t>S</a:t>
            </a:r>
            <a:r>
              <a:rPr lang="ru-RU" altLang="ru-RU" b="0" dirty="0" err="1" smtClean="0">
                <a:latin typeface="Times New Roman" charset="0"/>
                <a:cs typeface="Times New Roman" charset="0"/>
              </a:rPr>
              <a:t>print</a:t>
            </a:r>
            <a:endParaRPr lang="ru-RU" altLang="ru-RU" b="0" dirty="0" smtClean="0">
              <a:latin typeface="Times New Roman" charset="0"/>
              <a:cs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BC073F1-85AC-4A0C-A8AA-4824072D4AE5}" type="slidenum">
              <a:rPr lang="ru-RU" altLang="ru-RU" sz="1400" b="0" smtClean="0"/>
              <a:pPr eaLnBrk="0" hangingPunct="0"/>
              <a:t>111</a:t>
            </a:fld>
            <a:endParaRPr lang="ru-RU" altLang="ru-RU" sz="1400" b="0" smtClean="0"/>
          </a:p>
        </p:txBody>
      </p:sp>
      <p:sp>
        <p:nvSpPr>
          <p:cNvPr id="5" name="Rectangle 3"/>
          <p:cNvSpPr>
            <a:spLocks noChangeAspect="1" noChangeArrowheads="1"/>
          </p:cNvSpPr>
          <p:nvPr/>
        </p:nvSpPr>
        <p:spPr bwMode="auto">
          <a:xfrm>
            <a:off x="0" y="1341438"/>
            <a:ext cx="9144000" cy="341630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smtClean="0">
                <a:latin typeface="Times New Roman" charset="0"/>
                <a:cs typeface="Times New Roman" charset="0"/>
              </a:rPr>
              <a:t>►	Каждая группа ежедневно выполняет</a:t>
            </a:r>
            <a:r>
              <a:rPr lang="en-US" altLang="ru-RU" dirty="0" smtClean="0">
                <a:latin typeface="Times New Roman" charset="0"/>
                <a:cs typeface="Times New Roman" charset="0"/>
              </a:rPr>
              <a:t> </a:t>
            </a:r>
            <a:r>
              <a:rPr lang="ru-RU" altLang="ru-RU" dirty="0" smtClean="0">
                <a:latin typeface="Times New Roman" charset="0"/>
                <a:cs typeface="Times New Roman" charset="0"/>
              </a:rPr>
              <a:t>схватки (</a:t>
            </a:r>
            <a:r>
              <a:rPr lang="en-US" altLang="ru-RU" dirty="0" smtClean="0">
                <a:latin typeface="Times New Roman" charset="0"/>
                <a:cs typeface="Times New Roman" charset="0"/>
              </a:rPr>
              <a:t>S</a:t>
            </a:r>
            <a:r>
              <a:rPr lang="ru-RU" altLang="ru-RU" dirty="0" err="1" smtClean="0">
                <a:latin typeface="Times New Roman" charset="0"/>
                <a:cs typeface="Times New Roman" charset="0"/>
              </a:rPr>
              <a:t>crum</a:t>
            </a:r>
            <a:r>
              <a:rPr lang="ru-RU" altLang="ru-RU" dirty="0" smtClean="0">
                <a:latin typeface="Times New Roman" charset="0"/>
                <a:cs typeface="Times New Roman" charset="0"/>
              </a:rPr>
              <a:t>) (10-30 мин):</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Что сделано каждым в предыдущий день?</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Что будет сделано каждым в следующий</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день?</a:t>
            </a:r>
          </a:p>
          <a:p>
            <a:pPr algn="just">
              <a:lnSpc>
                <a:spcPct val="90000"/>
              </a:lnSpc>
              <a:defRPr/>
            </a:pPr>
            <a:r>
              <a:rPr lang="en-US" altLang="ru-RU" b="0" dirty="0" smtClean="0">
                <a:latin typeface="Times New Roman" charset="0"/>
                <a:cs typeface="Times New Roman" charset="0"/>
              </a:rPr>
              <a:t>     </a:t>
            </a:r>
            <a:r>
              <a:rPr lang="ru-RU" altLang="ru-RU" b="0" dirty="0" smtClean="0">
                <a:latin typeface="Times New Roman" charset="0"/>
                <a:cs typeface="Times New Roman" charset="0"/>
              </a:rPr>
              <a:t>◦</a:t>
            </a:r>
            <a:r>
              <a:rPr lang="en-US" altLang="ru-RU" b="0" dirty="0" smtClean="0">
                <a:latin typeface="Times New Roman" charset="0"/>
                <a:cs typeface="Times New Roman" charset="0"/>
              </a:rPr>
              <a:t> </a:t>
            </a:r>
            <a:r>
              <a:rPr lang="ru-RU" altLang="ru-RU" b="0" dirty="0" smtClean="0">
                <a:latin typeface="Times New Roman" charset="0"/>
                <a:cs typeface="Times New Roman" charset="0"/>
              </a:rPr>
              <a:t>Что мешает работать или повышать</a:t>
            </a:r>
            <a:r>
              <a:rPr lang="en-US" altLang="ru-RU" b="0" dirty="0" smtClean="0">
                <a:latin typeface="Times New Roman" charset="0"/>
                <a:cs typeface="Times New Roman" charset="0"/>
              </a:rPr>
              <a:t> </a:t>
            </a:r>
            <a:r>
              <a:rPr lang="ru-RU" altLang="ru-RU" b="0" dirty="0" smtClean="0">
                <a:latin typeface="Times New Roman" charset="0"/>
                <a:cs typeface="Times New Roman" charset="0"/>
              </a:rPr>
              <a:t>производительность?</a:t>
            </a:r>
          </a:p>
          <a:p>
            <a:pPr algn="just">
              <a:lnSpc>
                <a:spcPct val="90000"/>
              </a:lnSpc>
              <a:defRPr/>
            </a:pPr>
            <a:r>
              <a:rPr lang="ru-RU" altLang="ru-RU" dirty="0" smtClean="0">
                <a:latin typeface="Times New Roman" charset="0"/>
                <a:cs typeface="Times New Roman" charset="0"/>
              </a:rPr>
              <a:t>►	Участвовать могут все, говорить только основные участники</a:t>
            </a:r>
          </a:p>
          <a:p>
            <a:pPr algn="just">
              <a:lnSpc>
                <a:spcPct val="90000"/>
              </a:lnSpc>
              <a:defRPr/>
            </a:pPr>
            <a:r>
              <a:rPr lang="ru-RU" altLang="ru-RU" dirty="0" smtClean="0">
                <a:latin typeface="Times New Roman" charset="0"/>
                <a:cs typeface="Times New Roman" charset="0"/>
              </a:rPr>
              <a:t>►	Задача руководителя группы - решать проблемы</a:t>
            </a:r>
          </a:p>
          <a:p>
            <a:pPr algn="just">
              <a:lnSpc>
                <a:spcPct val="90000"/>
              </a:lnSpc>
              <a:defRPr/>
            </a:pPr>
            <a:r>
              <a:rPr lang="ru-RU" altLang="ru-RU" dirty="0" smtClean="0">
                <a:latin typeface="Times New Roman" charset="0"/>
                <a:cs typeface="Times New Roman" charset="0"/>
              </a:rPr>
              <a:t>►	По окончании спринта - встреча с руководителями и заказчиками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E9C44E03-DFDC-4D10-B41E-769354D52601}" type="slidenum">
              <a:rPr lang="ru-RU" altLang="ru-RU" sz="1400" b="0" smtClean="0"/>
              <a:pPr eaLnBrk="0" hangingPunct="0"/>
              <a:t>112</a:t>
            </a:fld>
            <a:endParaRPr lang="ru-RU" altLang="ru-RU" sz="1400" b="0" smtClean="0"/>
          </a:p>
        </p:txBody>
      </p:sp>
      <p:sp>
        <p:nvSpPr>
          <p:cNvPr id="5" name="Rectangle 3"/>
          <p:cNvSpPr>
            <a:spLocks noChangeAspect="1" noChangeArrowheads="1"/>
          </p:cNvSpPr>
          <p:nvPr/>
        </p:nvSpPr>
        <p:spPr bwMode="auto">
          <a:xfrm>
            <a:off x="0" y="836613"/>
            <a:ext cx="9144000" cy="42068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Технологические подходы к проектированию ПО</a:t>
            </a:r>
          </a:p>
        </p:txBody>
      </p:sp>
      <p:pic>
        <p:nvPicPr>
          <p:cNvPr id="1290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1" y="1340768"/>
            <a:ext cx="8996319" cy="459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fade">
                                      <p:cBhvr>
                                        <p:cTn id="12" dur="500"/>
                                        <p:tgtEl>
                                          <p:spTgt spid="12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2016125" y="188913"/>
            <a:ext cx="4357688" cy="461962"/>
          </a:xfrm>
        </p:spPr>
        <p:txBody>
          <a:bodyPr/>
          <a:lstStyle/>
          <a:p>
            <a:pPr algn="ctr" eaLnBrk="1" hangingPunct="1"/>
            <a:r>
              <a:rPr lang="en-US" altLang="ru-RU" sz="2400" b="1" dirty="0" smtClean="0">
                <a:solidFill>
                  <a:schemeClr val="bg1"/>
                </a:solidFill>
                <a:latin typeface="Times New Roman" panose="02020603050405020304" pitchFamily="18" charset="0"/>
                <a:cs typeface="Times New Roman" panose="02020603050405020304" pitchFamily="18" charset="0"/>
              </a:rPr>
              <a:t>CASE</a:t>
            </a:r>
            <a:r>
              <a:rPr lang="ru-RU" altLang="ru-RU" sz="2400" b="1" dirty="0" smtClean="0">
                <a:solidFill>
                  <a:schemeClr val="bg1"/>
                </a:solidFill>
                <a:latin typeface="Times New Roman" panose="02020603050405020304" pitchFamily="18" charset="0"/>
                <a:cs typeface="Times New Roman" panose="02020603050405020304" pitchFamily="18" charset="0"/>
              </a:rPr>
              <a:t>-технологии </a:t>
            </a:r>
          </a:p>
        </p:txBody>
      </p:sp>
      <p:sp>
        <p:nvSpPr>
          <p:cNvPr id="130051" name="Rectangle 3"/>
          <p:cNvSpPr>
            <a:spLocks noGrp="1" noChangeArrowheads="1"/>
          </p:cNvSpPr>
          <p:nvPr>
            <p:ph idx="1"/>
          </p:nvPr>
        </p:nvSpPr>
        <p:spPr>
          <a:xfrm>
            <a:off x="107950" y="836613"/>
            <a:ext cx="8964613" cy="5689600"/>
          </a:xfrm>
        </p:spPr>
        <p:txBody>
          <a:bodyPr/>
          <a:lstStyle/>
          <a:p>
            <a:pPr marL="0" indent="457200" algn="just" eaLnBrk="1" hangingPunct="1">
              <a:lnSpc>
                <a:spcPct val="80000"/>
              </a:lnSpc>
              <a:spcBef>
                <a:spcPct val="0"/>
              </a:spcBef>
              <a:buFont typeface="Wingdings" panose="05000000000000000000" pitchFamily="2" charset="2"/>
              <a:buNone/>
            </a:pPr>
            <a:r>
              <a:rPr lang="en-US" altLang="ru-RU" sz="2400" dirty="0" smtClean="0">
                <a:solidFill>
                  <a:schemeClr val="bg1"/>
                </a:solidFill>
                <a:latin typeface="Times New Roman" panose="02020603050405020304" pitchFamily="18" charset="0"/>
                <a:cs typeface="Times New Roman" panose="02020603050405020304" pitchFamily="18" charset="0"/>
              </a:rPr>
              <a:t>Computer Aided Software</a:t>
            </a:r>
            <a:r>
              <a:rPr lang="ru-RU" altLang="ru-RU" sz="2400" dirty="0" smtClean="0">
                <a:solidFill>
                  <a:schemeClr val="bg1"/>
                </a:solidFill>
                <a:latin typeface="Times New Roman" panose="02020603050405020304" pitchFamily="18" charset="0"/>
                <a:cs typeface="Times New Roman" panose="02020603050405020304" pitchFamily="18" charset="0"/>
              </a:rPr>
              <a:t>/</a:t>
            </a:r>
            <a:r>
              <a:rPr lang="en-US" altLang="ru-RU" sz="2400" dirty="0" smtClean="0">
                <a:solidFill>
                  <a:schemeClr val="bg1"/>
                </a:solidFill>
                <a:latin typeface="Times New Roman" panose="02020603050405020304" pitchFamily="18" charset="0"/>
                <a:cs typeface="Times New Roman" panose="02020603050405020304" pitchFamily="18" charset="0"/>
              </a:rPr>
              <a:t>System Engineering</a:t>
            </a:r>
            <a:r>
              <a:rPr lang="ru-RU" altLang="ru-RU" sz="2400" dirty="0" smtClean="0">
                <a:solidFill>
                  <a:schemeClr val="bg1"/>
                </a:solidFill>
                <a:latin typeface="Times New Roman" panose="02020603050405020304" pitchFamily="18" charset="0"/>
                <a:cs typeface="Times New Roman" panose="02020603050405020304" pitchFamily="18" charset="0"/>
              </a:rPr>
              <a:t> – автоматизированная разработка ПО/систем</a:t>
            </a: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Существуют СА</a:t>
            </a:r>
            <a:r>
              <a:rPr lang="en-US" altLang="ru-RU" sz="2400" dirty="0" smtClean="0">
                <a:solidFill>
                  <a:schemeClr val="bg1"/>
                </a:solidFill>
                <a:latin typeface="Times New Roman" panose="02020603050405020304" pitchFamily="18" charset="0"/>
                <a:cs typeface="Times New Roman" panose="02020603050405020304" pitchFamily="18" charset="0"/>
              </a:rPr>
              <a:t>S</a:t>
            </a:r>
            <a:r>
              <a:rPr lang="ru-RU" altLang="ru-RU" sz="2400" dirty="0" smtClean="0">
                <a:solidFill>
                  <a:schemeClr val="bg1"/>
                </a:solidFill>
                <a:latin typeface="Times New Roman" panose="02020603050405020304" pitchFamily="18" charset="0"/>
                <a:cs typeface="Times New Roman" panose="02020603050405020304" pitchFamily="18" charset="0"/>
              </a:rPr>
              <a:t>Е-технологии, поддерживающие как структурный, так и объектный (в т. ч. компонентный) подход </a:t>
            </a: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САSЕ-средства повышают производительность труда программистов и улучшают качество программного обеспечения.</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None/>
            </a:pPr>
            <a:r>
              <a:rPr lang="en-US" altLang="ru-RU" sz="2400" b="1" dirty="0">
                <a:solidFill>
                  <a:schemeClr val="bg1"/>
                </a:solidFill>
                <a:latin typeface="Times New Roman" panose="02020603050405020304" pitchFamily="18" charset="0"/>
                <a:cs typeface="Times New Roman" panose="02020603050405020304" pitchFamily="18" charset="0"/>
              </a:rPr>
              <a:t>CASE</a:t>
            </a:r>
            <a:r>
              <a:rPr lang="ru-RU" altLang="ru-RU" sz="2400" b="1" dirty="0" smtClean="0">
                <a:solidFill>
                  <a:schemeClr val="bg1"/>
                </a:solidFill>
                <a:latin typeface="Times New Roman" panose="02020603050405020304" pitchFamily="18" charset="0"/>
                <a:cs typeface="Times New Roman" panose="02020603050405020304" pitchFamily="18" charset="0"/>
              </a:rPr>
              <a:t>-технологии:</a:t>
            </a:r>
            <a:endParaRPr lang="en-US" altLang="ru-RU" sz="2400" b="1"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обеспечивают автоматизированный контроль совместимости спецификаций проекта;</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уменьшают время создания прототипа системы;</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ускоряют процесс проектирования и разработки;</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автоматизируют формирование проектной документации для всех этапов жизненного цикла;</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частично генерируют коды программ для различных платформ разработки;</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поддерживают технологии повторного использования компонентов системы;</a:t>
            </a:r>
            <a:endParaRPr lang="en-US" altLang="ru-RU" sz="2400" dirty="0" smtClean="0">
              <a:solidFill>
                <a:schemeClr val="bg1"/>
              </a:solidFill>
              <a:latin typeface="Times New Roman" panose="02020603050405020304" pitchFamily="18" charset="0"/>
              <a:cs typeface="Times New Roman" panose="02020603050405020304" pitchFamily="18" charset="0"/>
            </a:endParaRPr>
          </a:p>
          <a:p>
            <a:pPr marL="0" indent="457200" algn="just" eaLnBrk="1" hangingPunct="1">
              <a:lnSpc>
                <a:spcPct val="80000"/>
              </a:lnSpc>
              <a:spcBef>
                <a:spcPct val="0"/>
              </a:spcBef>
              <a:buFont typeface="Wingdings" panose="05000000000000000000" pitchFamily="2" charset="2"/>
              <a:buNone/>
            </a:pPr>
            <a:r>
              <a:rPr lang="ru-RU" altLang="ru-RU" sz="2400" dirty="0" smtClean="0">
                <a:solidFill>
                  <a:schemeClr val="bg1"/>
                </a:solidFill>
                <a:latin typeface="Times New Roman" panose="02020603050405020304" pitchFamily="18" charset="0"/>
                <a:cs typeface="Times New Roman" panose="02020603050405020304" pitchFamily="18" charset="0"/>
              </a:rPr>
              <a:t>►	обеспечивают возможность восстановления проектной документации по имеющимся исходным кодам.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fade">
                                      <p:cBhvr>
                                        <p:cTn id="7" dur="500"/>
                                        <p:tgtEl>
                                          <p:spTgt spid="130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1">
                                            <p:txEl>
                                              <p:pRg st="0" end="0"/>
                                            </p:txEl>
                                          </p:spTgt>
                                        </p:tgtEl>
                                        <p:attrNameLst>
                                          <p:attrName>style.visibility</p:attrName>
                                        </p:attrNameLst>
                                      </p:cBhvr>
                                      <p:to>
                                        <p:strVal val="visible"/>
                                      </p:to>
                                    </p:set>
                                    <p:animEffect transition="in" filter="fade">
                                      <p:cBhvr>
                                        <p:cTn id="12" dur="500"/>
                                        <p:tgtEl>
                                          <p:spTgt spid="1300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1">
                                            <p:txEl>
                                              <p:pRg st="1" end="1"/>
                                            </p:txEl>
                                          </p:spTgt>
                                        </p:tgtEl>
                                        <p:attrNameLst>
                                          <p:attrName>style.visibility</p:attrName>
                                        </p:attrNameLst>
                                      </p:cBhvr>
                                      <p:to>
                                        <p:strVal val="visible"/>
                                      </p:to>
                                    </p:set>
                                    <p:animEffect transition="in" filter="fade">
                                      <p:cBhvr>
                                        <p:cTn id="17" dur="500"/>
                                        <p:tgtEl>
                                          <p:spTgt spid="13005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1">
                                            <p:txEl>
                                              <p:pRg st="2" end="2"/>
                                            </p:txEl>
                                          </p:spTgt>
                                        </p:tgtEl>
                                        <p:attrNameLst>
                                          <p:attrName>style.visibility</p:attrName>
                                        </p:attrNameLst>
                                      </p:cBhvr>
                                      <p:to>
                                        <p:strVal val="visible"/>
                                      </p:to>
                                    </p:set>
                                    <p:animEffect transition="in" filter="fade">
                                      <p:cBhvr>
                                        <p:cTn id="22" dur="500"/>
                                        <p:tgtEl>
                                          <p:spTgt spid="13005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1">
                                            <p:txEl>
                                              <p:pRg st="3" end="3"/>
                                            </p:txEl>
                                          </p:spTgt>
                                        </p:tgtEl>
                                        <p:attrNameLst>
                                          <p:attrName>style.visibility</p:attrName>
                                        </p:attrNameLst>
                                      </p:cBhvr>
                                      <p:to>
                                        <p:strVal val="visible"/>
                                      </p:to>
                                    </p:set>
                                    <p:animEffect transition="in" filter="fade">
                                      <p:cBhvr>
                                        <p:cTn id="27" dur="500"/>
                                        <p:tgtEl>
                                          <p:spTgt spid="13005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1">
                                            <p:txEl>
                                              <p:pRg st="4" end="4"/>
                                            </p:txEl>
                                          </p:spTgt>
                                        </p:tgtEl>
                                        <p:attrNameLst>
                                          <p:attrName>style.visibility</p:attrName>
                                        </p:attrNameLst>
                                      </p:cBhvr>
                                      <p:to>
                                        <p:strVal val="visible"/>
                                      </p:to>
                                    </p:set>
                                    <p:animEffect transition="in" filter="fade">
                                      <p:cBhvr>
                                        <p:cTn id="32" dur="500"/>
                                        <p:tgtEl>
                                          <p:spTgt spid="13005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0051">
                                            <p:txEl>
                                              <p:pRg st="5" end="5"/>
                                            </p:txEl>
                                          </p:spTgt>
                                        </p:tgtEl>
                                        <p:attrNameLst>
                                          <p:attrName>style.visibility</p:attrName>
                                        </p:attrNameLst>
                                      </p:cBhvr>
                                      <p:to>
                                        <p:strVal val="visible"/>
                                      </p:to>
                                    </p:set>
                                    <p:animEffect transition="in" filter="fade">
                                      <p:cBhvr>
                                        <p:cTn id="37" dur="500"/>
                                        <p:tgtEl>
                                          <p:spTgt spid="13005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0051">
                                            <p:txEl>
                                              <p:pRg st="6" end="6"/>
                                            </p:txEl>
                                          </p:spTgt>
                                        </p:tgtEl>
                                        <p:attrNameLst>
                                          <p:attrName>style.visibility</p:attrName>
                                        </p:attrNameLst>
                                      </p:cBhvr>
                                      <p:to>
                                        <p:strVal val="visible"/>
                                      </p:to>
                                    </p:set>
                                    <p:animEffect transition="in" filter="fade">
                                      <p:cBhvr>
                                        <p:cTn id="42" dur="500"/>
                                        <p:tgtEl>
                                          <p:spTgt spid="13005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0051">
                                            <p:txEl>
                                              <p:pRg st="7" end="7"/>
                                            </p:txEl>
                                          </p:spTgt>
                                        </p:tgtEl>
                                        <p:attrNameLst>
                                          <p:attrName>style.visibility</p:attrName>
                                        </p:attrNameLst>
                                      </p:cBhvr>
                                      <p:to>
                                        <p:strVal val="visible"/>
                                      </p:to>
                                    </p:set>
                                    <p:animEffect transition="in" filter="fade">
                                      <p:cBhvr>
                                        <p:cTn id="47" dur="500"/>
                                        <p:tgtEl>
                                          <p:spTgt spid="130051">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0051">
                                            <p:txEl>
                                              <p:pRg st="8" end="8"/>
                                            </p:txEl>
                                          </p:spTgt>
                                        </p:tgtEl>
                                        <p:attrNameLst>
                                          <p:attrName>style.visibility</p:attrName>
                                        </p:attrNameLst>
                                      </p:cBhvr>
                                      <p:to>
                                        <p:strVal val="visible"/>
                                      </p:to>
                                    </p:set>
                                    <p:animEffect transition="in" filter="fade">
                                      <p:cBhvr>
                                        <p:cTn id="52" dur="500"/>
                                        <p:tgtEl>
                                          <p:spTgt spid="130051">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0051">
                                            <p:txEl>
                                              <p:pRg st="9" end="9"/>
                                            </p:txEl>
                                          </p:spTgt>
                                        </p:tgtEl>
                                        <p:attrNameLst>
                                          <p:attrName>style.visibility</p:attrName>
                                        </p:attrNameLst>
                                      </p:cBhvr>
                                      <p:to>
                                        <p:strVal val="visible"/>
                                      </p:to>
                                    </p:set>
                                    <p:animEffect transition="in" filter="fade">
                                      <p:cBhvr>
                                        <p:cTn id="57" dur="500"/>
                                        <p:tgtEl>
                                          <p:spTgt spid="130051">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0051">
                                            <p:txEl>
                                              <p:pRg st="10" end="10"/>
                                            </p:txEl>
                                          </p:spTgt>
                                        </p:tgtEl>
                                        <p:attrNameLst>
                                          <p:attrName>style.visibility</p:attrName>
                                        </p:attrNameLst>
                                      </p:cBhvr>
                                      <p:to>
                                        <p:strVal val="visible"/>
                                      </p:to>
                                    </p:set>
                                    <p:animEffect transition="in" filter="fade">
                                      <p:cBhvr>
                                        <p:cTn id="62" dur="500"/>
                                        <p:tgtEl>
                                          <p:spTgt spid="1300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130051"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0" y="117475"/>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87655"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ct val="90000"/>
              </a:lnSpc>
            </a:pPr>
            <a:r>
              <a:rPr lang="ru-RU" altLang="ru-RU" dirty="0">
                <a:latin typeface="Times New Roman" panose="02020603050405020304" pitchFamily="18" charset="0"/>
                <a:cs typeface="Times New Roman" panose="02020603050405020304" pitchFamily="18" charset="0"/>
              </a:rPr>
              <a:t>Литература</a:t>
            </a:r>
          </a:p>
          <a:p>
            <a:pPr algn="ctr">
              <a:lnSpc>
                <a:spcPct val="90000"/>
              </a:lnSpc>
            </a:pPr>
            <a:endParaRPr lang="en-US" altLang="ru-RU" dirty="0">
              <a:latin typeface="Times New Roman" panose="02020603050405020304" pitchFamily="18" charset="0"/>
              <a:cs typeface="Times New Roman" panose="02020603050405020304" pitchFamily="18" charset="0"/>
            </a:endParaRPr>
          </a:p>
          <a:p>
            <a:pPr algn="just">
              <a:lnSpc>
                <a:spcPct val="90000"/>
              </a:lnSpc>
            </a:pPr>
            <a:r>
              <a:rPr lang="ru-RU" altLang="ru-RU" dirty="0">
                <a:latin typeface="Times New Roman" panose="02020603050405020304" pitchFamily="18" charset="0"/>
                <a:cs typeface="Times New Roman" panose="02020603050405020304" pitchFamily="18" charset="0"/>
              </a:rPr>
              <a:t>Общая</a:t>
            </a:r>
          </a:p>
          <a:p>
            <a:pPr algn="just">
              <a:lnSpc>
                <a:spcPct val="90000"/>
              </a:lnSpc>
            </a:pPr>
            <a:r>
              <a:rPr lang="ru-RU" altLang="ru-RU" sz="2000" dirty="0">
                <a:latin typeface="Times New Roman" panose="02020603050405020304" pitchFamily="18" charset="0"/>
                <a:cs typeface="Times New Roman" panose="02020603050405020304" pitchFamily="18" charset="0"/>
              </a:rPr>
              <a:t>► </a:t>
            </a:r>
            <a:r>
              <a:rPr lang="ru-RU" altLang="ru-RU" dirty="0" err="1">
                <a:latin typeface="Times New Roman" panose="02020603050405020304" pitchFamily="18" charset="0"/>
                <a:cs typeface="Times New Roman" panose="02020603050405020304" pitchFamily="18" charset="0"/>
              </a:rPr>
              <a:t>Гецци</a:t>
            </a:r>
            <a:r>
              <a:rPr lang="ru-RU" altLang="ru-RU" dirty="0">
                <a:latin typeface="Times New Roman" panose="02020603050405020304" pitchFamily="18" charset="0"/>
                <a:cs typeface="Times New Roman" panose="02020603050405020304" pitchFamily="18" charset="0"/>
              </a:rPr>
              <a:t> К., </a:t>
            </a:r>
            <a:r>
              <a:rPr lang="ru-RU" altLang="ru-RU" dirty="0" err="1">
                <a:latin typeface="Times New Roman" panose="02020603050405020304" pitchFamily="18" charset="0"/>
                <a:cs typeface="Times New Roman" panose="02020603050405020304" pitchFamily="18" charset="0"/>
              </a:rPr>
              <a:t>Джазаейри</a:t>
            </a:r>
            <a:r>
              <a:rPr lang="ru-RU" altLang="ru-RU" dirty="0">
                <a:latin typeface="Times New Roman" panose="02020603050405020304" pitchFamily="18" charset="0"/>
                <a:cs typeface="Times New Roman" panose="02020603050405020304" pitchFamily="18" charset="0"/>
              </a:rPr>
              <a:t> М., </a:t>
            </a:r>
            <a:r>
              <a:rPr lang="ru-RU" altLang="ru-RU" dirty="0" err="1">
                <a:latin typeface="Times New Roman" panose="02020603050405020304" pitchFamily="18" charset="0"/>
                <a:cs typeface="Times New Roman" panose="02020603050405020304" pitchFamily="18" charset="0"/>
              </a:rPr>
              <a:t>Мандриоли</a:t>
            </a:r>
            <a:r>
              <a:rPr lang="ru-RU" altLang="ru-RU" dirty="0">
                <a:latin typeface="Times New Roman" panose="02020603050405020304" pitchFamily="18" charset="0"/>
                <a:cs typeface="Times New Roman" panose="02020603050405020304" pitchFamily="18" charset="0"/>
              </a:rPr>
              <a:t> Д. </a:t>
            </a:r>
            <a:r>
              <a:rPr lang="ru-RU" altLang="ru-RU" b="0" dirty="0">
                <a:latin typeface="Times New Roman" panose="02020603050405020304" pitchFamily="18" charset="0"/>
                <a:cs typeface="Times New Roman" panose="02020603050405020304" pitchFamily="18" charset="0"/>
              </a:rPr>
              <a:t>Основы инженерии программного обеспечения</a:t>
            </a:r>
            <a:r>
              <a:rPr lang="ru-RU" altLang="ru-RU" b="0" dirty="0" smtClean="0">
                <a:latin typeface="Times New Roman" panose="02020603050405020304" pitchFamily="18" charset="0"/>
                <a:cs typeface="Times New Roman" panose="02020603050405020304" pitchFamily="18" charset="0"/>
              </a:rPr>
              <a:t>. </a:t>
            </a:r>
            <a:r>
              <a:rPr lang="ru-RU" altLang="ru-RU" b="0" dirty="0">
                <a:latin typeface="Times New Roman" panose="02020603050405020304" pitchFamily="18" charset="0"/>
                <a:cs typeface="Times New Roman" panose="02020603050405020304" pitchFamily="18" charset="0"/>
              </a:rPr>
              <a:t>– СПб.: БХВ-Петербург, 2005. – 832 </a:t>
            </a:r>
            <a:r>
              <a:rPr lang="ru-RU" altLang="ru-RU" b="0" dirty="0" smtClean="0">
                <a:latin typeface="Times New Roman" panose="02020603050405020304" pitchFamily="18" charset="0"/>
                <a:cs typeface="Times New Roman" panose="02020603050405020304" pitchFamily="18" charset="0"/>
              </a:rPr>
              <a:t>с.</a:t>
            </a:r>
            <a:endParaRPr lang="ru-RU" altLang="ru-RU" b="0" dirty="0">
              <a:latin typeface="Times New Roman" panose="02020603050405020304" pitchFamily="18" charset="0"/>
              <a:cs typeface="Times New Roman" panose="02020603050405020304" pitchFamily="18" charset="0"/>
            </a:endParaRPr>
          </a:p>
          <a:p>
            <a:pPr algn="just">
              <a:lnSpc>
                <a:spcPct val="90000"/>
              </a:lnSpc>
            </a:pPr>
            <a:r>
              <a:rPr lang="ru-RU" altLang="ru-RU" dirty="0">
                <a:latin typeface="Times New Roman" panose="02020603050405020304" pitchFamily="18" charset="0"/>
                <a:cs typeface="Times New Roman" panose="02020603050405020304" pitchFamily="18" charset="0"/>
              </a:rPr>
              <a:t>► Орлов С. </a:t>
            </a:r>
            <a:r>
              <a:rPr lang="ru-RU" altLang="ru-RU" b="0" dirty="0">
                <a:latin typeface="Times New Roman" panose="02020603050405020304" pitchFamily="18" charset="0"/>
                <a:cs typeface="Times New Roman" panose="02020603050405020304" pitchFamily="18" charset="0"/>
              </a:rPr>
              <a:t>Технологии разработки программного обеспечения. Разработка сложных программных систем. Учебное пособие. СПб: Питер, 2003. </a:t>
            </a:r>
            <a:r>
              <a:rPr lang="en-US" altLang="ru-RU" b="0" dirty="0" smtClean="0">
                <a:latin typeface="Times New Roman" panose="02020603050405020304" pitchFamily="18" charset="0"/>
                <a:cs typeface="Times New Roman" panose="02020603050405020304" pitchFamily="18" charset="0"/>
              </a:rPr>
              <a:t>– </a:t>
            </a:r>
            <a:r>
              <a:rPr lang="ru-RU" altLang="ru-RU" b="0" dirty="0" smtClean="0">
                <a:latin typeface="Times New Roman" panose="02020603050405020304" pitchFamily="18" charset="0"/>
                <a:cs typeface="Times New Roman" panose="02020603050405020304" pitchFamily="18" charset="0"/>
              </a:rPr>
              <a:t>480 с.</a:t>
            </a:r>
            <a:endParaRPr lang="ru-RU" altLang="ru-RU" b="0" dirty="0">
              <a:latin typeface="Times New Roman" panose="02020603050405020304" pitchFamily="18" charset="0"/>
              <a:cs typeface="Times New Roman" panose="02020603050405020304" pitchFamily="18" charset="0"/>
            </a:endParaRPr>
          </a:p>
          <a:p>
            <a:pPr algn="just">
              <a:lnSpc>
                <a:spcPct val="90000"/>
              </a:lnSpc>
            </a:pPr>
            <a:r>
              <a:rPr lang="ru-RU" altLang="ru-RU" sz="2000" dirty="0">
                <a:latin typeface="Times New Roman" panose="02020603050405020304" pitchFamily="18" charset="0"/>
                <a:cs typeface="Times New Roman" panose="02020603050405020304" pitchFamily="18" charset="0"/>
              </a:rPr>
              <a:t>► </a:t>
            </a:r>
            <a:r>
              <a:rPr lang="ru-RU" altLang="ru-RU" dirty="0" err="1">
                <a:latin typeface="Times New Roman" panose="02020603050405020304" pitchFamily="18" charset="0"/>
                <a:cs typeface="Times New Roman" panose="02020603050405020304" pitchFamily="18" charset="0"/>
              </a:rPr>
              <a:t>Благодатских</a:t>
            </a:r>
            <a:r>
              <a:rPr lang="ru-RU" altLang="ru-RU" dirty="0">
                <a:latin typeface="Times New Roman" panose="02020603050405020304" pitchFamily="18" charset="0"/>
                <a:cs typeface="Times New Roman" panose="02020603050405020304" pitchFamily="18" charset="0"/>
              </a:rPr>
              <a:t> В.А. </a:t>
            </a:r>
            <a:r>
              <a:rPr lang="ru-RU" altLang="ru-RU" b="0" dirty="0">
                <a:latin typeface="Times New Roman" panose="02020603050405020304" pitchFamily="18" charset="0"/>
                <a:cs typeface="Times New Roman" panose="02020603050405020304" pitchFamily="18" charset="0"/>
              </a:rPr>
              <a:t>Стандартизация разработки программных средств: учеб. пособие /В.А. </a:t>
            </a:r>
            <a:r>
              <a:rPr lang="ru-RU" altLang="ru-RU" b="0" dirty="0" err="1">
                <a:latin typeface="Times New Roman" panose="02020603050405020304" pitchFamily="18" charset="0"/>
                <a:cs typeface="Times New Roman" panose="02020603050405020304" pitchFamily="18" charset="0"/>
              </a:rPr>
              <a:t>Благодатских</a:t>
            </a:r>
            <a:r>
              <a:rPr lang="ru-RU" altLang="ru-RU" b="0" dirty="0">
                <a:latin typeface="Times New Roman" panose="02020603050405020304" pitchFamily="18" charset="0"/>
                <a:cs typeface="Times New Roman" panose="02020603050405020304" pitchFamily="18" charset="0"/>
              </a:rPr>
              <a:t>, В.А. </a:t>
            </a:r>
            <a:r>
              <a:rPr lang="ru-RU" altLang="ru-RU" b="0" dirty="0" err="1">
                <a:latin typeface="Times New Roman" panose="02020603050405020304" pitchFamily="18" charset="0"/>
                <a:cs typeface="Times New Roman" panose="02020603050405020304" pitchFamily="18" charset="0"/>
              </a:rPr>
              <a:t>Волнин</a:t>
            </a:r>
            <a:r>
              <a:rPr lang="ru-RU" altLang="ru-RU" b="0" dirty="0">
                <a:latin typeface="Times New Roman" panose="02020603050405020304" pitchFamily="18" charset="0"/>
                <a:cs typeface="Times New Roman" panose="02020603050405020304" pitchFamily="18" charset="0"/>
              </a:rPr>
              <a:t>, К.Ф. </a:t>
            </a:r>
            <a:r>
              <a:rPr lang="ru-RU" altLang="ru-RU" b="0" dirty="0" err="1" smtClean="0">
                <a:latin typeface="Times New Roman" panose="02020603050405020304" pitchFamily="18" charset="0"/>
                <a:cs typeface="Times New Roman" panose="02020603050405020304" pitchFamily="18" charset="0"/>
              </a:rPr>
              <a:t>Поскакалов</a:t>
            </a:r>
            <a:r>
              <a:rPr lang="ru-RU" altLang="ru-RU" b="0" dirty="0" smtClean="0">
                <a:latin typeface="Times New Roman" panose="02020603050405020304" pitchFamily="18" charset="0"/>
                <a:cs typeface="Times New Roman" panose="02020603050405020304" pitchFamily="18" charset="0"/>
              </a:rPr>
              <a:t>. – М. </a:t>
            </a:r>
            <a:r>
              <a:rPr lang="ru-RU" altLang="ru-RU" b="0" dirty="0">
                <a:latin typeface="Times New Roman" panose="02020603050405020304" pitchFamily="18" charset="0"/>
                <a:cs typeface="Times New Roman" panose="02020603050405020304" pitchFamily="18" charset="0"/>
              </a:rPr>
              <a:t>: Финансы и статистика, 2006. </a:t>
            </a:r>
            <a:r>
              <a:rPr lang="ru-RU" altLang="ru-RU" b="0" dirty="0" smtClean="0">
                <a:latin typeface="Times New Roman" panose="02020603050405020304" pitchFamily="18" charset="0"/>
                <a:cs typeface="Times New Roman" panose="02020603050405020304" pitchFamily="18" charset="0"/>
              </a:rPr>
              <a:t>– 288 с.</a:t>
            </a:r>
            <a:endParaRPr lang="ru-RU" altLang="ru-RU" b="0" dirty="0">
              <a:latin typeface="Times New Roman" panose="02020603050405020304" pitchFamily="18" charset="0"/>
              <a:cs typeface="Times New Roman" panose="02020603050405020304" pitchFamily="18" charset="0"/>
            </a:endParaRPr>
          </a:p>
          <a:p>
            <a:pPr algn="just">
              <a:lnSpc>
                <a:spcPct val="90000"/>
              </a:lnSpc>
            </a:pPr>
            <a:r>
              <a:rPr lang="ru-RU" altLang="ru-RU" dirty="0">
                <a:latin typeface="Times New Roman" panose="02020603050405020304" pitchFamily="18" charset="0"/>
                <a:cs typeface="Times New Roman" panose="02020603050405020304" pitchFamily="18" charset="0"/>
              </a:rPr>
              <a:t>► Брукс Ф. </a:t>
            </a:r>
            <a:r>
              <a:rPr lang="ru-RU" altLang="ru-RU" b="0" dirty="0">
                <a:latin typeface="Times New Roman" panose="02020603050405020304" pitchFamily="18" charset="0"/>
                <a:cs typeface="Times New Roman" panose="02020603050405020304" pitchFamily="18" charset="0"/>
              </a:rPr>
              <a:t>Мифический человеко-месяц или как создаются программные системы. СПб: Символ-Плюс, 2006. – 304 </a:t>
            </a:r>
            <a:r>
              <a:rPr lang="ru-RU" altLang="ru-RU" b="0" dirty="0" smtClean="0">
                <a:latin typeface="Times New Roman" panose="02020603050405020304" pitchFamily="18" charset="0"/>
                <a:cs typeface="Times New Roman" panose="02020603050405020304" pitchFamily="18" charset="0"/>
              </a:rPr>
              <a:t>с.</a:t>
            </a:r>
            <a:endParaRPr lang="ru-RU" altLang="ru-RU" b="0" dirty="0">
              <a:latin typeface="Times New Roman" panose="02020603050405020304" pitchFamily="18" charset="0"/>
              <a:cs typeface="Times New Roman" panose="02020603050405020304" pitchFamily="18" charset="0"/>
            </a:endParaRPr>
          </a:p>
          <a:p>
            <a:pPr algn="just">
              <a:lnSpc>
                <a:spcPct val="90000"/>
              </a:lnSpc>
            </a:pPr>
            <a:r>
              <a:rPr lang="ru-RU" altLang="ru-RU" dirty="0">
                <a:latin typeface="Times New Roman" panose="02020603050405020304" pitchFamily="18" charset="0"/>
                <a:cs typeface="Times New Roman" panose="02020603050405020304" pitchFamily="18" charset="0"/>
              </a:rPr>
              <a:t>► Д. Кознов. </a:t>
            </a:r>
            <a:r>
              <a:rPr lang="ru-RU" altLang="ru-RU" b="0" dirty="0">
                <a:latin typeface="Times New Roman" panose="02020603050405020304" pitchFamily="18" charset="0"/>
                <a:cs typeface="Times New Roman" panose="02020603050405020304" pitchFamily="18" charset="0"/>
              </a:rPr>
              <a:t>Введение в программную инженерию: Учебный курс. М.: </a:t>
            </a:r>
            <a:r>
              <a:rPr lang="ru-RU" altLang="ru-RU" b="0" dirty="0" err="1">
                <a:latin typeface="Times New Roman" panose="02020603050405020304" pitchFamily="18" charset="0"/>
                <a:cs typeface="Times New Roman" panose="02020603050405020304" pitchFamily="18" charset="0"/>
              </a:rPr>
              <a:t>Интуит</a:t>
            </a:r>
            <a:r>
              <a:rPr lang="ru-RU" altLang="ru-RU" b="0" dirty="0">
                <a:latin typeface="Times New Roman" panose="02020603050405020304" pitchFamily="18" charset="0"/>
                <a:cs typeface="Times New Roman" panose="02020603050405020304" pitchFamily="18" charset="0"/>
              </a:rPr>
              <a:t>, 2008.</a:t>
            </a:r>
          </a:p>
          <a:p>
            <a:pPr algn="just">
              <a:lnSpc>
                <a:spcPct val="90000"/>
              </a:lnSpc>
            </a:pPr>
            <a:r>
              <a:rPr lang="ru-RU" altLang="ru-RU" dirty="0">
                <a:latin typeface="Times New Roman" panose="02020603050405020304" pitchFamily="18" charset="0"/>
                <a:cs typeface="Times New Roman" panose="02020603050405020304" pitchFamily="18" charset="0"/>
              </a:rPr>
              <a:t>► П. </a:t>
            </a:r>
            <a:r>
              <a:rPr lang="ru-RU" altLang="ru-RU" dirty="0" err="1">
                <a:latin typeface="Times New Roman" panose="02020603050405020304" pitchFamily="18" charset="0"/>
                <a:cs typeface="Times New Roman" panose="02020603050405020304" pitchFamily="18" charset="0"/>
              </a:rPr>
              <a:t>Дюваль</a:t>
            </a:r>
            <a:r>
              <a:rPr lang="ru-RU" altLang="ru-RU" dirty="0">
                <a:latin typeface="Times New Roman" panose="02020603050405020304" pitchFamily="18" charset="0"/>
                <a:cs typeface="Times New Roman" panose="02020603050405020304" pitchFamily="18" charset="0"/>
              </a:rPr>
              <a:t>, Э. </a:t>
            </a:r>
            <a:r>
              <a:rPr lang="ru-RU" altLang="ru-RU" dirty="0" err="1">
                <a:latin typeface="Times New Roman" panose="02020603050405020304" pitchFamily="18" charset="0"/>
                <a:cs typeface="Times New Roman" panose="02020603050405020304" pitchFamily="18" charset="0"/>
              </a:rPr>
              <a:t>Гловер</a:t>
            </a:r>
            <a:r>
              <a:rPr lang="ru-RU" altLang="ru-RU" dirty="0">
                <a:latin typeface="Times New Roman" panose="02020603050405020304" pitchFamily="18" charset="0"/>
                <a:cs typeface="Times New Roman" panose="02020603050405020304" pitchFamily="18" charset="0"/>
              </a:rPr>
              <a:t>. </a:t>
            </a:r>
            <a:r>
              <a:rPr lang="ru-RU" altLang="ru-RU" b="0" dirty="0">
                <a:latin typeface="Times New Roman" panose="02020603050405020304" pitchFamily="18" charset="0"/>
                <a:cs typeface="Times New Roman" panose="02020603050405020304" pitchFamily="18" charset="0"/>
              </a:rPr>
              <a:t>Непрерывная интеграция. Улучшение качества программного обеспечения и снижение риска. </a:t>
            </a:r>
            <a:r>
              <a:rPr lang="ru-RU" altLang="ru-RU" b="0" dirty="0" err="1">
                <a:latin typeface="Times New Roman" panose="02020603050405020304" pitchFamily="18" charset="0"/>
                <a:cs typeface="Times New Roman" panose="02020603050405020304" pitchFamily="18" charset="0"/>
              </a:rPr>
              <a:t>М.:Вильямс</a:t>
            </a:r>
            <a:r>
              <a:rPr lang="ru-RU" altLang="ru-RU" b="0" dirty="0">
                <a:latin typeface="Times New Roman" panose="02020603050405020304" pitchFamily="18" charset="0"/>
                <a:cs typeface="Times New Roman" panose="02020603050405020304" pitchFamily="18" charset="0"/>
              </a:rPr>
              <a:t>, 2008. </a:t>
            </a:r>
            <a:r>
              <a:rPr lang="en-US" altLang="ru-RU" b="0" dirty="0" smtClean="0">
                <a:latin typeface="Times New Roman" panose="02020603050405020304" pitchFamily="18" charset="0"/>
                <a:cs typeface="Times New Roman" panose="02020603050405020304" pitchFamily="18" charset="0"/>
              </a:rPr>
              <a:t>– </a:t>
            </a:r>
            <a:r>
              <a:rPr lang="ru-RU" altLang="ru-RU" b="0" dirty="0" smtClean="0">
                <a:latin typeface="Times New Roman" panose="02020603050405020304" pitchFamily="18" charset="0"/>
                <a:cs typeface="Times New Roman" panose="02020603050405020304" pitchFamily="18" charset="0"/>
              </a:rPr>
              <a:t>240</a:t>
            </a:r>
            <a:r>
              <a:rPr lang="en-US" altLang="ru-RU" b="0" dirty="0" smtClean="0">
                <a:latin typeface="Times New Roman" panose="02020603050405020304" pitchFamily="18" charset="0"/>
                <a:cs typeface="Times New Roman" panose="02020603050405020304" pitchFamily="18" charset="0"/>
              </a:rPr>
              <a:t> </a:t>
            </a:r>
            <a:r>
              <a:rPr lang="ru-RU" altLang="ru-RU" b="0" dirty="0" smtClean="0">
                <a:latin typeface="Times New Roman" panose="02020603050405020304" pitchFamily="18" charset="0"/>
                <a:cs typeface="Times New Roman" panose="02020603050405020304" pitchFamily="18" charset="0"/>
              </a:rPr>
              <a:t>с</a:t>
            </a:r>
            <a:r>
              <a:rPr lang="ru-RU" altLang="ru-RU" b="0" dirty="0">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13973B8-9A66-4761-BC0E-8EBE46837F46}" type="slidenum">
              <a:rPr lang="ru-RU" altLang="ru-RU" sz="1400" b="0" smtClean="0"/>
              <a:pPr eaLnBrk="0" hangingPunct="0"/>
              <a:t>12</a:t>
            </a:fld>
            <a:endParaRPr lang="ru-RU" altLang="ru-RU" sz="1400" b="0" smtClean="0"/>
          </a:p>
        </p:txBody>
      </p:sp>
      <p:sp>
        <p:nvSpPr>
          <p:cNvPr id="474131" name="Rectangle 3"/>
          <p:cNvSpPr>
            <a:spLocks noChangeAspect="1" noChangeArrowheads="1"/>
          </p:cNvSpPr>
          <p:nvPr/>
        </p:nvSpPr>
        <p:spPr bwMode="auto">
          <a:xfrm>
            <a:off x="551031" y="548680"/>
            <a:ext cx="7974013" cy="57435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Общепринятая линейная модель:</a:t>
            </a:r>
          </a:p>
          <a:p>
            <a:pPr algn="just">
              <a:lnSpc>
                <a:spcPct val="90000"/>
              </a:lnSpc>
              <a:defRPr/>
            </a:pPr>
            <a:r>
              <a:rPr lang="ru-RU" altLang="ru-RU" dirty="0" smtClean="0">
                <a:latin typeface="Times New Roman" charset="0"/>
                <a:cs typeface="Times New Roman" charset="0"/>
              </a:rPr>
              <a:t>►	Анализ и планирование</a:t>
            </a:r>
          </a:p>
          <a:p>
            <a:pPr algn="just">
              <a:lnSpc>
                <a:spcPct val="90000"/>
              </a:lnSpc>
              <a:defRPr/>
            </a:pPr>
            <a:r>
              <a:rPr lang="ru-RU" altLang="ru-RU" b="0" dirty="0" smtClean="0">
                <a:latin typeface="Times New Roman" charset="0"/>
                <a:cs typeface="Times New Roman" charset="0"/>
              </a:rPr>
              <a:t>     ◦ Сбор требований</a:t>
            </a:r>
          </a:p>
          <a:p>
            <a:pPr algn="just">
              <a:lnSpc>
                <a:spcPct val="90000"/>
              </a:lnSpc>
              <a:defRPr/>
            </a:pPr>
            <a:r>
              <a:rPr lang="ru-RU" altLang="ru-RU" b="0" dirty="0" smtClean="0">
                <a:latin typeface="Times New Roman" charset="0"/>
                <a:cs typeface="Times New Roman" charset="0"/>
              </a:rPr>
              <a:t>     ◦ Анализ требований</a:t>
            </a:r>
          </a:p>
          <a:p>
            <a:pPr algn="just">
              <a:lnSpc>
                <a:spcPct val="90000"/>
              </a:lnSpc>
              <a:defRPr/>
            </a:pPr>
            <a:r>
              <a:rPr lang="ru-RU" altLang="ru-RU" b="0" dirty="0" smtClean="0">
                <a:latin typeface="Times New Roman" charset="0"/>
                <a:cs typeface="Times New Roman" charset="0"/>
              </a:rPr>
              <a:t>     ◦ Планирование проекта</a:t>
            </a:r>
          </a:p>
          <a:p>
            <a:pPr algn="just">
              <a:lnSpc>
                <a:spcPct val="90000"/>
              </a:lnSpc>
              <a:defRPr/>
            </a:pPr>
            <a:r>
              <a:rPr lang="ru-RU" altLang="ru-RU" dirty="0" smtClean="0">
                <a:latin typeface="Times New Roman" charset="0"/>
                <a:cs typeface="Times New Roman" charset="0"/>
              </a:rPr>
              <a:t>►	Проектирование</a:t>
            </a:r>
          </a:p>
          <a:p>
            <a:pPr algn="just">
              <a:lnSpc>
                <a:spcPct val="90000"/>
              </a:lnSpc>
              <a:defRPr/>
            </a:pPr>
            <a:r>
              <a:rPr lang="ru-RU" altLang="ru-RU" b="0" dirty="0" smtClean="0">
                <a:latin typeface="Times New Roman" charset="0"/>
                <a:cs typeface="Times New Roman" charset="0"/>
              </a:rPr>
              <a:t>     ◦ Разработка архитектуры</a:t>
            </a:r>
          </a:p>
          <a:p>
            <a:pPr algn="just">
              <a:lnSpc>
                <a:spcPct val="90000"/>
              </a:lnSpc>
              <a:defRPr/>
            </a:pPr>
            <a:r>
              <a:rPr lang="ru-RU" altLang="ru-RU" b="0" dirty="0" smtClean="0">
                <a:latin typeface="Times New Roman" charset="0"/>
                <a:cs typeface="Times New Roman" charset="0"/>
              </a:rPr>
              <a:t>     ◦ Разработка моделей данных</a:t>
            </a:r>
          </a:p>
          <a:p>
            <a:pPr algn="just">
              <a:lnSpc>
                <a:spcPct val="90000"/>
              </a:lnSpc>
              <a:defRPr/>
            </a:pPr>
            <a:r>
              <a:rPr lang="ru-RU" altLang="ru-RU" b="0" dirty="0" smtClean="0">
                <a:latin typeface="Times New Roman" charset="0"/>
                <a:cs typeface="Times New Roman" charset="0"/>
              </a:rPr>
              <a:t>     ◦ Разработка алгоритмов</a:t>
            </a:r>
          </a:p>
          <a:p>
            <a:pPr algn="just">
              <a:lnSpc>
                <a:spcPct val="90000"/>
              </a:lnSpc>
              <a:defRPr/>
            </a:pPr>
            <a:r>
              <a:rPr lang="ru-RU" altLang="ru-RU" dirty="0" smtClean="0">
                <a:latin typeface="Times New Roman" charset="0"/>
                <a:cs typeface="Times New Roman" charset="0"/>
              </a:rPr>
              <a:t>►	Реализация (разработка)</a:t>
            </a:r>
          </a:p>
          <a:p>
            <a:pPr algn="just">
              <a:lnSpc>
                <a:spcPct val="90000"/>
              </a:lnSpc>
              <a:defRPr/>
            </a:pPr>
            <a:r>
              <a:rPr lang="ru-RU" altLang="ru-RU" b="0" dirty="0" smtClean="0">
                <a:latin typeface="Times New Roman" charset="0"/>
                <a:cs typeface="Times New Roman" charset="0"/>
              </a:rPr>
              <a:t>     ◦ Кодирование</a:t>
            </a:r>
          </a:p>
          <a:p>
            <a:pPr algn="just">
              <a:lnSpc>
                <a:spcPct val="90000"/>
              </a:lnSpc>
              <a:defRPr/>
            </a:pPr>
            <a:r>
              <a:rPr lang="ru-RU" altLang="ru-RU" b="0" dirty="0" smtClean="0">
                <a:latin typeface="Times New Roman" charset="0"/>
                <a:cs typeface="Times New Roman" charset="0"/>
              </a:rPr>
              <a:t>     ◦ Отладка</a:t>
            </a:r>
          </a:p>
          <a:p>
            <a:pPr algn="just">
              <a:lnSpc>
                <a:spcPct val="90000"/>
              </a:lnSpc>
              <a:defRPr/>
            </a:pPr>
            <a:r>
              <a:rPr lang="ru-RU" altLang="ru-RU" dirty="0" smtClean="0">
                <a:latin typeface="Times New Roman" charset="0"/>
                <a:cs typeface="Times New Roman" charset="0"/>
              </a:rPr>
              <a:t>►	Тестирование/верификация</a:t>
            </a:r>
          </a:p>
          <a:p>
            <a:pPr algn="just">
              <a:lnSpc>
                <a:spcPct val="90000"/>
              </a:lnSpc>
              <a:defRPr/>
            </a:pPr>
            <a:r>
              <a:rPr lang="ru-RU" altLang="ru-RU" dirty="0" smtClean="0">
                <a:latin typeface="Times New Roman" charset="0"/>
                <a:cs typeface="Times New Roman" charset="0"/>
              </a:rPr>
              <a:t>►	Сопровождение</a:t>
            </a:r>
          </a:p>
          <a:p>
            <a:pPr algn="just">
              <a:lnSpc>
                <a:spcPct val="90000"/>
              </a:lnSpc>
              <a:defRPr/>
            </a:pPr>
            <a:r>
              <a:rPr lang="ru-RU" altLang="ru-RU" b="0" dirty="0" smtClean="0">
                <a:latin typeface="Times New Roman" charset="0"/>
                <a:cs typeface="Times New Roman" charset="0"/>
              </a:rPr>
              <a:t>     ◦ Внедрение</a:t>
            </a:r>
          </a:p>
          <a:p>
            <a:pPr algn="just">
              <a:lnSpc>
                <a:spcPct val="90000"/>
              </a:lnSpc>
              <a:defRPr/>
            </a:pPr>
            <a:r>
              <a:rPr lang="ru-RU" altLang="ru-RU" b="0" dirty="0" smtClean="0">
                <a:latin typeface="Times New Roman" charset="0"/>
                <a:cs typeface="Times New Roman" charset="0"/>
              </a:rPr>
              <a:t>     ◦ Эксплуатация</a:t>
            </a:r>
          </a:p>
          <a:p>
            <a:pPr algn="just">
              <a:lnSpc>
                <a:spcPct val="90000"/>
              </a:lnSpc>
              <a:defRPr/>
            </a:pPr>
            <a:r>
              <a:rPr lang="ru-RU" altLang="ru-RU" b="0" dirty="0" smtClean="0">
                <a:latin typeface="Times New Roman" charset="0"/>
                <a:cs typeface="Times New Roman" charset="0"/>
              </a:rPr>
              <a:t>     ◦ Внесение изменений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1" end="1"/>
                                            </p:txEl>
                                          </p:spTgt>
                                        </p:tgtEl>
                                        <p:attrNameLst>
                                          <p:attrName>style.visibility</p:attrName>
                                        </p:attrNameLst>
                                      </p:cBhvr>
                                      <p:to>
                                        <p:strVal val="visible"/>
                                      </p:to>
                                    </p:set>
                                    <p:animEffect transition="in" filter="fade">
                                      <p:cBhvr>
                                        <p:cTn id="12" dur="500"/>
                                        <p:tgtEl>
                                          <p:spTgt spid="474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5" end="5"/>
                                            </p:txEl>
                                          </p:spTgt>
                                        </p:tgtEl>
                                        <p:attrNameLst>
                                          <p:attrName>style.visibility</p:attrName>
                                        </p:attrNameLst>
                                      </p:cBhvr>
                                      <p:to>
                                        <p:strVal val="visible"/>
                                      </p:to>
                                    </p:set>
                                    <p:animEffect transition="in" filter="fade">
                                      <p:cBhvr>
                                        <p:cTn id="32" dur="500"/>
                                        <p:tgtEl>
                                          <p:spTgt spid="4741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6" end="6"/>
                                            </p:txEl>
                                          </p:spTgt>
                                        </p:tgtEl>
                                        <p:attrNameLst>
                                          <p:attrName>style.visibility</p:attrName>
                                        </p:attrNameLst>
                                      </p:cBhvr>
                                      <p:to>
                                        <p:strVal val="visible"/>
                                      </p:to>
                                    </p:set>
                                    <p:animEffect transition="in" filter="fade">
                                      <p:cBhvr>
                                        <p:cTn id="37" dur="500"/>
                                        <p:tgtEl>
                                          <p:spTgt spid="4741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7" end="7"/>
                                            </p:txEl>
                                          </p:spTgt>
                                        </p:tgtEl>
                                        <p:attrNameLst>
                                          <p:attrName>style.visibility</p:attrName>
                                        </p:attrNameLst>
                                      </p:cBhvr>
                                      <p:to>
                                        <p:strVal val="visible"/>
                                      </p:to>
                                    </p:set>
                                    <p:animEffect transition="in" filter="fade">
                                      <p:cBhvr>
                                        <p:cTn id="42" dur="500"/>
                                        <p:tgtEl>
                                          <p:spTgt spid="4741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8" end="8"/>
                                            </p:txEl>
                                          </p:spTgt>
                                        </p:tgtEl>
                                        <p:attrNameLst>
                                          <p:attrName>style.visibility</p:attrName>
                                        </p:attrNameLst>
                                      </p:cBhvr>
                                      <p:to>
                                        <p:strVal val="visible"/>
                                      </p:to>
                                    </p:set>
                                    <p:animEffect transition="in" filter="fade">
                                      <p:cBhvr>
                                        <p:cTn id="47" dur="500"/>
                                        <p:tgtEl>
                                          <p:spTgt spid="47413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74131">
                                            <p:txEl>
                                              <p:pRg st="9" end="9"/>
                                            </p:txEl>
                                          </p:spTgt>
                                        </p:tgtEl>
                                        <p:attrNameLst>
                                          <p:attrName>style.visibility</p:attrName>
                                        </p:attrNameLst>
                                      </p:cBhvr>
                                      <p:to>
                                        <p:strVal val="visible"/>
                                      </p:to>
                                    </p:set>
                                    <p:animEffect transition="in" filter="fade">
                                      <p:cBhvr>
                                        <p:cTn id="52" dur="500"/>
                                        <p:tgtEl>
                                          <p:spTgt spid="47413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74131">
                                            <p:txEl>
                                              <p:pRg st="10" end="10"/>
                                            </p:txEl>
                                          </p:spTgt>
                                        </p:tgtEl>
                                        <p:attrNameLst>
                                          <p:attrName>style.visibility</p:attrName>
                                        </p:attrNameLst>
                                      </p:cBhvr>
                                      <p:to>
                                        <p:strVal val="visible"/>
                                      </p:to>
                                    </p:set>
                                    <p:animEffect transition="in" filter="fade">
                                      <p:cBhvr>
                                        <p:cTn id="57" dur="500"/>
                                        <p:tgtEl>
                                          <p:spTgt spid="474131">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474131">
                                            <p:txEl>
                                              <p:pRg st="11" end="11"/>
                                            </p:txEl>
                                          </p:spTgt>
                                        </p:tgtEl>
                                        <p:attrNameLst>
                                          <p:attrName>style.visibility</p:attrName>
                                        </p:attrNameLst>
                                      </p:cBhvr>
                                      <p:to>
                                        <p:strVal val="visible"/>
                                      </p:to>
                                    </p:set>
                                    <p:animEffect transition="in" filter="fade">
                                      <p:cBhvr>
                                        <p:cTn id="62" dur="500"/>
                                        <p:tgtEl>
                                          <p:spTgt spid="474131">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474131">
                                            <p:txEl>
                                              <p:pRg st="12" end="12"/>
                                            </p:txEl>
                                          </p:spTgt>
                                        </p:tgtEl>
                                        <p:attrNameLst>
                                          <p:attrName>style.visibility</p:attrName>
                                        </p:attrNameLst>
                                      </p:cBhvr>
                                      <p:to>
                                        <p:strVal val="visible"/>
                                      </p:to>
                                    </p:set>
                                    <p:animEffect transition="in" filter="fade">
                                      <p:cBhvr>
                                        <p:cTn id="67" dur="500"/>
                                        <p:tgtEl>
                                          <p:spTgt spid="474131">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nodeType="clickEffect">
                                  <p:stCondLst>
                                    <p:cond delay="0"/>
                                  </p:stCondLst>
                                  <p:childTnLst>
                                    <p:set>
                                      <p:cBhvr>
                                        <p:cTn id="71" dur="1" fill="hold">
                                          <p:stCondLst>
                                            <p:cond delay="0"/>
                                          </p:stCondLst>
                                        </p:cTn>
                                        <p:tgtEl>
                                          <p:spTgt spid="474131">
                                            <p:txEl>
                                              <p:pRg st="13" end="13"/>
                                            </p:txEl>
                                          </p:spTgt>
                                        </p:tgtEl>
                                        <p:attrNameLst>
                                          <p:attrName>style.visibility</p:attrName>
                                        </p:attrNameLst>
                                      </p:cBhvr>
                                      <p:to>
                                        <p:strVal val="visible"/>
                                      </p:to>
                                    </p:set>
                                    <p:animEffect transition="in" filter="fade">
                                      <p:cBhvr>
                                        <p:cTn id="72" dur="500"/>
                                        <p:tgtEl>
                                          <p:spTgt spid="474131">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474131">
                                            <p:txEl>
                                              <p:pRg st="14" end="14"/>
                                            </p:txEl>
                                          </p:spTgt>
                                        </p:tgtEl>
                                        <p:attrNameLst>
                                          <p:attrName>style.visibility</p:attrName>
                                        </p:attrNameLst>
                                      </p:cBhvr>
                                      <p:to>
                                        <p:strVal val="visible"/>
                                      </p:to>
                                    </p:set>
                                    <p:animEffect transition="in" filter="fade">
                                      <p:cBhvr>
                                        <p:cTn id="77" dur="500"/>
                                        <p:tgtEl>
                                          <p:spTgt spid="474131">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474131">
                                            <p:txEl>
                                              <p:pRg st="15" end="15"/>
                                            </p:txEl>
                                          </p:spTgt>
                                        </p:tgtEl>
                                        <p:attrNameLst>
                                          <p:attrName>style.visibility</p:attrName>
                                        </p:attrNameLst>
                                      </p:cBhvr>
                                      <p:to>
                                        <p:strVal val="visible"/>
                                      </p:to>
                                    </p:set>
                                    <p:animEffect transition="in" filter="fade">
                                      <p:cBhvr>
                                        <p:cTn id="82" dur="500"/>
                                        <p:tgtEl>
                                          <p:spTgt spid="474131">
                                            <p:txEl>
                                              <p:pRg st="15" end="15"/>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474131">
                                            <p:txEl>
                                              <p:pRg st="16" end="16"/>
                                            </p:txEl>
                                          </p:spTgt>
                                        </p:tgtEl>
                                        <p:attrNameLst>
                                          <p:attrName>style.visibility</p:attrName>
                                        </p:attrNameLst>
                                      </p:cBhvr>
                                      <p:to>
                                        <p:strVal val="visible"/>
                                      </p:to>
                                    </p:set>
                                    <p:animEffect transition="in" filter="fade">
                                      <p:cBhvr>
                                        <p:cTn id="87" dur="500"/>
                                        <p:tgtEl>
                                          <p:spTgt spid="47413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8D8D16E-76F9-4105-AC48-01D3452D4EE7}" type="slidenum">
              <a:rPr lang="ru-RU" altLang="ru-RU" sz="1400" b="0" smtClean="0"/>
              <a:pPr eaLnBrk="0" hangingPunct="0"/>
              <a:t>13</a:t>
            </a:fld>
            <a:endParaRPr lang="ru-RU" altLang="ru-RU" sz="1400" b="0" smtClean="0"/>
          </a:p>
        </p:txBody>
      </p:sp>
      <p:sp>
        <p:nvSpPr>
          <p:cNvPr id="474131" name="Rectangle 3"/>
          <p:cNvSpPr>
            <a:spLocks noChangeAspect="1" noChangeArrowheads="1"/>
          </p:cNvSpPr>
          <p:nvPr/>
        </p:nvSpPr>
        <p:spPr bwMode="auto">
          <a:xfrm>
            <a:off x="16694" y="620688"/>
            <a:ext cx="9127305"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gn="just">
              <a:lnSpc>
                <a:spcPct val="90000"/>
              </a:lnSpc>
              <a:defRPr/>
            </a:pPr>
            <a:r>
              <a:rPr lang="ru-RU" dirty="0">
                <a:solidFill>
                  <a:schemeClr val="bg1"/>
                </a:solidFill>
                <a:latin typeface="Times New Roman" pitchFamily="18" charset="0"/>
                <a:cs typeface="Times New Roman" pitchFamily="18" charset="0"/>
              </a:rPr>
              <a:t>Классическая итерационная модель проектирования ПО</a:t>
            </a:r>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 y="1267817"/>
            <a:ext cx="780097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fade">
                                      <p:cBhvr>
                                        <p:cTn id="7"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4BAD946E-1711-4F2A-894D-F98030281175}" type="slidenum">
              <a:rPr lang="ru-RU" altLang="ru-RU" sz="1400" b="0" smtClean="0"/>
              <a:pPr eaLnBrk="0" hangingPunct="0"/>
              <a:t>14</a:t>
            </a:fld>
            <a:endParaRPr lang="ru-RU" altLang="ru-RU" sz="1400" b="0" smtClean="0"/>
          </a:p>
        </p:txBody>
      </p:sp>
      <p:sp>
        <p:nvSpPr>
          <p:cNvPr id="474131" name="Rectangle 3"/>
          <p:cNvSpPr>
            <a:spLocks noChangeAspect="1" noChangeArrowheads="1"/>
          </p:cNvSpPr>
          <p:nvPr/>
        </p:nvSpPr>
        <p:spPr bwMode="auto">
          <a:xfrm>
            <a:off x="596900" y="1916113"/>
            <a:ext cx="7974013"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Каскадная модель </a:t>
            </a:r>
          </a:p>
        </p:txBody>
      </p:sp>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46" y="1412403"/>
            <a:ext cx="791527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рямоугольник 4"/>
          <p:cNvSpPr>
            <a:spLocks noChangeArrowheads="1"/>
          </p:cNvSpPr>
          <p:nvPr/>
        </p:nvSpPr>
        <p:spPr bwMode="auto">
          <a:xfrm>
            <a:off x="0" y="624347"/>
            <a:ext cx="9144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just">
              <a:lnSpc>
                <a:spcPct val="90000"/>
              </a:lnSpc>
            </a:pPr>
            <a:r>
              <a:rPr lang="ru-RU" altLang="ru-RU" dirty="0">
                <a:latin typeface="Times New Roman" panose="02020603050405020304" pitchFamily="18" charset="0"/>
                <a:cs typeface="Times New Roman" panose="02020603050405020304" pitchFamily="18" charset="0"/>
              </a:rPr>
              <a:t>Каскадная </a:t>
            </a:r>
            <a:r>
              <a:rPr lang="ru-RU" altLang="ru-RU" dirty="0" smtClean="0">
                <a:latin typeface="Times New Roman" panose="02020603050405020304" pitchFamily="18" charset="0"/>
                <a:cs typeface="Times New Roman" panose="02020603050405020304" pitchFamily="18" charset="0"/>
              </a:rPr>
              <a:t>модель</a:t>
            </a:r>
            <a:endParaRPr lang="ru-RU" alt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fade">
                                      <p:cBhvr>
                                        <p:cTn id="12"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9ABA55F-327E-4F6F-ADA9-30D8771010FE}" type="slidenum">
              <a:rPr lang="ru-RU" altLang="ru-RU" sz="1400" b="0" smtClean="0"/>
              <a:pPr eaLnBrk="0" hangingPunct="0"/>
              <a:t>15</a:t>
            </a:fld>
            <a:endParaRPr lang="ru-RU" altLang="ru-RU" sz="1400" b="0" smtClean="0"/>
          </a:p>
        </p:txBody>
      </p:sp>
      <p:sp>
        <p:nvSpPr>
          <p:cNvPr id="474131" name="Rectangle 3"/>
          <p:cNvSpPr>
            <a:spLocks noChangeAspect="1" noChangeArrowheads="1"/>
          </p:cNvSpPr>
          <p:nvPr/>
        </p:nvSpPr>
        <p:spPr bwMode="auto">
          <a:xfrm>
            <a:off x="693738" y="1773238"/>
            <a:ext cx="7974012"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Строгая каскадная модель</a:t>
            </a:r>
          </a:p>
        </p:txBody>
      </p:sp>
      <p:pic>
        <p:nvPicPr>
          <p:cNvPr id="399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64804"/>
            <a:ext cx="7780338"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Прямоугольник 4"/>
          <p:cNvSpPr>
            <a:spLocks noChangeArrowheads="1"/>
          </p:cNvSpPr>
          <p:nvPr/>
        </p:nvSpPr>
        <p:spPr bwMode="auto">
          <a:xfrm>
            <a:off x="0" y="1143781"/>
            <a:ext cx="9144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just">
              <a:lnSpc>
                <a:spcPct val="90000"/>
              </a:lnSpc>
            </a:pPr>
            <a:r>
              <a:rPr lang="ru-RU" altLang="ru-RU" dirty="0">
                <a:latin typeface="Times New Roman" panose="02020603050405020304" pitchFamily="18" charset="0"/>
                <a:cs typeface="Times New Roman" panose="02020603050405020304" pitchFamily="18" charset="0"/>
              </a:rPr>
              <a:t>Строгая каскадная модель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9940"/>
                                        </p:tgtEl>
                                        <p:attrNameLst>
                                          <p:attrName>style.visibility</p:attrName>
                                        </p:attrNameLst>
                                      </p:cBhvr>
                                      <p:to>
                                        <p:strVal val="visible"/>
                                      </p:to>
                                    </p:set>
                                    <p:animEffect transition="in" filter="fade">
                                      <p:cBhvr>
                                        <p:cTn id="12"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ABF20DC3-5F9B-4300-8D0E-5EA0CCBCAD8C}" type="slidenum">
              <a:rPr lang="ru-RU" altLang="ru-RU" sz="1400" b="0" smtClean="0"/>
              <a:pPr eaLnBrk="0" hangingPunct="0"/>
              <a:t>16</a:t>
            </a:fld>
            <a:endParaRPr lang="ru-RU" altLang="ru-RU" sz="1400" b="0" smtClean="0"/>
          </a:p>
        </p:txBody>
      </p:sp>
      <p:sp>
        <p:nvSpPr>
          <p:cNvPr id="474131" name="Rectangle 3"/>
          <p:cNvSpPr>
            <a:spLocks noChangeAspect="1" noChangeArrowheads="1"/>
          </p:cNvSpPr>
          <p:nvPr/>
        </p:nvSpPr>
        <p:spPr bwMode="auto">
          <a:xfrm>
            <a:off x="0" y="1268760"/>
            <a:ext cx="9144000" cy="44132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Достоинства и недостатки классической модели проектирования ПО</a:t>
            </a:r>
          </a:p>
          <a:p>
            <a:pPr algn="just">
              <a:lnSpc>
                <a:spcPct val="90000"/>
              </a:lnSpc>
              <a:defRPr/>
            </a:pPr>
            <a:endParaRPr lang="ru-RU" altLang="ru-RU"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        </a:t>
            </a:r>
            <a:r>
              <a:rPr lang="ru-RU" altLang="ru-RU" b="0" dirty="0" smtClean="0">
                <a:latin typeface="Times New Roman" charset="0"/>
                <a:cs typeface="Times New Roman" charset="0"/>
              </a:rPr>
              <a:t>◦ Имеется план и график по всем этапам конструирования</a:t>
            </a:r>
          </a:p>
          <a:p>
            <a:pPr algn="just">
              <a:lnSpc>
                <a:spcPct val="90000"/>
              </a:lnSpc>
              <a:defRPr/>
            </a:pPr>
            <a:r>
              <a:rPr lang="ru-RU" altLang="ru-RU" b="0" dirty="0" smtClean="0">
                <a:latin typeface="Times New Roman" charset="0"/>
                <a:cs typeface="Times New Roman" charset="0"/>
              </a:rPr>
              <a:t>        ◦ Ход конструирования – упорядочен</a:t>
            </a:r>
          </a:p>
          <a:p>
            <a:pPr algn="just">
              <a:lnSpc>
                <a:spcPct val="90000"/>
              </a:lnSpc>
              <a:defRPr/>
            </a:pPr>
            <a:r>
              <a:rPr lang="ru-RU" altLang="ru-RU" b="0" dirty="0" smtClean="0">
                <a:latin typeface="Times New Roman" charset="0"/>
                <a:cs typeface="Times New Roman" charset="0"/>
              </a:rPr>
              <a:t>        ◦ Имеется богатый опыт использования</a:t>
            </a:r>
          </a:p>
          <a:p>
            <a:pPr algn="just">
              <a:lnSpc>
                <a:spcPct val="90000"/>
              </a:lnSpc>
              <a:defRPr/>
            </a:pPr>
            <a:endParaRPr lang="ru-RU" altLang="ru-RU" dirty="0" smtClean="0">
              <a:latin typeface="Times New Roman" charset="0"/>
              <a:cs typeface="Times New Roman" charset="0"/>
            </a:endParaRPr>
          </a:p>
          <a:p>
            <a:pPr algn="just">
              <a:lnSpc>
                <a:spcPct val="90000"/>
              </a:lnSpc>
              <a:defRPr/>
            </a:pPr>
            <a:endParaRPr lang="ru-RU" altLang="ru-RU" dirty="0" smtClean="0">
              <a:latin typeface="Times New Roman" charset="0"/>
              <a:cs typeface="Times New Roman" charset="0"/>
            </a:endParaRPr>
          </a:p>
          <a:p>
            <a:pPr algn="just">
              <a:lnSpc>
                <a:spcPct val="90000"/>
              </a:lnSpc>
              <a:defRPr/>
            </a:pPr>
            <a:endParaRPr lang="ru-RU" altLang="ru-RU"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 Не всегда соответствует реальным проектам </a:t>
            </a:r>
          </a:p>
          <a:p>
            <a:pPr algn="just">
              <a:lnSpc>
                <a:spcPct val="90000"/>
              </a:lnSpc>
              <a:defRPr/>
            </a:pPr>
            <a:r>
              <a:rPr lang="ru-RU" altLang="ru-RU" b="0" dirty="0">
                <a:latin typeface="Times New Roman" charset="0"/>
                <a:cs typeface="Times New Roman" charset="0"/>
              </a:rPr>
              <a:t> </a:t>
            </a:r>
            <a:r>
              <a:rPr lang="ru-RU" altLang="ru-RU" b="0" dirty="0" smtClean="0">
                <a:latin typeface="Times New Roman" charset="0"/>
                <a:cs typeface="Times New Roman" charset="0"/>
              </a:rPr>
              <a:t>          (отсутствует гибкость)</a:t>
            </a:r>
          </a:p>
          <a:p>
            <a:pPr algn="just">
              <a:lnSpc>
                <a:spcPct val="90000"/>
              </a:lnSpc>
              <a:defRPr/>
            </a:pPr>
            <a:r>
              <a:rPr lang="ru-RU" altLang="ru-RU" b="0" dirty="0" smtClean="0">
                <a:latin typeface="Times New Roman" charset="0"/>
                <a:cs typeface="Times New Roman" charset="0"/>
              </a:rPr>
              <a:t>        ◦ Часто всех требований на начальном этапе нет</a:t>
            </a:r>
          </a:p>
          <a:p>
            <a:pPr algn="just">
              <a:lnSpc>
                <a:spcPct val="90000"/>
              </a:lnSpc>
              <a:defRPr/>
            </a:pPr>
            <a:r>
              <a:rPr lang="ru-RU" altLang="ru-RU" b="0" dirty="0" smtClean="0">
                <a:latin typeface="Times New Roman" charset="0"/>
                <a:cs typeface="Times New Roman" charset="0"/>
              </a:rPr>
              <a:t>        ◦ Результат доступен только в конце</a:t>
            </a:r>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445" y="2146027"/>
            <a:ext cx="67945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4078014"/>
            <a:ext cx="7143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8" end="8"/>
                                            </p:txEl>
                                          </p:spTgt>
                                        </p:tgtEl>
                                        <p:attrNameLst>
                                          <p:attrName>style.visibility</p:attrName>
                                        </p:attrNameLst>
                                      </p:cBhvr>
                                      <p:to>
                                        <p:strVal val="visible"/>
                                      </p:to>
                                    </p:set>
                                    <p:animEffect transition="in" filter="fade">
                                      <p:cBhvr>
                                        <p:cTn id="37" dur="500"/>
                                        <p:tgtEl>
                                          <p:spTgt spid="47413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9" end="9"/>
                                            </p:txEl>
                                          </p:spTgt>
                                        </p:tgtEl>
                                        <p:attrNameLst>
                                          <p:attrName>style.visibility</p:attrName>
                                        </p:attrNameLst>
                                      </p:cBhvr>
                                      <p:to>
                                        <p:strVal val="visible"/>
                                      </p:to>
                                    </p:set>
                                    <p:animEffect transition="in" filter="fade">
                                      <p:cBhvr>
                                        <p:cTn id="42" dur="500"/>
                                        <p:tgtEl>
                                          <p:spTgt spid="474131">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10" end="10"/>
                                            </p:txEl>
                                          </p:spTgt>
                                        </p:tgtEl>
                                        <p:attrNameLst>
                                          <p:attrName>style.visibility</p:attrName>
                                        </p:attrNameLst>
                                      </p:cBhvr>
                                      <p:to>
                                        <p:strVal val="visible"/>
                                      </p:to>
                                    </p:set>
                                    <p:animEffect transition="in" filter="fade">
                                      <p:cBhvr>
                                        <p:cTn id="47" dur="500"/>
                                        <p:tgtEl>
                                          <p:spTgt spid="474131">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74131">
                                            <p:txEl>
                                              <p:pRg st="11" end="11"/>
                                            </p:txEl>
                                          </p:spTgt>
                                        </p:tgtEl>
                                        <p:attrNameLst>
                                          <p:attrName>style.visibility</p:attrName>
                                        </p:attrNameLst>
                                      </p:cBhvr>
                                      <p:to>
                                        <p:strVal val="visible"/>
                                      </p:to>
                                    </p:set>
                                    <p:animEffect transition="in" filter="fade">
                                      <p:cBhvr>
                                        <p:cTn id="52" dur="500"/>
                                        <p:tgtEl>
                                          <p:spTgt spid="4741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13EC867-1522-4772-B3BD-D8833BCAD9C1}" type="slidenum">
              <a:rPr lang="ru-RU" altLang="ru-RU" sz="1400" b="0" smtClean="0"/>
              <a:pPr eaLnBrk="0" hangingPunct="0"/>
              <a:t>17</a:t>
            </a:fld>
            <a:endParaRPr lang="ru-RU" altLang="ru-RU" sz="1400" b="0" smtClean="0"/>
          </a:p>
        </p:txBody>
      </p:sp>
      <p:sp>
        <p:nvSpPr>
          <p:cNvPr id="35843" name="Прямоугольник 1"/>
          <p:cNvSpPr>
            <a:spLocks noChangeArrowheads="1"/>
          </p:cNvSpPr>
          <p:nvPr/>
        </p:nvSpPr>
        <p:spPr bwMode="auto">
          <a:xfrm>
            <a:off x="0" y="1652607"/>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indent="685800" eaLnBrk="1" fontAlgn="auto" hangingPunct="1">
              <a:spcAft>
                <a:spcPts val="0"/>
              </a:spcAft>
            </a:pPr>
            <a:r>
              <a:rPr lang="ru-RU" altLang="ru-RU" sz="3200" dirty="0">
                <a:latin typeface="+mj-lt"/>
                <a:ea typeface="+mj-ea"/>
                <a:cs typeface="+mj-cs"/>
              </a:rPr>
              <a:t>2. </a:t>
            </a:r>
            <a:r>
              <a:rPr lang="ru-RU" altLang="ru-RU" sz="3200" dirty="0" err="1">
                <a:latin typeface="+mj-lt"/>
                <a:ea typeface="+mj-ea"/>
                <a:cs typeface="+mj-cs"/>
              </a:rPr>
              <a:t>Прототипирование</a:t>
            </a:r>
            <a:r>
              <a:rPr lang="ru-RU" altLang="ru-RU" sz="3200" dirty="0" smtClean="0">
                <a:latin typeface="+mj-lt"/>
                <a:ea typeface="+mj-ea"/>
                <a:cs typeface="+mj-cs"/>
              </a:rPr>
              <a:t>, инкрементная </a:t>
            </a:r>
          </a:p>
          <a:p>
            <a:pPr indent="685800" eaLnBrk="1" fontAlgn="auto" hangingPunct="1">
              <a:spcAft>
                <a:spcPts val="0"/>
              </a:spcAft>
            </a:pPr>
            <a:r>
              <a:rPr lang="ru-RU" altLang="ru-RU" sz="3200" dirty="0">
                <a:latin typeface="+mj-lt"/>
                <a:ea typeface="+mj-ea"/>
                <a:cs typeface="+mj-cs"/>
              </a:rPr>
              <a:t> </a:t>
            </a:r>
            <a:r>
              <a:rPr lang="ru-RU" altLang="ru-RU" sz="3200" dirty="0" smtClean="0">
                <a:latin typeface="+mj-lt"/>
                <a:ea typeface="+mj-ea"/>
                <a:cs typeface="+mj-cs"/>
              </a:rPr>
              <a:t>   и </a:t>
            </a:r>
            <a:r>
              <a:rPr lang="ru-RU" altLang="ru-RU" sz="3200" dirty="0">
                <a:latin typeface="+mj-lt"/>
                <a:ea typeface="+mj-ea"/>
                <a:cs typeface="+mj-cs"/>
              </a:rPr>
              <a:t>спиральная модели</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74575323-0D37-494E-91F7-18DB90A5C11C}" type="slidenum">
              <a:rPr lang="ru-RU" altLang="ru-RU" sz="1400" b="0" smtClean="0"/>
              <a:pPr eaLnBrk="0" hangingPunct="0"/>
              <a:t>18</a:t>
            </a:fld>
            <a:endParaRPr lang="ru-RU" altLang="ru-RU" sz="1400" b="0" smtClean="0"/>
          </a:p>
        </p:txBody>
      </p:sp>
      <p:sp>
        <p:nvSpPr>
          <p:cNvPr id="474131" name="Rectangle 3"/>
          <p:cNvSpPr>
            <a:spLocks noChangeAspect="1" noChangeArrowheads="1"/>
          </p:cNvSpPr>
          <p:nvPr/>
        </p:nvSpPr>
        <p:spPr bwMode="auto">
          <a:xfrm>
            <a:off x="143508" y="436297"/>
            <a:ext cx="8858250" cy="4413516"/>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err="1" smtClean="0">
                <a:latin typeface="Times New Roman" charset="0"/>
                <a:cs typeface="Times New Roman" charset="0"/>
              </a:rPr>
              <a:t>Прототипирование</a:t>
            </a:r>
            <a:r>
              <a:rPr lang="ru-RU" altLang="ru-RU" dirty="0" smtClean="0">
                <a:latin typeface="Times New Roman" charset="0"/>
                <a:cs typeface="Times New Roman" charset="0"/>
              </a:rPr>
              <a:t> (макетирование)</a:t>
            </a:r>
          </a:p>
          <a:p>
            <a:pPr algn="just">
              <a:lnSpc>
                <a:spcPct val="90000"/>
              </a:lnSpc>
              <a:defRPr/>
            </a:pPr>
            <a:r>
              <a:rPr lang="ru-RU" altLang="ru-RU" dirty="0" smtClean="0">
                <a:latin typeface="Times New Roman" charset="0"/>
                <a:cs typeface="Times New Roman" charset="0"/>
              </a:rPr>
              <a:t>►	Применятся, когда имеются не все требования</a:t>
            </a:r>
          </a:p>
          <a:p>
            <a:pPr algn="just">
              <a:lnSpc>
                <a:spcPct val="90000"/>
              </a:lnSpc>
              <a:defRPr/>
            </a:pPr>
            <a:r>
              <a:rPr lang="ru-RU" altLang="ru-RU" dirty="0" smtClean="0">
                <a:latin typeface="Times New Roman" charset="0"/>
                <a:cs typeface="Times New Roman" charset="0"/>
              </a:rPr>
              <a:t>►	Позволяет быстро увидеть некоторые свойства продукта</a:t>
            </a:r>
          </a:p>
          <a:p>
            <a:pPr algn="just">
              <a:lnSpc>
                <a:spcPct val="90000"/>
              </a:lnSpc>
              <a:defRPr/>
            </a:pPr>
            <a:r>
              <a:rPr lang="ru-RU" altLang="ru-RU" b="0" dirty="0" smtClean="0">
                <a:latin typeface="Times New Roman" charset="0"/>
                <a:cs typeface="Times New Roman" charset="0"/>
              </a:rPr>
              <a:t>   ◦ Удобство</a:t>
            </a:r>
          </a:p>
          <a:p>
            <a:pPr algn="just">
              <a:lnSpc>
                <a:spcPct val="90000"/>
              </a:lnSpc>
              <a:defRPr/>
            </a:pPr>
            <a:r>
              <a:rPr lang="ru-RU" altLang="ru-RU" b="0" dirty="0" smtClean="0">
                <a:latin typeface="Times New Roman" charset="0"/>
                <a:cs typeface="Times New Roman" charset="0"/>
              </a:rPr>
              <a:t>   ◦ Внешний вид</a:t>
            </a:r>
          </a:p>
          <a:p>
            <a:pPr algn="just">
              <a:lnSpc>
                <a:spcPct val="90000"/>
              </a:lnSpc>
              <a:defRPr/>
            </a:pPr>
            <a:r>
              <a:rPr lang="ru-RU" altLang="ru-RU" b="0" dirty="0" smtClean="0">
                <a:latin typeface="Times New Roman" charset="0"/>
                <a:cs typeface="Times New Roman" charset="0"/>
              </a:rPr>
              <a:t>   ◦ Применимость</a:t>
            </a:r>
          </a:p>
          <a:p>
            <a:pPr algn="just">
              <a:lnSpc>
                <a:spcPct val="90000"/>
              </a:lnSpc>
              <a:defRPr/>
            </a:pPr>
            <a:r>
              <a:rPr lang="ru-RU" altLang="ru-RU" dirty="0" smtClean="0">
                <a:latin typeface="Times New Roman" charset="0"/>
                <a:cs typeface="Times New Roman" charset="0"/>
              </a:rPr>
              <a:t>►	Часто применятся при проектировании</a:t>
            </a:r>
          </a:p>
          <a:p>
            <a:pPr algn="just">
              <a:lnSpc>
                <a:spcPct val="90000"/>
              </a:lnSpc>
              <a:defRPr/>
            </a:pPr>
            <a:r>
              <a:rPr lang="ru-RU" altLang="ru-RU" b="0" dirty="0" smtClean="0">
                <a:latin typeface="Times New Roman" charset="0"/>
                <a:cs typeface="Times New Roman" charset="0"/>
              </a:rPr>
              <a:t>   ◦ Информационных систем</a:t>
            </a:r>
          </a:p>
          <a:p>
            <a:pPr algn="just">
              <a:lnSpc>
                <a:spcPct val="90000"/>
              </a:lnSpc>
              <a:defRPr/>
            </a:pPr>
            <a:r>
              <a:rPr lang="ru-RU" altLang="ru-RU" b="0" dirty="0" smtClean="0">
                <a:latin typeface="Times New Roman" charset="0"/>
                <a:cs typeface="Times New Roman" charset="0"/>
              </a:rPr>
              <a:t>   ◦ Программных продуктов с графическим пользовательским интерфейсом (ГПИ)</a:t>
            </a:r>
          </a:p>
          <a:p>
            <a:pPr algn="just">
              <a:lnSpc>
                <a:spcPct val="90000"/>
              </a:lnSpc>
              <a:defRPr/>
            </a:pPr>
            <a:r>
              <a:rPr lang="ru-RU" altLang="ru-RU" dirty="0" smtClean="0">
                <a:latin typeface="Times New Roman" charset="0"/>
                <a:cs typeface="Times New Roman" charset="0"/>
              </a:rPr>
              <a:t>►	Используются средства быстрой разработки приложений (</a:t>
            </a:r>
            <a:r>
              <a:rPr lang="en-US" altLang="ru-RU" dirty="0" err="1" smtClean="0">
                <a:latin typeface="Times New Roman" charset="0"/>
                <a:cs typeface="Times New Roman" charset="0"/>
              </a:rPr>
              <a:t>Buildtr</a:t>
            </a:r>
            <a:r>
              <a:rPr lang="en-US" altLang="ru-RU" dirty="0" smtClean="0">
                <a:latin typeface="Times New Roman" charset="0"/>
                <a:cs typeface="Times New Roman" charset="0"/>
              </a:rPr>
              <a:t> C++, </a:t>
            </a:r>
            <a:r>
              <a:rPr lang="en-US" altLang="ru-RU" dirty="0" err="1" smtClean="0">
                <a:latin typeface="Times New Roman" charset="0"/>
                <a:cs typeface="Times New Roman" charset="0"/>
              </a:rPr>
              <a:t>Buildtr</a:t>
            </a:r>
            <a:r>
              <a:rPr lang="en-US" altLang="ru-RU" dirty="0" smtClean="0">
                <a:latin typeface="Times New Roman" charset="0"/>
                <a:cs typeface="Times New Roman" charset="0"/>
              </a:rPr>
              <a:t> C#, Delphi </a:t>
            </a:r>
            <a:r>
              <a:rPr lang="ru-RU" altLang="ru-RU" dirty="0" smtClean="0">
                <a:latin typeface="Times New Roman" charset="0"/>
                <a:cs typeface="Times New Roman" charset="0"/>
              </a:rPr>
              <a:t>и др.)</a:t>
            </a:r>
          </a:p>
        </p:txBody>
      </p:sp>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l="9367" t="6084" b="55618"/>
          <a:stretch>
            <a:fillRect/>
          </a:stretch>
        </p:blipFill>
        <p:spPr bwMode="auto">
          <a:xfrm>
            <a:off x="1079500" y="4887913"/>
            <a:ext cx="298767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2"/>
          <p:cNvPicPr>
            <a:picLocks noChangeAspect="1" noChangeArrowheads="1"/>
          </p:cNvPicPr>
          <p:nvPr/>
        </p:nvPicPr>
        <p:blipFill>
          <a:blip r:embed="rId3">
            <a:extLst>
              <a:ext uri="{28A0092B-C50C-407E-A947-70E740481C1C}">
                <a14:useLocalDpi xmlns:a14="http://schemas.microsoft.com/office/drawing/2010/main" val="0"/>
              </a:ext>
            </a:extLst>
          </a:blip>
          <a:srcRect l="5772" t="50552" r="3566" b="5405"/>
          <a:stretch>
            <a:fillRect/>
          </a:stretch>
        </p:blipFill>
        <p:spPr bwMode="auto">
          <a:xfrm>
            <a:off x="5580063" y="4849813"/>
            <a:ext cx="255587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1" end="1"/>
                                            </p:txEl>
                                          </p:spTgt>
                                        </p:tgtEl>
                                        <p:attrNameLst>
                                          <p:attrName>style.visibility</p:attrName>
                                        </p:attrNameLst>
                                      </p:cBhvr>
                                      <p:to>
                                        <p:strVal val="visible"/>
                                      </p:to>
                                    </p:set>
                                    <p:animEffect transition="in" filter="fade">
                                      <p:cBhvr>
                                        <p:cTn id="12" dur="500"/>
                                        <p:tgtEl>
                                          <p:spTgt spid="474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5" end="5"/>
                                            </p:txEl>
                                          </p:spTgt>
                                        </p:tgtEl>
                                        <p:attrNameLst>
                                          <p:attrName>style.visibility</p:attrName>
                                        </p:attrNameLst>
                                      </p:cBhvr>
                                      <p:to>
                                        <p:strVal val="visible"/>
                                      </p:to>
                                    </p:set>
                                    <p:animEffect transition="in" filter="fade">
                                      <p:cBhvr>
                                        <p:cTn id="32" dur="500"/>
                                        <p:tgtEl>
                                          <p:spTgt spid="4741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6" end="6"/>
                                            </p:txEl>
                                          </p:spTgt>
                                        </p:tgtEl>
                                        <p:attrNameLst>
                                          <p:attrName>style.visibility</p:attrName>
                                        </p:attrNameLst>
                                      </p:cBhvr>
                                      <p:to>
                                        <p:strVal val="visible"/>
                                      </p:to>
                                    </p:set>
                                    <p:animEffect transition="in" filter="fade">
                                      <p:cBhvr>
                                        <p:cTn id="37" dur="500"/>
                                        <p:tgtEl>
                                          <p:spTgt spid="4741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7" end="7"/>
                                            </p:txEl>
                                          </p:spTgt>
                                        </p:tgtEl>
                                        <p:attrNameLst>
                                          <p:attrName>style.visibility</p:attrName>
                                        </p:attrNameLst>
                                      </p:cBhvr>
                                      <p:to>
                                        <p:strVal val="visible"/>
                                      </p:to>
                                    </p:set>
                                    <p:animEffect transition="in" filter="fade">
                                      <p:cBhvr>
                                        <p:cTn id="42" dur="500"/>
                                        <p:tgtEl>
                                          <p:spTgt spid="4741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8" end="8"/>
                                            </p:txEl>
                                          </p:spTgt>
                                        </p:tgtEl>
                                        <p:attrNameLst>
                                          <p:attrName>style.visibility</p:attrName>
                                        </p:attrNameLst>
                                      </p:cBhvr>
                                      <p:to>
                                        <p:strVal val="visible"/>
                                      </p:to>
                                    </p:set>
                                    <p:animEffect transition="in" filter="fade">
                                      <p:cBhvr>
                                        <p:cTn id="47" dur="500"/>
                                        <p:tgtEl>
                                          <p:spTgt spid="47413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74131">
                                            <p:txEl>
                                              <p:pRg st="9" end="9"/>
                                            </p:txEl>
                                          </p:spTgt>
                                        </p:tgtEl>
                                        <p:attrNameLst>
                                          <p:attrName>style.visibility</p:attrName>
                                        </p:attrNameLst>
                                      </p:cBhvr>
                                      <p:to>
                                        <p:strVal val="visible"/>
                                      </p:to>
                                    </p:set>
                                    <p:animEffect transition="in" filter="fade">
                                      <p:cBhvr>
                                        <p:cTn id="52" dur="500"/>
                                        <p:tgtEl>
                                          <p:spTgt spid="47413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1988"/>
                                        </p:tgtEl>
                                        <p:attrNameLst>
                                          <p:attrName>style.visibility</p:attrName>
                                        </p:attrNameLst>
                                      </p:cBhvr>
                                      <p:to>
                                        <p:strVal val="visible"/>
                                      </p:to>
                                    </p:set>
                                    <p:animEffect transition="in" filter="fade">
                                      <p:cBhvr>
                                        <p:cTn id="57" dur="500"/>
                                        <p:tgtEl>
                                          <p:spTgt spid="4198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41989"/>
                                        </p:tgtEl>
                                        <p:attrNameLst>
                                          <p:attrName>style.visibility</p:attrName>
                                        </p:attrNameLst>
                                      </p:cBhvr>
                                      <p:to>
                                        <p:strVal val="visible"/>
                                      </p:to>
                                    </p:set>
                                    <p:animEffect transition="in" filter="fade">
                                      <p:cBhvr>
                                        <p:cTn id="62"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2EE730CB-ACDE-486D-8214-6D2D5C8E2610}" type="slidenum">
              <a:rPr lang="ru-RU" altLang="ru-RU" sz="1400" b="0" smtClean="0"/>
              <a:pPr eaLnBrk="0" hangingPunct="0"/>
              <a:t>19</a:t>
            </a:fld>
            <a:endParaRPr lang="ru-RU" altLang="ru-RU" sz="1400" b="0" smtClean="0"/>
          </a:p>
        </p:txBody>
      </p:sp>
      <p:sp>
        <p:nvSpPr>
          <p:cNvPr id="474131" name="Rectangle 3"/>
          <p:cNvSpPr>
            <a:spLocks noChangeAspect="1" noChangeArrowheads="1"/>
          </p:cNvSpPr>
          <p:nvPr/>
        </p:nvSpPr>
        <p:spPr bwMode="auto">
          <a:xfrm>
            <a:off x="3428" y="0"/>
            <a:ext cx="9140572" cy="374808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smtClean="0">
                <a:latin typeface="Times New Roman" charset="0"/>
                <a:cs typeface="Times New Roman" charset="0"/>
              </a:rPr>
              <a:t>Этапы </a:t>
            </a:r>
            <a:r>
              <a:rPr lang="ru-RU" altLang="ru-RU" dirty="0" err="1" smtClean="0">
                <a:latin typeface="Times New Roman" charset="0"/>
                <a:cs typeface="Times New Roman" charset="0"/>
              </a:rPr>
              <a:t>прототипирования</a:t>
            </a:r>
            <a:r>
              <a:rPr lang="ru-RU" altLang="ru-RU" dirty="0" smtClean="0">
                <a:latin typeface="Times New Roman" charset="0"/>
                <a:cs typeface="Times New Roman" charset="0"/>
              </a:rPr>
              <a:t>:</a:t>
            </a:r>
          </a:p>
          <a:p>
            <a:pPr algn="just">
              <a:lnSpc>
                <a:spcPct val="90000"/>
              </a:lnSpc>
              <a:defRPr/>
            </a:pPr>
            <a:r>
              <a:rPr lang="ru-RU" altLang="ru-RU" dirty="0" smtClean="0">
                <a:latin typeface="Times New Roman" charset="0"/>
                <a:cs typeface="Times New Roman" charset="0"/>
              </a:rPr>
              <a:t>1.	Сбор и уточнение требований</a:t>
            </a:r>
          </a:p>
          <a:p>
            <a:pPr algn="just">
              <a:lnSpc>
                <a:spcPct val="90000"/>
              </a:lnSpc>
              <a:defRPr/>
            </a:pPr>
            <a:r>
              <a:rPr lang="ru-RU" altLang="ru-RU" dirty="0" smtClean="0">
                <a:latin typeface="Times New Roman" charset="0"/>
                <a:cs typeface="Times New Roman" charset="0"/>
              </a:rPr>
              <a:t>2.	Быстрое проектирование</a:t>
            </a:r>
          </a:p>
          <a:p>
            <a:pPr algn="just">
              <a:lnSpc>
                <a:spcPct val="90000"/>
              </a:lnSpc>
              <a:defRPr/>
            </a:pPr>
            <a:r>
              <a:rPr lang="ru-RU" altLang="ru-RU" dirty="0" smtClean="0">
                <a:latin typeface="Times New Roman" charset="0"/>
                <a:cs typeface="Times New Roman" charset="0"/>
              </a:rPr>
              <a:t>3.	Построение макета</a:t>
            </a:r>
          </a:p>
          <a:p>
            <a:pPr algn="just">
              <a:lnSpc>
                <a:spcPct val="90000"/>
              </a:lnSpc>
              <a:defRPr/>
            </a:pPr>
            <a:r>
              <a:rPr lang="ru-RU" altLang="ru-RU" dirty="0" smtClean="0">
                <a:latin typeface="Times New Roman" charset="0"/>
                <a:cs typeface="Times New Roman" charset="0"/>
              </a:rPr>
              <a:t>4.	Оценка макета заказчиком</a:t>
            </a:r>
          </a:p>
          <a:p>
            <a:pPr algn="just">
              <a:lnSpc>
                <a:spcPct val="90000"/>
              </a:lnSpc>
              <a:defRPr/>
            </a:pPr>
            <a:r>
              <a:rPr lang="ru-RU" altLang="ru-RU" b="0" dirty="0" smtClean="0">
                <a:latin typeface="Times New Roman" charset="0"/>
                <a:cs typeface="Times New Roman" charset="0"/>
              </a:rPr>
              <a:t>  </a:t>
            </a:r>
            <a:r>
              <a:rPr lang="en-US" altLang="ru-RU" b="0" dirty="0" smtClean="0">
                <a:latin typeface="Times New Roman" charset="0"/>
                <a:cs typeface="Times New Roman" charset="0"/>
              </a:rPr>
              <a:t>    </a:t>
            </a:r>
            <a:r>
              <a:rPr lang="ru-RU" altLang="ru-RU" b="0" dirty="0" smtClean="0">
                <a:latin typeface="Times New Roman" charset="0"/>
                <a:cs typeface="Times New Roman" charset="0"/>
              </a:rPr>
              <a:t> </a:t>
            </a:r>
            <a:r>
              <a:rPr lang="ru-RU" altLang="ru-RU" dirty="0" smtClean="0">
                <a:latin typeface="Times New Roman" charset="0"/>
                <a:cs typeface="Times New Roman" charset="0"/>
              </a:rPr>
              <a:t>□</a:t>
            </a:r>
            <a:r>
              <a:rPr lang="en-US" altLang="ru-RU" i="1" dirty="0" smtClean="0">
                <a:latin typeface="Times New Roman" charset="0"/>
                <a:cs typeface="Times New Roman" charset="0"/>
              </a:rPr>
              <a:t> </a:t>
            </a:r>
            <a:r>
              <a:rPr lang="ru-RU" altLang="ru-RU" i="1" dirty="0" smtClean="0">
                <a:latin typeface="Times New Roman" charset="0"/>
                <a:cs typeface="Times New Roman" charset="0"/>
              </a:rPr>
              <a:t>Заказчик не удовлетворен</a:t>
            </a:r>
          </a:p>
          <a:p>
            <a:pPr algn="just">
              <a:lnSpc>
                <a:spcPct val="90000"/>
              </a:lnSpc>
              <a:defRPr/>
            </a:pPr>
            <a:r>
              <a:rPr lang="ru-RU" altLang="ru-RU" b="0" i="1" dirty="0" smtClean="0">
                <a:latin typeface="Times New Roman" charset="0"/>
                <a:cs typeface="Times New Roman" charset="0"/>
              </a:rPr>
              <a:t>         </a:t>
            </a:r>
            <a:r>
              <a:rPr lang="en-US" altLang="ru-RU" b="0" i="1" dirty="0" smtClean="0">
                <a:latin typeface="Times New Roman" charset="0"/>
                <a:cs typeface="Times New Roman" charset="0"/>
              </a:rPr>
              <a:t>    </a:t>
            </a:r>
            <a:r>
              <a:rPr lang="ru-RU" altLang="ru-RU" b="0" i="1" dirty="0" smtClean="0">
                <a:latin typeface="Times New Roman" charset="0"/>
                <a:cs typeface="Times New Roman" charset="0"/>
              </a:rPr>
              <a:t>• Уточнение требований</a:t>
            </a:r>
          </a:p>
          <a:p>
            <a:pPr algn="just">
              <a:lnSpc>
                <a:spcPct val="90000"/>
              </a:lnSpc>
              <a:defRPr/>
            </a:pPr>
            <a:r>
              <a:rPr lang="ru-RU" altLang="ru-RU" b="0" i="1" dirty="0" smtClean="0">
                <a:latin typeface="Times New Roman" charset="0"/>
                <a:cs typeface="Times New Roman" charset="0"/>
              </a:rPr>
              <a:t>         </a:t>
            </a:r>
            <a:r>
              <a:rPr lang="en-US" altLang="ru-RU" b="0" i="1" dirty="0" smtClean="0">
                <a:latin typeface="Times New Roman" charset="0"/>
                <a:cs typeface="Times New Roman" charset="0"/>
              </a:rPr>
              <a:t>    </a:t>
            </a:r>
            <a:r>
              <a:rPr lang="ru-RU" altLang="ru-RU" b="0" i="1" dirty="0" smtClean="0">
                <a:latin typeface="Times New Roman" charset="0"/>
                <a:cs typeface="Times New Roman" charset="0"/>
              </a:rPr>
              <a:t>• Переход к п. 2</a:t>
            </a:r>
          </a:p>
          <a:p>
            <a:pPr algn="just">
              <a:lnSpc>
                <a:spcPct val="90000"/>
              </a:lnSpc>
              <a:defRPr/>
            </a:pPr>
            <a:r>
              <a:rPr lang="ru-RU" altLang="ru-RU" i="1" dirty="0" smtClean="0">
                <a:latin typeface="Times New Roman" charset="0"/>
                <a:cs typeface="Times New Roman" charset="0"/>
              </a:rPr>
              <a:t>   </a:t>
            </a:r>
            <a:r>
              <a:rPr lang="en-US" altLang="ru-RU" i="1" dirty="0" smtClean="0">
                <a:latin typeface="Times New Roman" charset="0"/>
                <a:cs typeface="Times New Roman" charset="0"/>
              </a:rPr>
              <a:t>    </a:t>
            </a:r>
            <a:r>
              <a:rPr lang="ru-RU" altLang="ru-RU" dirty="0" smtClean="0">
                <a:latin typeface="Times New Roman" charset="0"/>
                <a:cs typeface="Times New Roman" charset="0"/>
              </a:rPr>
              <a:t>□</a:t>
            </a:r>
            <a:r>
              <a:rPr lang="en-US" altLang="ru-RU" i="1" dirty="0" smtClean="0">
                <a:latin typeface="Times New Roman" charset="0"/>
                <a:cs typeface="Times New Roman" charset="0"/>
              </a:rPr>
              <a:t> </a:t>
            </a:r>
            <a:r>
              <a:rPr lang="ru-RU" altLang="ru-RU" i="1" dirty="0" smtClean="0">
                <a:latin typeface="Times New Roman" charset="0"/>
                <a:cs typeface="Times New Roman" charset="0"/>
              </a:rPr>
              <a:t>Заказчик удовлетворен</a:t>
            </a:r>
          </a:p>
          <a:p>
            <a:pPr algn="just">
              <a:lnSpc>
                <a:spcPct val="90000"/>
              </a:lnSpc>
              <a:defRPr/>
            </a:pPr>
            <a:r>
              <a:rPr lang="ru-RU" altLang="ru-RU" dirty="0" smtClean="0">
                <a:latin typeface="Times New Roman" charset="0"/>
                <a:cs typeface="Times New Roman" charset="0"/>
              </a:rPr>
              <a:t>             • </a:t>
            </a:r>
            <a:r>
              <a:rPr lang="ru-RU" altLang="ru-RU" b="0" i="1" dirty="0" smtClean="0">
                <a:latin typeface="Times New Roman" charset="0"/>
                <a:cs typeface="Times New Roman" charset="0"/>
              </a:rPr>
              <a:t>Переход к п. 5</a:t>
            </a:r>
          </a:p>
          <a:p>
            <a:pPr algn="just">
              <a:lnSpc>
                <a:spcPct val="90000"/>
              </a:lnSpc>
              <a:defRPr/>
            </a:pPr>
            <a:r>
              <a:rPr lang="ru-RU" altLang="ru-RU" dirty="0" smtClean="0">
                <a:latin typeface="Times New Roman" charset="0"/>
                <a:cs typeface="Times New Roman" charset="0"/>
              </a:rPr>
              <a:t>5.	Конструирование продукта</a:t>
            </a:r>
          </a:p>
        </p:txBody>
      </p:sp>
      <p:pic>
        <p:nvPicPr>
          <p:cNvPr id="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3420" y="3392996"/>
            <a:ext cx="5220580" cy="3090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1" end="1"/>
                                            </p:txEl>
                                          </p:spTgt>
                                        </p:tgtEl>
                                        <p:attrNameLst>
                                          <p:attrName>style.visibility</p:attrName>
                                        </p:attrNameLst>
                                      </p:cBhvr>
                                      <p:to>
                                        <p:strVal val="visible"/>
                                      </p:to>
                                    </p:set>
                                    <p:animEffect transition="in" filter="fade">
                                      <p:cBhvr>
                                        <p:cTn id="12" dur="500"/>
                                        <p:tgtEl>
                                          <p:spTgt spid="474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5" end="5"/>
                                            </p:txEl>
                                          </p:spTgt>
                                        </p:tgtEl>
                                        <p:attrNameLst>
                                          <p:attrName>style.visibility</p:attrName>
                                        </p:attrNameLst>
                                      </p:cBhvr>
                                      <p:to>
                                        <p:strVal val="visible"/>
                                      </p:to>
                                    </p:set>
                                    <p:animEffect transition="in" filter="fade">
                                      <p:cBhvr>
                                        <p:cTn id="32" dur="500"/>
                                        <p:tgtEl>
                                          <p:spTgt spid="4741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6" end="6"/>
                                            </p:txEl>
                                          </p:spTgt>
                                        </p:tgtEl>
                                        <p:attrNameLst>
                                          <p:attrName>style.visibility</p:attrName>
                                        </p:attrNameLst>
                                      </p:cBhvr>
                                      <p:to>
                                        <p:strVal val="visible"/>
                                      </p:to>
                                    </p:set>
                                    <p:animEffect transition="in" filter="fade">
                                      <p:cBhvr>
                                        <p:cTn id="37" dur="500"/>
                                        <p:tgtEl>
                                          <p:spTgt spid="4741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7" end="7"/>
                                            </p:txEl>
                                          </p:spTgt>
                                        </p:tgtEl>
                                        <p:attrNameLst>
                                          <p:attrName>style.visibility</p:attrName>
                                        </p:attrNameLst>
                                      </p:cBhvr>
                                      <p:to>
                                        <p:strVal val="visible"/>
                                      </p:to>
                                    </p:set>
                                    <p:animEffect transition="in" filter="fade">
                                      <p:cBhvr>
                                        <p:cTn id="42" dur="500"/>
                                        <p:tgtEl>
                                          <p:spTgt spid="4741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8" end="8"/>
                                            </p:txEl>
                                          </p:spTgt>
                                        </p:tgtEl>
                                        <p:attrNameLst>
                                          <p:attrName>style.visibility</p:attrName>
                                        </p:attrNameLst>
                                      </p:cBhvr>
                                      <p:to>
                                        <p:strVal val="visible"/>
                                      </p:to>
                                    </p:set>
                                    <p:animEffect transition="in" filter="fade">
                                      <p:cBhvr>
                                        <p:cTn id="47" dur="500"/>
                                        <p:tgtEl>
                                          <p:spTgt spid="47413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74131">
                                            <p:txEl>
                                              <p:pRg st="9" end="9"/>
                                            </p:txEl>
                                          </p:spTgt>
                                        </p:tgtEl>
                                        <p:attrNameLst>
                                          <p:attrName>style.visibility</p:attrName>
                                        </p:attrNameLst>
                                      </p:cBhvr>
                                      <p:to>
                                        <p:strVal val="visible"/>
                                      </p:to>
                                    </p:set>
                                    <p:animEffect transition="in" filter="fade">
                                      <p:cBhvr>
                                        <p:cTn id="52" dur="500"/>
                                        <p:tgtEl>
                                          <p:spTgt spid="47413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74131">
                                            <p:txEl>
                                              <p:pRg st="10" end="10"/>
                                            </p:txEl>
                                          </p:spTgt>
                                        </p:tgtEl>
                                        <p:attrNameLst>
                                          <p:attrName>style.visibility</p:attrName>
                                        </p:attrNameLst>
                                      </p:cBhvr>
                                      <p:to>
                                        <p:strVal val="visible"/>
                                      </p:to>
                                    </p:set>
                                    <p:animEffect transition="in" filter="fade">
                                      <p:cBhvr>
                                        <p:cTn id="57" dur="500"/>
                                        <p:tgtEl>
                                          <p:spTgt spid="47413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0" y="2208349"/>
            <a:ext cx="9144000" cy="1323439"/>
          </a:xfrm>
        </p:spPr>
        <p:txBody>
          <a:bodyPr wrap="square">
            <a:spAutoFit/>
          </a:bodyPr>
          <a:lstStyle/>
          <a:p>
            <a:pPr algn="ctr" eaLnBrk="1" hangingPunct="1"/>
            <a:r>
              <a:rPr lang="ru-RU" altLang="ru-RU" sz="4000" dirty="0" smtClean="0">
                <a:solidFill>
                  <a:srgbClr val="0033CC"/>
                </a:solidFill>
                <a:latin typeface="Times New Roman" panose="02020603050405020304" pitchFamily="18" charset="0"/>
                <a:cs typeface="Times New Roman" panose="02020603050405020304" pitchFamily="18" charset="0"/>
              </a:rPr>
              <a:t>Объектно-ориентированное и </a:t>
            </a:r>
            <a:r>
              <a:rPr lang="ru-RU" altLang="ru-RU" sz="4000" dirty="0" err="1" smtClean="0">
                <a:solidFill>
                  <a:srgbClr val="0033CC"/>
                </a:solidFill>
                <a:latin typeface="Times New Roman" panose="02020603050405020304" pitchFamily="18" charset="0"/>
                <a:cs typeface="Times New Roman" panose="02020603050405020304" pitchFamily="18" charset="0"/>
              </a:rPr>
              <a:t>прототипное</a:t>
            </a:r>
            <a:r>
              <a:rPr lang="ru-RU" altLang="ru-RU" sz="4000" dirty="0" smtClean="0">
                <a:solidFill>
                  <a:srgbClr val="0033CC"/>
                </a:solidFill>
                <a:latin typeface="Times New Roman" panose="02020603050405020304" pitchFamily="18" charset="0"/>
                <a:cs typeface="Times New Roman" panose="02020603050405020304" pitchFamily="18" charset="0"/>
              </a:rPr>
              <a:t> проектирование АС</a:t>
            </a:r>
            <a:endParaRPr lang="en-US" altLang="ru-RU" sz="4000" dirty="0" smtClean="0">
              <a:solidFill>
                <a:srgbClr val="0033CC"/>
              </a:solidFill>
              <a:latin typeface="Times New Roman" panose="02020603050405020304" pitchFamily="18" charset="0"/>
              <a:cs typeface="Times New Roman" panose="02020603050405020304" pitchFamily="18" charset="0"/>
            </a:endParaRPr>
          </a:p>
        </p:txBody>
      </p:sp>
      <p:sp>
        <p:nvSpPr>
          <p:cNvPr id="3" name="Rectangle 17"/>
          <p:cNvSpPr>
            <a:spLocks noChangeArrowheads="1"/>
          </p:cNvSpPr>
          <p:nvPr/>
        </p:nvSpPr>
        <p:spPr bwMode="auto">
          <a:xfrm>
            <a:off x="2159000" y="1233488"/>
            <a:ext cx="4859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defTabSz="13716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13716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1371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1371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1371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1371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1371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1371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1371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marL="0" marR="0" lvl="0" indent="0" algn="ctr" defTabSz="1371600" rtl="0" eaLnBrk="1" fontAlgn="base" latinLnBrk="0" hangingPunct="1">
              <a:lnSpc>
                <a:spcPct val="90000"/>
              </a:lnSpc>
              <a:spcBef>
                <a:spcPct val="0"/>
              </a:spcBef>
              <a:spcAft>
                <a:spcPct val="0"/>
              </a:spcAft>
              <a:buClrTx/>
              <a:buSzTx/>
              <a:buFont typeface="Wingdings" panose="05000000000000000000" pitchFamily="2" charset="2"/>
              <a:buNone/>
              <a:tabLst/>
              <a:defRPr/>
            </a:pPr>
            <a:r>
              <a:rPr kumimoji="0" lang="ru-RU" altLang="ru-RU" sz="2400" b="1" i="0" u="none" strike="noStrike" kern="1200" cap="none" spc="0" normalizeH="0" baseline="0" noProof="0" dirty="0" smtClean="0">
                <a:ln>
                  <a:noFill/>
                </a:ln>
                <a:solidFill>
                  <a:srgbClr val="0033CC"/>
                </a:solidFill>
                <a:effectLst/>
                <a:uLnTx/>
                <a:uFillTx/>
                <a:latin typeface="Times New Roman" panose="02020603050405020304" pitchFamily="18" charset="0"/>
                <a:ea typeface="+mn-ea"/>
                <a:cs typeface="Times New Roman" panose="02020603050405020304" pitchFamily="18" charset="0"/>
              </a:rPr>
              <a:t>Лекция по теме  № </a:t>
            </a:r>
            <a:r>
              <a:rPr kumimoji="0" lang="ru-RU" altLang="ru-RU" sz="2400" b="1" i="0" u="none" strike="noStrike" kern="1200" cap="none" spc="0" normalizeH="0" baseline="0" noProof="0" dirty="0" smtClean="0">
                <a:ln>
                  <a:noFill/>
                </a:ln>
                <a:solidFill>
                  <a:srgbClr val="0033CC"/>
                </a:solidFill>
                <a:effectLst/>
                <a:uLnTx/>
                <a:uFillTx/>
                <a:latin typeface="Times New Roman" panose="02020603050405020304" pitchFamily="18" charset="0"/>
                <a:ea typeface="+mn-ea"/>
                <a:cs typeface="Times New Roman" panose="02020603050405020304" pitchFamily="18" charset="0"/>
              </a:rPr>
              <a:t>6              </a:t>
            </a:r>
            <a:endParaRPr kumimoji="0" lang="ru-RU" altLang="ru-RU" sz="2400" b="1" i="0" u="none" strike="noStrike" kern="1200" cap="none" spc="0" normalizeH="0" baseline="0" noProof="0" dirty="0" smtClean="0">
              <a:ln>
                <a:noFill/>
              </a:ln>
              <a:solidFill>
                <a:srgbClr val="0033CC"/>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24600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F6285C2-D928-49FA-83D4-389DA9D2E33D}" type="slidenum">
              <a:rPr lang="ru-RU" altLang="ru-RU" sz="1400" b="0" smtClean="0"/>
              <a:pPr eaLnBrk="0" hangingPunct="0"/>
              <a:t>20</a:t>
            </a:fld>
            <a:endParaRPr lang="ru-RU" altLang="ru-RU" sz="1400" b="0" smtClean="0"/>
          </a:p>
        </p:txBody>
      </p:sp>
      <p:sp>
        <p:nvSpPr>
          <p:cNvPr id="474131" name="Rectangle 3"/>
          <p:cNvSpPr>
            <a:spLocks noChangeAspect="1" noChangeArrowheads="1"/>
          </p:cNvSpPr>
          <p:nvPr/>
        </p:nvSpPr>
        <p:spPr bwMode="auto">
          <a:xfrm>
            <a:off x="0" y="1844675"/>
            <a:ext cx="9144000" cy="75723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endParaRPr lang="ru-RU" altLang="ru-RU"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 Обеспечивает определение полных требований к ПО       </a:t>
            </a:r>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 y="1844675"/>
            <a:ext cx="6794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121" y="3068960"/>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p:cNvSpPr>
            <a:spLocks noChangeArrowheads="1"/>
          </p:cNvSpPr>
          <p:nvPr/>
        </p:nvSpPr>
        <p:spPr bwMode="auto">
          <a:xfrm>
            <a:off x="1476375" y="3602038"/>
            <a:ext cx="7348538"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nSpc>
                <a:spcPct val="90000"/>
              </a:lnSpc>
            </a:pPr>
            <a:r>
              <a:rPr lang="ru-RU" altLang="ru-RU" b="0">
                <a:latin typeface="Times New Roman" panose="02020603050405020304" pitchFamily="18" charset="0"/>
                <a:cs typeface="Times New Roman" panose="02020603050405020304" pitchFamily="18" charset="0"/>
              </a:rPr>
              <a:t>◦ По сути не является полным ЖЦ</a:t>
            </a:r>
          </a:p>
          <a:p>
            <a:pPr>
              <a:lnSpc>
                <a:spcPct val="90000"/>
              </a:lnSpc>
            </a:pPr>
            <a:r>
              <a:rPr lang="ru-RU" altLang="ru-RU" b="0">
                <a:latin typeface="Times New Roman" panose="02020603050405020304" pitchFamily="18" charset="0"/>
                <a:cs typeface="Times New Roman" panose="02020603050405020304" pitchFamily="18" charset="0"/>
              </a:rPr>
              <a:t>◦ Заказчик может принять макет за продукт</a:t>
            </a:r>
          </a:p>
          <a:p>
            <a:pPr>
              <a:lnSpc>
                <a:spcPct val="90000"/>
              </a:lnSpc>
            </a:pPr>
            <a:r>
              <a:rPr lang="ru-RU" altLang="ru-RU" b="0">
                <a:latin typeface="Times New Roman" panose="02020603050405020304" pitchFamily="18" charset="0"/>
                <a:cs typeface="Times New Roman" panose="02020603050405020304" pitchFamily="18" charset="0"/>
              </a:rPr>
              <a:t>◦ Разработчик может принять макет за продукт</a:t>
            </a:r>
          </a:p>
        </p:txBody>
      </p:sp>
      <p:sp>
        <p:nvSpPr>
          <p:cNvPr id="3" name="Прямоугольник 2"/>
          <p:cNvSpPr>
            <a:spLocks noChangeArrowheads="1"/>
          </p:cNvSpPr>
          <p:nvPr/>
        </p:nvSpPr>
        <p:spPr bwMode="auto">
          <a:xfrm>
            <a:off x="449263" y="1027113"/>
            <a:ext cx="80851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ct val="90000"/>
              </a:lnSpc>
            </a:pPr>
            <a:r>
              <a:rPr lang="ru-RU" altLang="ru-RU">
                <a:latin typeface="Times New Roman" panose="02020603050405020304" pitchFamily="18" charset="0"/>
                <a:cs typeface="Times New Roman" panose="02020603050405020304" pitchFamily="18" charset="0"/>
              </a:rPr>
              <a:t>Достоинства и недостатки прототипирования: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4131"/>
                                        </p:tgtEl>
                                        <p:attrNameLst>
                                          <p:attrName>style.visibility</p:attrName>
                                        </p:attrNameLst>
                                      </p:cBhvr>
                                      <p:to>
                                        <p:strVal val="visible"/>
                                      </p:to>
                                    </p:set>
                                    <p:animEffect transition="in" filter="fade">
                                      <p:cBhvr>
                                        <p:cTn id="17" dur="500"/>
                                        <p:tgtEl>
                                          <p:spTgt spid="4741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26C8124-7143-4744-8F5D-41FE4B07F965}" type="slidenum">
              <a:rPr lang="ru-RU" altLang="ru-RU" sz="1400" b="0" smtClean="0"/>
              <a:pPr eaLnBrk="0" hangingPunct="0"/>
              <a:t>21</a:t>
            </a:fld>
            <a:endParaRPr lang="ru-RU" altLang="ru-RU" sz="1400" b="0" smtClean="0"/>
          </a:p>
        </p:txBody>
      </p:sp>
      <p:sp>
        <p:nvSpPr>
          <p:cNvPr id="474131" name="Rectangle 3"/>
          <p:cNvSpPr>
            <a:spLocks noChangeAspect="1" noChangeArrowheads="1"/>
          </p:cNvSpPr>
          <p:nvPr/>
        </p:nvSpPr>
        <p:spPr bwMode="auto">
          <a:xfrm>
            <a:off x="285750" y="1125538"/>
            <a:ext cx="8858250" cy="374808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Инкрементная модель</a:t>
            </a: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Объединяет классический подход и макетирование</a:t>
            </a:r>
          </a:p>
          <a:p>
            <a:pPr>
              <a:lnSpc>
                <a:spcPct val="90000"/>
              </a:lnSpc>
              <a:defRPr/>
            </a:pPr>
            <a:r>
              <a:rPr lang="ru-RU" altLang="ru-RU" dirty="0" smtClean="0">
                <a:latin typeface="Times New Roman" charset="0"/>
                <a:cs typeface="Times New Roman" charset="0"/>
              </a:rPr>
              <a:t>►	Весь проект делится на инкременты – версии продукта с определенной функциональностью</a:t>
            </a:r>
          </a:p>
          <a:p>
            <a:pPr>
              <a:lnSpc>
                <a:spcPct val="90000"/>
              </a:lnSpc>
              <a:defRPr/>
            </a:pPr>
            <a:r>
              <a:rPr lang="ru-RU" altLang="ru-RU" dirty="0" smtClean="0">
                <a:latin typeface="Times New Roman" charset="0"/>
                <a:cs typeface="Times New Roman" charset="0"/>
              </a:rPr>
              <a:t>►	Для каждого инкремента выполняется:</a:t>
            </a:r>
          </a:p>
          <a:p>
            <a:pPr>
              <a:lnSpc>
                <a:spcPct val="90000"/>
              </a:lnSpc>
              <a:defRPr/>
            </a:pPr>
            <a:r>
              <a:rPr lang="ru-RU" altLang="ru-RU" b="0" dirty="0" smtClean="0">
                <a:latin typeface="Times New Roman" charset="0"/>
                <a:cs typeface="Times New Roman" charset="0"/>
              </a:rPr>
              <a:t>      ◦ Анализ</a:t>
            </a:r>
          </a:p>
          <a:p>
            <a:pPr>
              <a:lnSpc>
                <a:spcPct val="90000"/>
              </a:lnSpc>
              <a:defRPr/>
            </a:pPr>
            <a:r>
              <a:rPr lang="ru-RU" altLang="ru-RU" b="0" dirty="0" smtClean="0">
                <a:latin typeface="Times New Roman" charset="0"/>
                <a:cs typeface="Times New Roman" charset="0"/>
              </a:rPr>
              <a:t>      ◦ Проектирование</a:t>
            </a:r>
          </a:p>
          <a:p>
            <a:pPr>
              <a:lnSpc>
                <a:spcPct val="90000"/>
              </a:lnSpc>
              <a:defRPr/>
            </a:pPr>
            <a:r>
              <a:rPr lang="ru-RU" altLang="ru-RU" b="0" dirty="0" smtClean="0">
                <a:latin typeface="Times New Roman" charset="0"/>
                <a:cs typeface="Times New Roman" charset="0"/>
              </a:rPr>
              <a:t>      ◦ Разработка</a:t>
            </a:r>
          </a:p>
          <a:p>
            <a:pPr>
              <a:lnSpc>
                <a:spcPct val="90000"/>
              </a:lnSpc>
              <a:defRPr/>
            </a:pPr>
            <a:r>
              <a:rPr lang="ru-RU" altLang="ru-RU" b="0" dirty="0" smtClean="0">
                <a:latin typeface="Times New Roman" charset="0"/>
                <a:cs typeface="Times New Roman" charset="0"/>
              </a:rPr>
              <a:t>      ◦ Тестирование</a:t>
            </a:r>
          </a:p>
          <a:p>
            <a:pPr>
              <a:lnSpc>
                <a:spcPct val="90000"/>
              </a:lnSpc>
              <a:defRPr/>
            </a:pPr>
            <a:r>
              <a:rPr lang="ru-RU" altLang="ru-RU" dirty="0" smtClean="0">
                <a:latin typeface="Times New Roman" charset="0"/>
                <a:cs typeface="Times New Roman" charset="0"/>
              </a:rPr>
              <a:t>►	Результат каждого инкремента – работающий продукт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2" end="2"/>
                                            </p:txEl>
                                          </p:spTgt>
                                        </p:tgtEl>
                                        <p:attrNameLst>
                                          <p:attrName>style.visibility</p:attrName>
                                        </p:attrNameLst>
                                      </p:cBhvr>
                                      <p:to>
                                        <p:strVal val="visible"/>
                                      </p:to>
                                    </p:set>
                                    <p:animEffect transition="in" filter="fade">
                                      <p:cBhvr>
                                        <p:cTn id="12" dur="500"/>
                                        <p:tgtEl>
                                          <p:spTgt spid="4741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3" end="3"/>
                                            </p:txEl>
                                          </p:spTgt>
                                        </p:tgtEl>
                                        <p:attrNameLst>
                                          <p:attrName>style.visibility</p:attrName>
                                        </p:attrNameLst>
                                      </p:cBhvr>
                                      <p:to>
                                        <p:strVal val="visible"/>
                                      </p:to>
                                    </p:set>
                                    <p:animEffect transition="in" filter="fade">
                                      <p:cBhvr>
                                        <p:cTn id="17" dur="500"/>
                                        <p:tgtEl>
                                          <p:spTgt spid="4741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4" end="4"/>
                                            </p:txEl>
                                          </p:spTgt>
                                        </p:tgtEl>
                                        <p:attrNameLst>
                                          <p:attrName>style.visibility</p:attrName>
                                        </p:attrNameLst>
                                      </p:cBhvr>
                                      <p:to>
                                        <p:strVal val="visible"/>
                                      </p:to>
                                    </p:set>
                                    <p:animEffect transition="in" filter="fade">
                                      <p:cBhvr>
                                        <p:cTn id="22" dur="500"/>
                                        <p:tgtEl>
                                          <p:spTgt spid="47413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5" end="5"/>
                                            </p:txEl>
                                          </p:spTgt>
                                        </p:tgtEl>
                                        <p:attrNameLst>
                                          <p:attrName>style.visibility</p:attrName>
                                        </p:attrNameLst>
                                      </p:cBhvr>
                                      <p:to>
                                        <p:strVal val="visible"/>
                                      </p:to>
                                    </p:set>
                                    <p:animEffect transition="in" filter="fade">
                                      <p:cBhvr>
                                        <p:cTn id="27" dur="500"/>
                                        <p:tgtEl>
                                          <p:spTgt spid="47413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6" end="6"/>
                                            </p:txEl>
                                          </p:spTgt>
                                        </p:tgtEl>
                                        <p:attrNameLst>
                                          <p:attrName>style.visibility</p:attrName>
                                        </p:attrNameLst>
                                      </p:cBhvr>
                                      <p:to>
                                        <p:strVal val="visible"/>
                                      </p:to>
                                    </p:set>
                                    <p:animEffect transition="in" filter="fade">
                                      <p:cBhvr>
                                        <p:cTn id="32" dur="500"/>
                                        <p:tgtEl>
                                          <p:spTgt spid="47413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7" end="7"/>
                                            </p:txEl>
                                          </p:spTgt>
                                        </p:tgtEl>
                                        <p:attrNameLst>
                                          <p:attrName>style.visibility</p:attrName>
                                        </p:attrNameLst>
                                      </p:cBhvr>
                                      <p:to>
                                        <p:strVal val="visible"/>
                                      </p:to>
                                    </p:set>
                                    <p:animEffect transition="in" filter="fade">
                                      <p:cBhvr>
                                        <p:cTn id="37" dur="500"/>
                                        <p:tgtEl>
                                          <p:spTgt spid="47413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8" end="8"/>
                                            </p:txEl>
                                          </p:spTgt>
                                        </p:tgtEl>
                                        <p:attrNameLst>
                                          <p:attrName>style.visibility</p:attrName>
                                        </p:attrNameLst>
                                      </p:cBhvr>
                                      <p:to>
                                        <p:strVal val="visible"/>
                                      </p:to>
                                    </p:set>
                                    <p:animEffect transition="in" filter="fade">
                                      <p:cBhvr>
                                        <p:cTn id="42" dur="500"/>
                                        <p:tgtEl>
                                          <p:spTgt spid="474131">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9" end="9"/>
                                            </p:txEl>
                                          </p:spTgt>
                                        </p:tgtEl>
                                        <p:attrNameLst>
                                          <p:attrName>style.visibility</p:attrName>
                                        </p:attrNameLst>
                                      </p:cBhvr>
                                      <p:to>
                                        <p:strVal val="visible"/>
                                      </p:to>
                                    </p:set>
                                    <p:animEffect transition="in" filter="fade">
                                      <p:cBhvr>
                                        <p:cTn id="47" dur="500"/>
                                        <p:tgtEl>
                                          <p:spTgt spid="474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101292A-FF5B-4304-8BC5-E6EAFE1C810B}" type="slidenum">
              <a:rPr lang="ru-RU" altLang="ru-RU" sz="1400" b="0" smtClean="0"/>
              <a:pPr eaLnBrk="0" hangingPunct="0"/>
              <a:t>22</a:t>
            </a:fld>
            <a:endParaRPr lang="ru-RU" altLang="ru-RU" sz="1400" b="0" smtClean="0"/>
          </a:p>
        </p:txBody>
      </p:sp>
      <p:sp>
        <p:nvSpPr>
          <p:cNvPr id="474131" name="Rectangle 3"/>
          <p:cNvSpPr>
            <a:spLocks noChangeAspect="1" noChangeArrowheads="1"/>
          </p:cNvSpPr>
          <p:nvPr/>
        </p:nvSpPr>
        <p:spPr bwMode="auto">
          <a:xfrm>
            <a:off x="1286" y="639274"/>
            <a:ext cx="9142714"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Инкрементная модель</a:t>
            </a:r>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43" y="1262251"/>
            <a:ext cx="850900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108"/>
                                        </p:tgtEl>
                                        <p:attrNameLst>
                                          <p:attrName>style.visibility</p:attrName>
                                        </p:attrNameLst>
                                      </p:cBhvr>
                                      <p:to>
                                        <p:strVal val="visible"/>
                                      </p:to>
                                    </p:set>
                                    <p:animEffect transition="in" filter="fade">
                                      <p:cBhvr>
                                        <p:cTn id="12"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51B37D6C-B9F3-45C9-9636-3D7B7BF632F6}" type="slidenum">
              <a:rPr lang="ru-RU" altLang="ru-RU" sz="1400" b="0" smtClean="0"/>
              <a:pPr eaLnBrk="0" hangingPunct="0"/>
              <a:t>23</a:t>
            </a:fld>
            <a:endParaRPr lang="ru-RU" altLang="ru-RU" sz="1400" b="0" smtClean="0"/>
          </a:p>
        </p:txBody>
      </p:sp>
      <p:sp>
        <p:nvSpPr>
          <p:cNvPr id="474131" name="Rectangle 3"/>
          <p:cNvSpPr>
            <a:spLocks noChangeAspect="1" noChangeArrowheads="1"/>
          </p:cNvSpPr>
          <p:nvPr/>
        </p:nvSpPr>
        <p:spPr bwMode="auto">
          <a:xfrm>
            <a:off x="-107950" y="2084388"/>
            <a:ext cx="9144000" cy="7572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b="0" dirty="0" smtClean="0">
                <a:latin typeface="Times New Roman" charset="0"/>
                <a:cs typeface="Times New Roman" charset="0"/>
              </a:rPr>
              <a:t>       ◦ Имеется план и график по всем этапам конструирования</a:t>
            </a:r>
          </a:p>
          <a:p>
            <a:pPr>
              <a:lnSpc>
                <a:spcPct val="90000"/>
              </a:lnSpc>
              <a:defRPr/>
            </a:pPr>
            <a:r>
              <a:rPr lang="ru-RU" altLang="ru-RU" b="0" dirty="0" smtClean="0">
                <a:latin typeface="Times New Roman" charset="0"/>
                <a:cs typeface="Times New Roman" charset="0"/>
              </a:rPr>
              <a:t>       ◦ Промежуточные версии доступны заказчику </a:t>
            </a: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338" y="1449388"/>
            <a:ext cx="67945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38" y="3033713"/>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p:cNvSpPr>
            <a:spLocks noChangeArrowheads="1"/>
          </p:cNvSpPr>
          <p:nvPr/>
        </p:nvSpPr>
        <p:spPr bwMode="auto">
          <a:xfrm>
            <a:off x="1093788" y="3741738"/>
            <a:ext cx="75660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nSpc>
                <a:spcPct val="90000"/>
              </a:lnSpc>
            </a:pPr>
            <a:r>
              <a:rPr lang="ru-RU" altLang="ru-RU" b="0" dirty="0">
                <a:latin typeface="Times New Roman" panose="02020603050405020304" pitchFamily="18" charset="0"/>
                <a:cs typeface="Times New Roman" panose="02020603050405020304" pitchFamily="18" charset="0"/>
              </a:rPr>
              <a:t>◦ Часто всех требований на начальном этапе нет</a:t>
            </a:r>
          </a:p>
          <a:p>
            <a:pPr>
              <a:lnSpc>
                <a:spcPct val="90000"/>
              </a:lnSpc>
            </a:pPr>
            <a:r>
              <a:rPr lang="ru-RU" altLang="ru-RU" b="0" dirty="0">
                <a:latin typeface="Times New Roman" panose="02020603050405020304" pitchFamily="18" charset="0"/>
                <a:cs typeface="Times New Roman" panose="02020603050405020304" pitchFamily="18" charset="0"/>
              </a:rPr>
              <a:t>◦ Не всегда можно заранее спланировать содержание версий</a:t>
            </a:r>
          </a:p>
          <a:p>
            <a:pPr>
              <a:lnSpc>
                <a:spcPct val="90000"/>
              </a:lnSpc>
            </a:pPr>
            <a:r>
              <a:rPr lang="ru-RU" altLang="ru-RU" b="0" dirty="0">
                <a:latin typeface="Times New Roman" panose="02020603050405020304" pitchFamily="18" charset="0"/>
                <a:cs typeface="Times New Roman" panose="02020603050405020304" pitchFamily="18" charset="0"/>
              </a:rPr>
              <a:t>◦ Отсутствует гибкость</a:t>
            </a:r>
          </a:p>
        </p:txBody>
      </p:sp>
      <p:sp>
        <p:nvSpPr>
          <p:cNvPr id="3" name="Прямоугольник 2"/>
          <p:cNvSpPr>
            <a:spLocks noChangeArrowheads="1"/>
          </p:cNvSpPr>
          <p:nvPr/>
        </p:nvSpPr>
        <p:spPr bwMode="auto">
          <a:xfrm>
            <a:off x="903288" y="598488"/>
            <a:ext cx="71215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ct val="90000"/>
              </a:lnSpc>
            </a:pPr>
            <a:r>
              <a:rPr lang="ru-RU" altLang="ru-RU" dirty="0">
                <a:latin typeface="Times New Roman" panose="02020603050405020304" pitchFamily="18" charset="0"/>
                <a:cs typeface="Times New Roman" panose="02020603050405020304" pitchFamily="18" charset="0"/>
              </a:rPr>
              <a:t>Достоинства и недостатки инкрементной модели: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474131">
                                            <p:txEl>
                                              <p:pRg st="0" end="0"/>
                                            </p:txEl>
                                          </p:spTgt>
                                        </p:tgtEl>
                                        <p:attrNameLst>
                                          <p:attrName>style.visibility</p:attrName>
                                        </p:attrNameLst>
                                      </p:cBhvr>
                                      <p:to>
                                        <p:strVal val="visible"/>
                                      </p:to>
                                    </p:set>
                                    <p:animEffect transition="in" filter="fade">
                                      <p:cBhvr>
                                        <p:cTn id="15" dur="500"/>
                                        <p:tgtEl>
                                          <p:spTgt spid="47413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74131">
                                            <p:txEl>
                                              <p:pRg st="1" end="1"/>
                                            </p:txEl>
                                          </p:spTgt>
                                        </p:tgtEl>
                                        <p:attrNameLst>
                                          <p:attrName>style.visibility</p:attrName>
                                        </p:attrNameLst>
                                      </p:cBhvr>
                                      <p:to>
                                        <p:strVal val="visible"/>
                                      </p:to>
                                    </p:set>
                                    <p:animEffect transition="in" filter="fade">
                                      <p:cBhvr>
                                        <p:cTn id="18" dur="500"/>
                                        <p:tgtEl>
                                          <p:spTgt spid="47413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3467AD4-D021-4920-BD95-754C95CDFC5B}" type="slidenum">
              <a:rPr lang="ru-RU" altLang="ru-RU" sz="1400" b="0" smtClean="0"/>
              <a:pPr eaLnBrk="0" hangingPunct="0"/>
              <a:t>24</a:t>
            </a:fld>
            <a:endParaRPr lang="ru-RU" altLang="ru-RU" sz="1400" b="0" smtClean="0"/>
          </a:p>
        </p:txBody>
      </p:sp>
      <p:sp>
        <p:nvSpPr>
          <p:cNvPr id="474131" name="Rectangle 3"/>
          <p:cNvSpPr>
            <a:spLocks noChangeAspect="1" noChangeArrowheads="1"/>
          </p:cNvSpPr>
          <p:nvPr/>
        </p:nvSpPr>
        <p:spPr bwMode="auto">
          <a:xfrm>
            <a:off x="16728" y="1016732"/>
            <a:ext cx="9144000" cy="5410712"/>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smtClean="0">
                <a:latin typeface="Times New Roman" charset="0"/>
                <a:cs typeface="Times New Roman" charset="0"/>
              </a:rPr>
              <a:t>Спиральная модель:</a:t>
            </a:r>
          </a:p>
          <a:p>
            <a:pPr algn="just">
              <a:lnSpc>
                <a:spcPct val="90000"/>
              </a:lnSpc>
              <a:defRPr/>
            </a:pPr>
            <a:r>
              <a:rPr lang="ru-RU" altLang="ru-RU" dirty="0" smtClean="0">
                <a:latin typeface="Times New Roman" charset="0"/>
                <a:cs typeface="Times New Roman" charset="0"/>
              </a:rPr>
              <a:t>►	Предложена Б. </a:t>
            </a:r>
            <a:r>
              <a:rPr lang="ru-RU" altLang="ru-RU" dirty="0" err="1" smtClean="0">
                <a:latin typeface="Times New Roman" charset="0"/>
                <a:cs typeface="Times New Roman" charset="0"/>
              </a:rPr>
              <a:t>Боемом</a:t>
            </a:r>
            <a:r>
              <a:rPr lang="en-US" altLang="ru-RU" dirty="0" smtClean="0">
                <a:latin typeface="Times New Roman" charset="0"/>
                <a:cs typeface="Times New Roman" charset="0"/>
              </a:rPr>
              <a:t> </a:t>
            </a:r>
            <a:r>
              <a:rPr lang="ru-RU" altLang="ru-RU" dirty="0" smtClean="0">
                <a:latin typeface="Times New Roman" charset="0"/>
                <a:cs typeface="Times New Roman" charset="0"/>
              </a:rPr>
              <a:t>в 1988 г.</a:t>
            </a:r>
          </a:p>
          <a:p>
            <a:pPr algn="just">
              <a:lnSpc>
                <a:spcPct val="90000"/>
              </a:lnSpc>
              <a:defRPr/>
            </a:pPr>
            <a:r>
              <a:rPr lang="ru-RU" altLang="ru-RU" dirty="0">
                <a:latin typeface="Times New Roman" charset="0"/>
                <a:cs typeface="Times New Roman" charset="0"/>
              </a:rPr>
              <a:t>►	</a:t>
            </a:r>
            <a:r>
              <a:rPr lang="ru-RU" altLang="ru-RU" dirty="0" smtClean="0">
                <a:latin typeface="Times New Roman" charset="0"/>
                <a:cs typeface="Times New Roman" charset="0"/>
              </a:rPr>
              <a:t>относится </a:t>
            </a:r>
            <a:r>
              <a:rPr lang="ru-RU" altLang="ru-RU" dirty="0">
                <a:latin typeface="Times New Roman" charset="0"/>
                <a:cs typeface="Times New Roman" charset="0"/>
              </a:rPr>
              <a:t>к эволюционной стратегии конструирования</a:t>
            </a:r>
            <a:endParaRPr lang="ru-RU" altLang="ru-RU"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	Базируется:</a:t>
            </a:r>
          </a:p>
          <a:p>
            <a:pPr algn="just">
              <a:lnSpc>
                <a:spcPct val="90000"/>
              </a:lnSpc>
              <a:defRPr/>
            </a:pPr>
            <a:r>
              <a:rPr lang="ru-RU" altLang="ru-RU" b="0" dirty="0" smtClean="0">
                <a:latin typeface="Times New Roman" charset="0"/>
                <a:cs typeface="Times New Roman" charset="0"/>
              </a:rPr>
              <a:t>        ◦ на классическом ЖЦ</a:t>
            </a:r>
          </a:p>
          <a:p>
            <a:pPr algn="just">
              <a:lnSpc>
                <a:spcPct val="90000"/>
              </a:lnSpc>
              <a:defRPr/>
            </a:pPr>
            <a:r>
              <a:rPr lang="ru-RU" altLang="ru-RU" b="0" dirty="0" smtClean="0">
                <a:latin typeface="Times New Roman" charset="0"/>
                <a:cs typeface="Times New Roman" charset="0"/>
              </a:rPr>
              <a:t>        ◦ на макетировании</a:t>
            </a:r>
          </a:p>
          <a:p>
            <a:pPr algn="just">
              <a:lnSpc>
                <a:spcPct val="90000"/>
              </a:lnSpc>
              <a:defRPr/>
            </a:pPr>
            <a:r>
              <a:rPr lang="ru-RU" altLang="ru-RU" dirty="0" smtClean="0">
                <a:latin typeface="Times New Roman" charset="0"/>
                <a:cs typeface="Times New Roman" charset="0"/>
              </a:rPr>
              <a:t>►	Дополнена анализом рисков</a:t>
            </a:r>
          </a:p>
          <a:p>
            <a:pPr algn="just">
              <a:lnSpc>
                <a:spcPct val="90000"/>
              </a:lnSpc>
              <a:defRPr/>
            </a:pPr>
            <a:r>
              <a:rPr lang="ru-RU" altLang="ru-RU" dirty="0" smtClean="0">
                <a:latin typeface="Times New Roman" charset="0"/>
                <a:cs typeface="Times New Roman" charset="0"/>
              </a:rPr>
              <a:t>►	Основные этапы:</a:t>
            </a:r>
          </a:p>
          <a:p>
            <a:pPr algn="just">
              <a:lnSpc>
                <a:spcPct val="90000"/>
              </a:lnSpc>
              <a:defRPr/>
            </a:pPr>
            <a:r>
              <a:rPr lang="ru-RU" altLang="ru-RU" b="0" dirty="0" smtClean="0">
                <a:latin typeface="Times New Roman" charset="0"/>
                <a:cs typeface="Times New Roman" charset="0"/>
              </a:rPr>
              <a:t>        ◦ </a:t>
            </a:r>
            <a:r>
              <a:rPr lang="ru-RU" altLang="ru-RU" dirty="0">
                <a:latin typeface="Times New Roman" charset="0"/>
                <a:cs typeface="Times New Roman" charset="0"/>
              </a:rPr>
              <a:t>Планирование</a:t>
            </a:r>
            <a:r>
              <a:rPr lang="ru-RU" altLang="ru-RU" b="0" dirty="0">
                <a:latin typeface="Times New Roman" charset="0"/>
                <a:cs typeface="Times New Roman" charset="0"/>
              </a:rPr>
              <a:t> </a:t>
            </a:r>
            <a:r>
              <a:rPr lang="ru-RU" altLang="ru-RU" b="0" dirty="0" smtClean="0">
                <a:latin typeface="Times New Roman" charset="0"/>
                <a:cs typeface="Times New Roman" charset="0"/>
              </a:rPr>
              <a:t>– определение </a:t>
            </a:r>
            <a:r>
              <a:rPr lang="ru-RU" altLang="ru-RU" b="0" dirty="0">
                <a:latin typeface="Times New Roman" charset="0"/>
                <a:cs typeface="Times New Roman" charset="0"/>
              </a:rPr>
              <a:t>целей, вариантов и ограничений</a:t>
            </a: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 </a:t>
            </a:r>
            <a:r>
              <a:rPr lang="ru-RU" altLang="ru-RU" dirty="0" smtClean="0">
                <a:latin typeface="Times New Roman" charset="0"/>
                <a:cs typeface="Times New Roman" charset="0"/>
              </a:rPr>
              <a:t>Анализ риска </a:t>
            </a:r>
            <a:r>
              <a:rPr lang="ru-RU" altLang="ru-RU" b="0" dirty="0" smtClean="0">
                <a:latin typeface="Times New Roman" charset="0"/>
                <a:cs typeface="Times New Roman" charset="0"/>
              </a:rPr>
              <a:t>– анализ </a:t>
            </a:r>
            <a:r>
              <a:rPr lang="ru-RU" altLang="ru-RU" b="0" dirty="0">
                <a:latin typeface="Times New Roman" charset="0"/>
                <a:cs typeface="Times New Roman" charset="0"/>
              </a:rPr>
              <a:t>вариантов и распознавание/выбор риска</a:t>
            </a: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 </a:t>
            </a:r>
            <a:r>
              <a:rPr lang="ru-RU" altLang="ru-RU" dirty="0">
                <a:latin typeface="Times New Roman" charset="0"/>
                <a:cs typeface="Times New Roman" charset="0"/>
              </a:rPr>
              <a:t>Конструирование</a:t>
            </a:r>
            <a:r>
              <a:rPr lang="ru-RU" altLang="ru-RU" b="0" dirty="0">
                <a:latin typeface="Times New Roman" charset="0"/>
                <a:cs typeface="Times New Roman" charset="0"/>
              </a:rPr>
              <a:t> - разработка продукта следующего уровня</a:t>
            </a: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 </a:t>
            </a:r>
            <a:r>
              <a:rPr lang="ru-RU" altLang="ru-RU" dirty="0">
                <a:latin typeface="Times New Roman" charset="0"/>
                <a:cs typeface="Times New Roman" charset="0"/>
              </a:rPr>
              <a:t>Оценивание</a:t>
            </a:r>
            <a:r>
              <a:rPr lang="ru-RU" altLang="ru-RU" b="0" dirty="0">
                <a:latin typeface="Times New Roman" charset="0"/>
                <a:cs typeface="Times New Roman" charset="0"/>
              </a:rPr>
              <a:t> </a:t>
            </a:r>
            <a:r>
              <a:rPr lang="ru-RU" altLang="ru-RU" b="0" dirty="0" smtClean="0">
                <a:latin typeface="Times New Roman" charset="0"/>
                <a:cs typeface="Times New Roman" charset="0"/>
              </a:rPr>
              <a:t>– оценка </a:t>
            </a:r>
            <a:r>
              <a:rPr lang="ru-RU" altLang="ru-RU" b="0" dirty="0">
                <a:latin typeface="Times New Roman" charset="0"/>
                <a:cs typeface="Times New Roman" charset="0"/>
              </a:rPr>
              <a:t>заказчиком текущих результатов конструирования</a:t>
            </a:r>
            <a:endParaRPr lang="ru-RU" altLang="ru-RU" b="0" dirty="0" smtClean="0">
              <a:latin typeface="Times New Roman" charset="0"/>
              <a:cs typeface="Times New Roman" charset="0"/>
            </a:endParaRPr>
          </a:p>
        </p:txBody>
      </p:sp>
    </p:spTree>
    <p:extLst>
      <p:ext uri="{BB962C8B-B14F-4D97-AF65-F5344CB8AC3E}">
        <p14:creationId xmlns:p14="http://schemas.microsoft.com/office/powerpoint/2010/main" val="1856708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1" end="1"/>
                                            </p:txEl>
                                          </p:spTgt>
                                        </p:tgtEl>
                                        <p:attrNameLst>
                                          <p:attrName>style.visibility</p:attrName>
                                        </p:attrNameLst>
                                      </p:cBhvr>
                                      <p:to>
                                        <p:strVal val="visible"/>
                                      </p:to>
                                    </p:set>
                                    <p:animEffect transition="in" filter="fade">
                                      <p:cBhvr>
                                        <p:cTn id="12" dur="500"/>
                                        <p:tgtEl>
                                          <p:spTgt spid="474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5" end="5"/>
                                            </p:txEl>
                                          </p:spTgt>
                                        </p:tgtEl>
                                        <p:attrNameLst>
                                          <p:attrName>style.visibility</p:attrName>
                                        </p:attrNameLst>
                                      </p:cBhvr>
                                      <p:to>
                                        <p:strVal val="visible"/>
                                      </p:to>
                                    </p:set>
                                    <p:animEffect transition="in" filter="fade">
                                      <p:cBhvr>
                                        <p:cTn id="32" dur="500"/>
                                        <p:tgtEl>
                                          <p:spTgt spid="4741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6" end="6"/>
                                            </p:txEl>
                                          </p:spTgt>
                                        </p:tgtEl>
                                        <p:attrNameLst>
                                          <p:attrName>style.visibility</p:attrName>
                                        </p:attrNameLst>
                                      </p:cBhvr>
                                      <p:to>
                                        <p:strVal val="visible"/>
                                      </p:to>
                                    </p:set>
                                    <p:animEffect transition="in" filter="fade">
                                      <p:cBhvr>
                                        <p:cTn id="37" dur="500"/>
                                        <p:tgtEl>
                                          <p:spTgt spid="4741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7" end="7"/>
                                            </p:txEl>
                                          </p:spTgt>
                                        </p:tgtEl>
                                        <p:attrNameLst>
                                          <p:attrName>style.visibility</p:attrName>
                                        </p:attrNameLst>
                                      </p:cBhvr>
                                      <p:to>
                                        <p:strVal val="visible"/>
                                      </p:to>
                                    </p:set>
                                    <p:animEffect transition="in" filter="fade">
                                      <p:cBhvr>
                                        <p:cTn id="42" dur="500"/>
                                        <p:tgtEl>
                                          <p:spTgt spid="4741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74131">
                                            <p:txEl>
                                              <p:pRg st="8" end="8"/>
                                            </p:txEl>
                                          </p:spTgt>
                                        </p:tgtEl>
                                        <p:attrNameLst>
                                          <p:attrName>style.visibility</p:attrName>
                                        </p:attrNameLst>
                                      </p:cBhvr>
                                      <p:to>
                                        <p:strVal val="visible"/>
                                      </p:to>
                                    </p:set>
                                    <p:animEffect transition="in" filter="fade">
                                      <p:cBhvr>
                                        <p:cTn id="47" dur="500"/>
                                        <p:tgtEl>
                                          <p:spTgt spid="47413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74131">
                                            <p:txEl>
                                              <p:pRg st="9" end="9"/>
                                            </p:txEl>
                                          </p:spTgt>
                                        </p:tgtEl>
                                        <p:attrNameLst>
                                          <p:attrName>style.visibility</p:attrName>
                                        </p:attrNameLst>
                                      </p:cBhvr>
                                      <p:to>
                                        <p:strVal val="visible"/>
                                      </p:to>
                                    </p:set>
                                    <p:animEffect transition="in" filter="fade">
                                      <p:cBhvr>
                                        <p:cTn id="52" dur="500"/>
                                        <p:tgtEl>
                                          <p:spTgt spid="47413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74131">
                                            <p:txEl>
                                              <p:pRg st="10" end="10"/>
                                            </p:txEl>
                                          </p:spTgt>
                                        </p:tgtEl>
                                        <p:attrNameLst>
                                          <p:attrName>style.visibility</p:attrName>
                                        </p:attrNameLst>
                                      </p:cBhvr>
                                      <p:to>
                                        <p:strVal val="visible"/>
                                      </p:to>
                                    </p:set>
                                    <p:animEffect transition="in" filter="fade">
                                      <p:cBhvr>
                                        <p:cTn id="57" dur="500"/>
                                        <p:tgtEl>
                                          <p:spTgt spid="474131">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474131">
                                            <p:txEl>
                                              <p:pRg st="11" end="11"/>
                                            </p:txEl>
                                          </p:spTgt>
                                        </p:tgtEl>
                                        <p:attrNameLst>
                                          <p:attrName>style.visibility</p:attrName>
                                        </p:attrNameLst>
                                      </p:cBhvr>
                                      <p:to>
                                        <p:strVal val="visible"/>
                                      </p:to>
                                    </p:set>
                                    <p:animEffect transition="in" filter="fade">
                                      <p:cBhvr>
                                        <p:cTn id="62" dur="500"/>
                                        <p:tgtEl>
                                          <p:spTgt spid="4741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BBFA6EFE-0E80-40A7-8D8D-62D5FE33CB9D}" type="slidenum">
              <a:rPr lang="ru-RU" altLang="ru-RU" sz="1400" b="0" smtClean="0"/>
              <a:pPr eaLnBrk="0" hangingPunct="0"/>
              <a:t>25</a:t>
            </a:fld>
            <a:endParaRPr lang="ru-RU" altLang="ru-RU" sz="1400" b="0" smtClean="0"/>
          </a:p>
        </p:txBody>
      </p:sp>
      <p:sp>
        <p:nvSpPr>
          <p:cNvPr id="474131" name="Rectangle 3"/>
          <p:cNvSpPr>
            <a:spLocks noChangeAspect="1" noChangeArrowheads="1"/>
          </p:cNvSpPr>
          <p:nvPr/>
        </p:nvSpPr>
        <p:spPr bwMode="auto">
          <a:xfrm>
            <a:off x="0" y="31750"/>
            <a:ext cx="9144000"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gn="just">
              <a:lnSpc>
                <a:spcPct val="90000"/>
              </a:lnSpc>
              <a:defRPr/>
            </a:pPr>
            <a:r>
              <a:rPr lang="ru-RU" dirty="0">
                <a:solidFill>
                  <a:schemeClr val="bg1"/>
                </a:solidFill>
                <a:latin typeface="Times New Roman" pitchFamily="18" charset="0"/>
                <a:cs typeface="Times New Roman" pitchFamily="18" charset="0"/>
              </a:rPr>
              <a:t>Спиральная модель</a:t>
            </a:r>
            <a:endParaRPr lang="ru-RU" b="0" dirty="0">
              <a:solidFill>
                <a:schemeClr val="bg1"/>
              </a:solidFill>
              <a:latin typeface="Times New Roman" pitchFamily="18" charset="0"/>
              <a:cs typeface="Times New Roman" pitchFamily="18" charset="0"/>
            </a:endParaRPr>
          </a:p>
        </p:txBody>
      </p:sp>
      <p:pic>
        <p:nvPicPr>
          <p:cNvPr id="1026" name="Picture 2" descr="Ð¡Ð¿Ð¸ÑÐ°Ð»ÑÐ½Ð°Ñ Ð¼Ð¾Ð´ÐµÐ»Ñ Ð¶Ð¸Ð·Ð½ÐµÐ½Ð½Ð¾Ð³Ð¾ ÑÐ¸ÐºÐ»Ð° Ð¿ÑÐ¾Ð³ÑÐ°Ð¼Ð¼Ð½Ð¾Ð³Ð¾ Ð¾Ð±ÐµÑÐ¿ÐµÑÐµÐ½Ð¸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 y="417872"/>
            <a:ext cx="5796644" cy="333307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0" y="3789040"/>
            <a:ext cx="9144000" cy="3083921"/>
          </a:xfrm>
          <a:prstGeom prst="rect">
            <a:avLst/>
          </a:prstGeom>
        </p:spPr>
        <p:txBody>
          <a:bodyPr wrap="square">
            <a:spAutoFit/>
          </a:bodyPr>
          <a:lstStyle/>
          <a:p>
            <a:pPr>
              <a:lnSpc>
                <a:spcPct val="90000"/>
              </a:lnSpc>
              <a:buFont typeface="+mj-lt"/>
              <a:buAutoNum type="arabicPeriod"/>
            </a:pPr>
            <a:r>
              <a:rPr lang="ru-RU" b="0" dirty="0" smtClean="0">
                <a:latin typeface="Times New Roman" panose="02020603050405020304" pitchFamily="18" charset="0"/>
                <a:cs typeface="Times New Roman" panose="02020603050405020304" pitchFamily="18" charset="0"/>
              </a:rPr>
              <a:t>– </a:t>
            </a:r>
            <a:r>
              <a:rPr lang="ru-RU" b="0" dirty="0">
                <a:latin typeface="Times New Roman" panose="02020603050405020304" pitchFamily="18" charset="0"/>
                <a:cs typeface="Times New Roman" panose="02020603050405020304" pitchFamily="18" charset="0"/>
              </a:rPr>
              <a:t>начальный сбор требований и планирование </a:t>
            </a:r>
            <a:r>
              <a:rPr lang="ru-RU" b="0" dirty="0" smtClean="0">
                <a:latin typeface="Times New Roman" panose="02020603050405020304" pitchFamily="18" charset="0"/>
                <a:cs typeface="Times New Roman" panose="02020603050405020304" pitchFamily="18" charset="0"/>
              </a:rPr>
              <a:t>проекта</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та же работа, но на основе рекомендаций </a:t>
            </a:r>
            <a:r>
              <a:rPr lang="ru-RU" b="0" dirty="0" smtClean="0">
                <a:latin typeface="Times New Roman" panose="02020603050405020304" pitchFamily="18" charset="0"/>
                <a:cs typeface="Times New Roman" panose="02020603050405020304" pitchFamily="18" charset="0"/>
              </a:rPr>
              <a:t>заказчика</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анализ риска на основе начальных </a:t>
            </a:r>
            <a:r>
              <a:rPr lang="ru-RU" b="0" dirty="0" smtClean="0">
                <a:latin typeface="Times New Roman" panose="02020603050405020304" pitchFamily="18" charset="0"/>
                <a:cs typeface="Times New Roman" panose="02020603050405020304" pitchFamily="18" charset="0"/>
              </a:rPr>
              <a:t>требований</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анализ риска на основе реакции </a:t>
            </a:r>
            <a:r>
              <a:rPr lang="ru-RU" b="0" dirty="0" smtClean="0">
                <a:latin typeface="Times New Roman" panose="02020603050405020304" pitchFamily="18" charset="0"/>
                <a:cs typeface="Times New Roman" panose="02020603050405020304" pitchFamily="18" charset="0"/>
              </a:rPr>
              <a:t>заказчика</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переход к комплексной </a:t>
            </a:r>
            <a:r>
              <a:rPr lang="ru-RU" b="0" dirty="0" smtClean="0">
                <a:latin typeface="Times New Roman" panose="02020603050405020304" pitchFamily="18" charset="0"/>
                <a:cs typeface="Times New Roman" panose="02020603050405020304" pitchFamily="18" charset="0"/>
              </a:rPr>
              <a:t>системе</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начальный макет </a:t>
            </a:r>
            <a:r>
              <a:rPr lang="ru-RU" b="0" dirty="0" smtClean="0">
                <a:latin typeface="Times New Roman" panose="02020603050405020304" pitchFamily="18" charset="0"/>
                <a:cs typeface="Times New Roman" panose="02020603050405020304" pitchFamily="18" charset="0"/>
              </a:rPr>
              <a:t>системы</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следующий уровень </a:t>
            </a:r>
            <a:r>
              <a:rPr lang="ru-RU" b="0" dirty="0" smtClean="0">
                <a:latin typeface="Times New Roman" panose="02020603050405020304" pitchFamily="18" charset="0"/>
                <a:cs typeface="Times New Roman" panose="02020603050405020304" pitchFamily="18" charset="0"/>
              </a:rPr>
              <a:t>макета</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сконструированная </a:t>
            </a:r>
            <a:r>
              <a:rPr lang="ru-RU" b="0" dirty="0" smtClean="0">
                <a:latin typeface="Times New Roman" panose="02020603050405020304" pitchFamily="18" charset="0"/>
                <a:cs typeface="Times New Roman" panose="02020603050405020304" pitchFamily="18" charset="0"/>
              </a:rPr>
              <a:t>система</a:t>
            </a:r>
            <a:endParaRPr lang="ru-RU" b="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ru-RU" b="0" dirty="0">
                <a:latin typeface="Times New Roman" panose="02020603050405020304" pitchFamily="18" charset="0"/>
                <a:cs typeface="Times New Roman" panose="02020603050405020304" pitchFamily="18" charset="0"/>
              </a:rPr>
              <a:t>– оценивание </a:t>
            </a:r>
            <a:r>
              <a:rPr lang="ru-RU" b="0" dirty="0" smtClean="0">
                <a:latin typeface="Times New Roman" panose="02020603050405020304" pitchFamily="18" charset="0"/>
                <a:cs typeface="Times New Roman" panose="02020603050405020304" pitchFamily="18" charset="0"/>
              </a:rPr>
              <a:t>заказчиком</a:t>
            </a:r>
            <a:endParaRPr lang="ru-RU" b="0" i="0" dirty="0">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26</a:t>
            </a:fld>
            <a:endParaRPr lang="ru-RU" altLang="ru-RU" sz="1400" b="0" smtClean="0"/>
          </a:p>
        </p:txBody>
      </p:sp>
      <p:sp>
        <p:nvSpPr>
          <p:cNvPr id="474131" name="Rectangle 3"/>
          <p:cNvSpPr>
            <a:spLocks noChangeAspect="1" noChangeArrowheads="1"/>
          </p:cNvSpPr>
          <p:nvPr/>
        </p:nvSpPr>
        <p:spPr bwMode="auto">
          <a:xfrm>
            <a:off x="0" y="2312988"/>
            <a:ext cx="8986838" cy="108902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b="0" dirty="0" smtClean="0">
                <a:latin typeface="Times New Roman" charset="0"/>
                <a:cs typeface="Times New Roman" charset="0"/>
              </a:rPr>
              <a:t>◦ Адекватно отражает эволюционный характер проектирования</a:t>
            </a:r>
          </a:p>
          <a:p>
            <a:pPr algn="just">
              <a:lnSpc>
                <a:spcPct val="90000"/>
              </a:lnSpc>
              <a:defRPr/>
            </a:pPr>
            <a:r>
              <a:rPr lang="ru-RU" altLang="ru-RU" b="0" dirty="0" smtClean="0">
                <a:latin typeface="Times New Roman" charset="0"/>
                <a:cs typeface="Times New Roman" charset="0"/>
              </a:rPr>
              <a:t>◦ Позволяет явно учитывать риски на каждом витке эволюции</a:t>
            </a:r>
          </a:p>
          <a:p>
            <a:pPr algn="just">
              <a:lnSpc>
                <a:spcPct val="90000"/>
              </a:lnSpc>
              <a:defRPr/>
            </a:pPr>
            <a:r>
              <a:rPr lang="ru-RU" altLang="ru-RU" b="0" dirty="0" smtClean="0">
                <a:latin typeface="Times New Roman" charset="0"/>
                <a:cs typeface="Times New Roman" charset="0"/>
              </a:rPr>
              <a:t>◦ Использует моделирование</a:t>
            </a:r>
          </a:p>
        </p:txBody>
      </p:sp>
      <p:sp>
        <p:nvSpPr>
          <p:cNvPr id="2" name="Прямоугольник 1"/>
          <p:cNvSpPr>
            <a:spLocks noChangeArrowheads="1"/>
          </p:cNvSpPr>
          <p:nvPr/>
        </p:nvSpPr>
        <p:spPr bwMode="auto">
          <a:xfrm>
            <a:off x="323850" y="1185863"/>
            <a:ext cx="7038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ct val="90000"/>
              </a:lnSpc>
            </a:pPr>
            <a:r>
              <a:rPr lang="ru-RU" altLang="ru-RU" dirty="0">
                <a:latin typeface="Times New Roman" panose="02020603050405020304" pitchFamily="18" charset="0"/>
                <a:cs typeface="Times New Roman" panose="02020603050405020304" pitchFamily="18" charset="0"/>
              </a:rPr>
              <a:t>Достоинства и недостатки спиральной модели:</a:t>
            </a:r>
          </a:p>
        </p:txBody>
      </p:sp>
      <p:sp>
        <p:nvSpPr>
          <p:cNvPr id="3" name="Прямоугольник 2"/>
          <p:cNvSpPr>
            <a:spLocks noChangeArrowheads="1"/>
          </p:cNvSpPr>
          <p:nvPr/>
        </p:nvSpPr>
        <p:spPr bwMode="auto">
          <a:xfrm>
            <a:off x="201613" y="4486275"/>
            <a:ext cx="87995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just">
              <a:lnSpc>
                <a:spcPct val="90000"/>
              </a:lnSpc>
            </a:pPr>
            <a:r>
              <a:rPr lang="ru-RU" altLang="ru-RU" b="0">
                <a:latin typeface="Times New Roman" panose="02020603050405020304" pitchFamily="18" charset="0"/>
                <a:cs typeface="Times New Roman" panose="02020603050405020304" pitchFamily="18" charset="0"/>
              </a:rPr>
              <a:t>◦ Высокие требования к заказчику</a:t>
            </a:r>
          </a:p>
          <a:p>
            <a:pPr algn="just">
              <a:lnSpc>
                <a:spcPct val="90000"/>
              </a:lnSpc>
            </a:pPr>
            <a:r>
              <a:rPr lang="ru-RU" altLang="ru-RU" b="0">
                <a:latin typeface="Times New Roman" panose="02020603050405020304" pitchFamily="18" charset="0"/>
                <a:cs typeface="Times New Roman" panose="02020603050405020304" pitchFamily="18" charset="0"/>
              </a:rPr>
              <a:t>◦ Трудность контроля времени разработки и управления им</a:t>
            </a: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613" y="1603375"/>
            <a:ext cx="6794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263" y="3744913"/>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4131"/>
                                        </p:tgtEl>
                                        <p:attrNameLst>
                                          <p:attrName>style.visibility</p:attrName>
                                        </p:attrNameLst>
                                      </p:cBhvr>
                                      <p:to>
                                        <p:strVal val="visible"/>
                                      </p:to>
                                    </p:set>
                                    <p:animEffect transition="in" filter="fade">
                                      <p:cBhvr>
                                        <p:cTn id="17" dur="500"/>
                                        <p:tgtEl>
                                          <p:spTgt spid="4741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27</a:t>
            </a:fld>
            <a:endParaRPr lang="ru-RU" altLang="ru-RU" sz="1400" b="0" smtClean="0"/>
          </a:p>
        </p:txBody>
      </p:sp>
      <p:sp>
        <p:nvSpPr>
          <p:cNvPr id="4" name="Прямоугольник 3"/>
          <p:cNvSpPr/>
          <p:nvPr/>
        </p:nvSpPr>
        <p:spPr>
          <a:xfrm>
            <a:off x="0" y="1412776"/>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indent="685800" algn="ctr" eaLnBrk="1" fontAlgn="auto" hangingPunct="1">
              <a:spcAft>
                <a:spcPts val="0"/>
              </a:spcAft>
            </a:pPr>
            <a:r>
              <a:rPr lang="ru-RU" sz="3600" dirty="0">
                <a:latin typeface="+mj-lt"/>
                <a:ea typeface="+mj-ea"/>
                <a:cs typeface="+mj-cs"/>
              </a:rPr>
              <a:t>3. Методология </a:t>
            </a:r>
            <a:r>
              <a:rPr lang="en-US" sz="3600" dirty="0">
                <a:latin typeface="+mj-lt"/>
                <a:ea typeface="+mj-ea"/>
                <a:cs typeface="+mj-cs"/>
              </a:rPr>
              <a:t>Microsoft Solution Framework </a:t>
            </a:r>
            <a:r>
              <a:rPr lang="ru-RU" sz="3600" dirty="0">
                <a:latin typeface="+mj-lt"/>
                <a:ea typeface="+mj-ea"/>
                <a:cs typeface="+mj-cs"/>
              </a:rPr>
              <a:t>(MSF)</a:t>
            </a:r>
          </a:p>
        </p:txBody>
      </p:sp>
    </p:spTree>
    <p:extLst>
      <p:ext uri="{BB962C8B-B14F-4D97-AF65-F5344CB8AC3E}">
        <p14:creationId xmlns:p14="http://schemas.microsoft.com/office/powerpoint/2010/main" val="40652317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28</a:t>
            </a:fld>
            <a:endParaRPr lang="ru-RU" altLang="ru-RU" sz="1400" b="0" smtClean="0"/>
          </a:p>
        </p:txBody>
      </p:sp>
      <p:sp>
        <p:nvSpPr>
          <p:cNvPr id="6" name="Прямоугольник 5"/>
          <p:cNvSpPr/>
          <p:nvPr/>
        </p:nvSpPr>
        <p:spPr>
          <a:xfrm>
            <a:off x="-9553" y="457200"/>
            <a:ext cx="9144000" cy="1421928"/>
          </a:xfrm>
          <a:prstGeom prst="rect">
            <a:avLst/>
          </a:prstGeom>
        </p:spPr>
        <p:txBody>
          <a:bodyPr wrap="square">
            <a:spAutoFit/>
          </a:bodyPr>
          <a:lstStyle/>
          <a:p>
            <a:pPr indent="457200" algn="just">
              <a:lnSpc>
                <a:spcPct val="90000"/>
              </a:lnSpc>
              <a:defRPr/>
            </a:pPr>
            <a:r>
              <a:rPr lang="ru-RU" altLang="ru-RU" dirty="0" smtClean="0">
                <a:latin typeface="Times New Roman" charset="0"/>
                <a:cs typeface="Times New Roman" charset="0"/>
              </a:rPr>
              <a:t>Методол</a:t>
            </a:r>
            <a:r>
              <a:rPr lang="ru-RU" altLang="ru-RU" dirty="0">
                <a:latin typeface="Times New Roman" charset="0"/>
                <a:cs typeface="Times New Roman" charset="0"/>
              </a:rPr>
              <a:t>о</a:t>
            </a:r>
            <a:r>
              <a:rPr lang="ru-RU" altLang="ru-RU" dirty="0" smtClean="0">
                <a:latin typeface="Times New Roman" charset="0"/>
                <a:cs typeface="Times New Roman" charset="0"/>
              </a:rPr>
              <a:t>гия </a:t>
            </a:r>
            <a:r>
              <a:rPr lang="en-US" altLang="ru-RU" dirty="0" smtClean="0">
                <a:latin typeface="Times New Roman" charset="0"/>
                <a:cs typeface="Times New Roman" charset="0"/>
              </a:rPr>
              <a:t>MSF</a:t>
            </a:r>
            <a:r>
              <a:rPr lang="ru-RU" altLang="ru-RU" dirty="0" smtClean="0">
                <a:latin typeface="Times New Roman" charset="0"/>
                <a:cs typeface="Times New Roman" charset="0"/>
              </a:rPr>
              <a:t>:</a:t>
            </a:r>
            <a:endParaRPr lang="ru-RU" altLang="ru-RU" dirty="0">
              <a:latin typeface="Times New Roman" charset="0"/>
              <a:cs typeface="Times New Roman" charset="0"/>
            </a:endParaRPr>
          </a:p>
          <a:p>
            <a:pPr indent="457200" algn="just">
              <a:lnSpc>
                <a:spcPct val="90000"/>
              </a:lnSpc>
              <a:defRPr/>
            </a:pPr>
            <a:r>
              <a:rPr lang="ru-RU" altLang="ru-RU" dirty="0" smtClean="0">
                <a:latin typeface="Times New Roman" charset="0"/>
                <a:cs typeface="Times New Roman" charset="0"/>
              </a:rPr>
              <a:t>►</a:t>
            </a:r>
            <a:r>
              <a:rPr lang="en-US" altLang="ru-RU" dirty="0" smtClean="0">
                <a:latin typeface="Times New Roman" charset="0"/>
                <a:cs typeface="Times New Roman" charset="0"/>
              </a:rPr>
              <a:t> </a:t>
            </a:r>
            <a:r>
              <a:rPr lang="ru-RU" altLang="ru-RU" dirty="0" smtClean="0">
                <a:latin typeface="Times New Roman" charset="0"/>
                <a:cs typeface="Times New Roman" charset="0"/>
              </a:rPr>
              <a:t>Предложена в 198</a:t>
            </a:r>
            <a:r>
              <a:rPr lang="en-US" altLang="ru-RU" dirty="0" smtClean="0">
                <a:latin typeface="Times New Roman" charset="0"/>
                <a:cs typeface="Times New Roman" charset="0"/>
              </a:rPr>
              <a:t>4</a:t>
            </a:r>
            <a:r>
              <a:rPr lang="ru-RU" altLang="ru-RU" dirty="0" smtClean="0">
                <a:latin typeface="Times New Roman" charset="0"/>
                <a:cs typeface="Times New Roman" charset="0"/>
              </a:rPr>
              <a:t> </a:t>
            </a:r>
            <a:r>
              <a:rPr lang="ru-RU" altLang="ru-RU" dirty="0">
                <a:latin typeface="Times New Roman" charset="0"/>
                <a:cs typeface="Times New Roman" charset="0"/>
              </a:rPr>
              <a:t>г</a:t>
            </a:r>
            <a:r>
              <a:rPr lang="ru-RU" altLang="ru-RU" dirty="0" smtClean="0">
                <a:latin typeface="Times New Roman" charset="0"/>
                <a:cs typeface="Times New Roman" charset="0"/>
              </a:rPr>
              <a:t>.</a:t>
            </a:r>
          </a:p>
          <a:p>
            <a:pPr indent="457200" algn="just">
              <a:lnSpc>
                <a:spcPct val="90000"/>
              </a:lnSpc>
              <a:defRPr/>
            </a:pPr>
            <a:r>
              <a:rPr lang="ru-RU" altLang="ru-RU" dirty="0" smtClean="0">
                <a:latin typeface="Times New Roman" charset="0"/>
                <a:cs typeface="Times New Roman" charset="0"/>
              </a:rPr>
              <a:t>► Сочетает в себе свойства </a:t>
            </a:r>
            <a:r>
              <a:rPr lang="ru-RU" altLang="ru-RU" dirty="0">
                <a:latin typeface="Times New Roman" charset="0"/>
                <a:cs typeface="Times New Roman" charset="0"/>
              </a:rPr>
              <a:t>двух </a:t>
            </a:r>
            <a:r>
              <a:rPr lang="ru-RU" altLang="ru-RU" dirty="0" smtClean="0">
                <a:latin typeface="Times New Roman" charset="0"/>
                <a:cs typeface="Times New Roman" charset="0"/>
              </a:rPr>
              <a:t>классических моделей</a:t>
            </a:r>
            <a:r>
              <a:rPr lang="ru-RU" altLang="ru-RU" dirty="0">
                <a:latin typeface="Times New Roman" charset="0"/>
                <a:cs typeface="Times New Roman" charset="0"/>
              </a:rPr>
              <a:t>: каскадной (</a:t>
            </a:r>
            <a:r>
              <a:rPr lang="ru-RU" altLang="ru-RU" dirty="0" err="1">
                <a:latin typeface="Times New Roman" charset="0"/>
                <a:cs typeface="Times New Roman" charset="0"/>
              </a:rPr>
              <a:t>waterfall</a:t>
            </a:r>
            <a:r>
              <a:rPr lang="ru-RU" altLang="ru-RU" dirty="0">
                <a:latin typeface="Times New Roman" charset="0"/>
                <a:cs typeface="Times New Roman" charset="0"/>
              </a:rPr>
              <a:t>) и спиральной (</a:t>
            </a:r>
            <a:r>
              <a:rPr lang="ru-RU" altLang="ru-RU" dirty="0" err="1">
                <a:latin typeface="Times New Roman" charset="0"/>
                <a:cs typeface="Times New Roman" charset="0"/>
              </a:rPr>
              <a:t>spiral</a:t>
            </a:r>
            <a:r>
              <a:rPr lang="ru-RU" altLang="ru-RU" dirty="0" smtClean="0">
                <a:latin typeface="Times New Roman" charset="0"/>
                <a:cs typeface="Times New Roman" charset="0"/>
              </a:rPr>
              <a:t>).</a:t>
            </a:r>
          </a:p>
        </p:txBody>
      </p:sp>
      <p:pic>
        <p:nvPicPr>
          <p:cNvPr id="1026" name="Picture 2" descr="https://www.intuit.ru/EDI/18_03_15_2/1426630694-20867/tutorial/522/objects/5/files/04-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968" y="2600908"/>
            <a:ext cx="3048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intuit.ru/EDI/18_03_15_2/1426630694-20867/tutorial/522/objects/5/files/04-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465" y="2609310"/>
            <a:ext cx="1247775" cy="13906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intuit.ru/EDI/18_03_15_2/1426630694-20867/tutorial/522/objects/5/files/04-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020" y="4697010"/>
            <a:ext cx="1533525" cy="154305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2127048" y="4102852"/>
            <a:ext cx="1362874" cy="461665"/>
          </a:xfrm>
          <a:prstGeom prst="rect">
            <a:avLst/>
          </a:prstGeom>
        </p:spPr>
        <p:txBody>
          <a:bodyPr wrap="none">
            <a:spAutoFit/>
          </a:bodyPr>
          <a:lstStyle/>
          <a:p>
            <a:r>
              <a:rPr lang="ru-RU" altLang="ru-RU" dirty="0" err="1">
                <a:latin typeface="Times New Roman" charset="0"/>
                <a:cs typeface="Times New Roman" charset="0"/>
              </a:rPr>
              <a:t>waterfall</a:t>
            </a:r>
            <a:endParaRPr lang="ru-RU" dirty="0"/>
          </a:p>
        </p:txBody>
      </p:sp>
      <p:sp>
        <p:nvSpPr>
          <p:cNvPr id="3" name="Прямоугольник 2"/>
          <p:cNvSpPr/>
          <p:nvPr/>
        </p:nvSpPr>
        <p:spPr>
          <a:xfrm>
            <a:off x="5640114" y="4102851"/>
            <a:ext cx="936475" cy="461665"/>
          </a:xfrm>
          <a:prstGeom prst="rect">
            <a:avLst/>
          </a:prstGeom>
        </p:spPr>
        <p:txBody>
          <a:bodyPr wrap="none">
            <a:spAutoFit/>
          </a:bodyPr>
          <a:lstStyle/>
          <a:p>
            <a:r>
              <a:rPr lang="ru-RU" altLang="ru-RU" dirty="0" err="1">
                <a:latin typeface="Times New Roman" charset="0"/>
                <a:cs typeface="Times New Roman" charset="0"/>
              </a:rPr>
              <a:t>spiral</a:t>
            </a:r>
            <a:endParaRPr lang="ru-RU" dirty="0"/>
          </a:p>
        </p:txBody>
      </p:sp>
      <p:sp>
        <p:nvSpPr>
          <p:cNvPr id="4" name="Прямоугольник 3"/>
          <p:cNvSpPr/>
          <p:nvPr/>
        </p:nvSpPr>
        <p:spPr>
          <a:xfrm>
            <a:off x="4241544" y="6296422"/>
            <a:ext cx="833883" cy="461665"/>
          </a:xfrm>
          <a:prstGeom prst="rect">
            <a:avLst/>
          </a:prstGeom>
        </p:spPr>
        <p:txBody>
          <a:bodyPr wrap="none">
            <a:spAutoFit/>
          </a:bodyPr>
          <a:lstStyle/>
          <a:p>
            <a:r>
              <a:rPr lang="en-US" dirty="0" smtClean="0">
                <a:latin typeface="Times New Roman" charset="0"/>
                <a:cs typeface="Times New Roman" charset="0"/>
              </a:rPr>
              <a:t>MSF</a:t>
            </a:r>
            <a:endParaRPr lang="ru-RU" dirty="0"/>
          </a:p>
        </p:txBody>
      </p:sp>
    </p:spTree>
    <p:extLst>
      <p:ext uri="{BB962C8B-B14F-4D97-AF65-F5344CB8AC3E}">
        <p14:creationId xmlns:p14="http://schemas.microsoft.com/office/powerpoint/2010/main" val="1685528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29</a:t>
            </a:fld>
            <a:endParaRPr lang="ru-RU" altLang="ru-RU" sz="1400" b="0" smtClean="0"/>
          </a:p>
        </p:txBody>
      </p:sp>
      <p:pic>
        <p:nvPicPr>
          <p:cNvPr id="16386" name="Picture 2" descr="ps0000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24744"/>
            <a:ext cx="7524836" cy="520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Прямоугольник 4"/>
          <p:cNvSpPr/>
          <p:nvPr/>
        </p:nvSpPr>
        <p:spPr>
          <a:xfrm>
            <a:off x="1295636" y="548680"/>
            <a:ext cx="6120680" cy="424732"/>
          </a:xfrm>
          <a:prstGeom prst="rect">
            <a:avLst/>
          </a:prstGeom>
        </p:spPr>
        <p:txBody>
          <a:bodyPr wrap="square">
            <a:spAutoFit/>
          </a:bodyPr>
          <a:lstStyle/>
          <a:p>
            <a:pPr indent="457200" algn="ctr">
              <a:lnSpc>
                <a:spcPct val="90000"/>
              </a:lnSpc>
            </a:pPr>
            <a:r>
              <a:rPr lang="ru-RU" dirty="0">
                <a:latin typeface="Times New Roman" charset="0"/>
                <a:cs typeface="Times New Roman" charset="0"/>
              </a:rPr>
              <a:t>Модели, входящие в состав MSF </a:t>
            </a:r>
          </a:p>
        </p:txBody>
      </p:sp>
    </p:spTree>
    <p:extLst>
      <p:ext uri="{BB962C8B-B14F-4D97-AF65-F5344CB8AC3E}">
        <p14:creationId xmlns:p14="http://schemas.microsoft.com/office/powerpoint/2010/main" val="3381663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457200"/>
            <a:ext cx="8229600" cy="1100138"/>
          </a:xfrm>
        </p:spPr>
        <p:txBody>
          <a:bodyPr/>
          <a:lstStyle/>
          <a:p>
            <a:pPr eaLnBrk="1" hangingPunct="1">
              <a:defRPr/>
            </a:pPr>
            <a:r>
              <a:rPr lang="ru-RU" altLang="ru-RU" sz="4001" b="1" dirty="0">
                <a:solidFill>
                  <a:schemeClr val="bg1"/>
                </a:solidFill>
                <a:effectLst>
                  <a:outerShdw blurRad="38100" dist="38100" dir="2700000" algn="tl">
                    <a:srgbClr val="000000"/>
                  </a:outerShdw>
                </a:effectLst>
              </a:rPr>
              <a:t>Вопросы:</a:t>
            </a:r>
          </a:p>
        </p:txBody>
      </p:sp>
      <p:sp>
        <p:nvSpPr>
          <p:cNvPr id="5123" name="Rectangle 3"/>
          <p:cNvSpPr>
            <a:spLocks noGrp="1" noChangeArrowheads="1"/>
          </p:cNvSpPr>
          <p:nvPr>
            <p:ph idx="1"/>
          </p:nvPr>
        </p:nvSpPr>
        <p:spPr>
          <a:xfrm>
            <a:off x="0" y="1981200"/>
            <a:ext cx="9144000" cy="3540456"/>
          </a:xfrm>
        </p:spPr>
        <p:txBody>
          <a:bodyPr>
            <a:spAutoFit/>
          </a:bodyPr>
          <a:lstStyle/>
          <a:p>
            <a:pPr marL="0" indent="457223" algn="just" eaLnBrk="1" hangingPunct="1">
              <a:spcBef>
                <a:spcPct val="0"/>
              </a:spcBef>
              <a:buNone/>
              <a:defRPr/>
            </a:pPr>
            <a:r>
              <a:rPr lang="ru-RU" altLang="ru-RU" sz="2801" dirty="0" smtClean="0">
                <a:solidFill>
                  <a:schemeClr val="bg1"/>
                </a:solidFill>
              </a:rPr>
              <a:t>1. Классическая модель</a:t>
            </a:r>
          </a:p>
          <a:p>
            <a:pPr marL="0" indent="457223" algn="just" eaLnBrk="1" hangingPunct="1">
              <a:spcBef>
                <a:spcPct val="0"/>
              </a:spcBef>
              <a:buNone/>
              <a:defRPr/>
            </a:pPr>
            <a:r>
              <a:rPr lang="ru-RU" altLang="ru-RU" sz="2801" dirty="0" smtClean="0">
                <a:solidFill>
                  <a:schemeClr val="bg1"/>
                </a:solidFill>
              </a:rPr>
              <a:t>2.</a:t>
            </a:r>
            <a:r>
              <a:rPr lang="en-US" altLang="ru-RU" sz="2801" dirty="0" smtClean="0">
                <a:solidFill>
                  <a:schemeClr val="bg1"/>
                </a:solidFill>
              </a:rPr>
              <a:t> </a:t>
            </a:r>
            <a:r>
              <a:rPr lang="ru-RU" altLang="ru-RU" sz="2801" dirty="0" smtClean="0">
                <a:solidFill>
                  <a:schemeClr val="bg1"/>
                </a:solidFill>
              </a:rPr>
              <a:t> </a:t>
            </a:r>
            <a:r>
              <a:rPr lang="ru-RU" altLang="ru-RU" sz="2801" dirty="0" err="1" smtClean="0">
                <a:solidFill>
                  <a:schemeClr val="bg1"/>
                </a:solidFill>
              </a:rPr>
              <a:t>Прототипирование</a:t>
            </a:r>
            <a:r>
              <a:rPr lang="ru-RU" altLang="ru-RU" sz="2801" dirty="0" smtClean="0">
                <a:solidFill>
                  <a:schemeClr val="bg1"/>
                </a:solidFill>
              </a:rPr>
              <a:t>, инкрементная и спиральная модели</a:t>
            </a:r>
          </a:p>
          <a:p>
            <a:pPr marL="0" indent="457223" algn="just" eaLnBrk="1" hangingPunct="1">
              <a:spcBef>
                <a:spcPct val="0"/>
              </a:spcBef>
              <a:buNone/>
              <a:defRPr/>
            </a:pPr>
            <a:r>
              <a:rPr lang="en-US" sz="2801" dirty="0">
                <a:solidFill>
                  <a:schemeClr val="bg1"/>
                </a:solidFill>
              </a:rPr>
              <a:t>3. </a:t>
            </a:r>
            <a:r>
              <a:rPr lang="ru-RU" sz="2801" dirty="0">
                <a:solidFill>
                  <a:schemeClr val="bg1"/>
                </a:solidFill>
              </a:rPr>
              <a:t>Методология </a:t>
            </a:r>
            <a:r>
              <a:rPr lang="en-US" sz="2801" dirty="0">
                <a:solidFill>
                  <a:schemeClr val="bg1"/>
                </a:solidFill>
              </a:rPr>
              <a:t>M</a:t>
            </a:r>
            <a:r>
              <a:rPr lang="ru-RU" sz="2801" dirty="0" err="1">
                <a:solidFill>
                  <a:schemeClr val="bg1"/>
                </a:solidFill>
              </a:rPr>
              <a:t>icrosoft</a:t>
            </a:r>
            <a:r>
              <a:rPr lang="ru-RU" sz="2801" dirty="0">
                <a:solidFill>
                  <a:schemeClr val="bg1"/>
                </a:solidFill>
              </a:rPr>
              <a:t> </a:t>
            </a:r>
            <a:r>
              <a:rPr lang="en-US" sz="2801" dirty="0">
                <a:solidFill>
                  <a:schemeClr val="bg1"/>
                </a:solidFill>
              </a:rPr>
              <a:t>S</a:t>
            </a:r>
            <a:r>
              <a:rPr lang="ru-RU" sz="2801" dirty="0" err="1">
                <a:solidFill>
                  <a:schemeClr val="bg1"/>
                </a:solidFill>
              </a:rPr>
              <a:t>olution</a:t>
            </a:r>
            <a:r>
              <a:rPr lang="ru-RU" sz="2801" dirty="0">
                <a:solidFill>
                  <a:schemeClr val="bg1"/>
                </a:solidFill>
              </a:rPr>
              <a:t> </a:t>
            </a:r>
            <a:r>
              <a:rPr lang="en-US" sz="2801" dirty="0">
                <a:solidFill>
                  <a:schemeClr val="bg1"/>
                </a:solidFill>
              </a:rPr>
              <a:t>F</a:t>
            </a:r>
            <a:r>
              <a:rPr lang="ru-RU" sz="2801" dirty="0" err="1">
                <a:solidFill>
                  <a:schemeClr val="bg1"/>
                </a:solidFill>
              </a:rPr>
              <a:t>ramework</a:t>
            </a:r>
            <a:r>
              <a:rPr lang="ru-RU" sz="2801" dirty="0">
                <a:solidFill>
                  <a:schemeClr val="bg1"/>
                </a:solidFill>
              </a:rPr>
              <a:t> (MSF)</a:t>
            </a:r>
          </a:p>
          <a:p>
            <a:pPr marL="0" indent="457223" algn="just" eaLnBrk="1" hangingPunct="1">
              <a:spcBef>
                <a:spcPct val="0"/>
              </a:spcBef>
              <a:buNone/>
              <a:defRPr/>
            </a:pPr>
            <a:r>
              <a:rPr lang="en-US" altLang="ru-RU" sz="2801" dirty="0" smtClean="0">
                <a:solidFill>
                  <a:schemeClr val="bg1"/>
                </a:solidFill>
              </a:rPr>
              <a:t>4</a:t>
            </a:r>
            <a:r>
              <a:rPr lang="ru-RU" altLang="ru-RU" sz="2801" dirty="0" smtClean="0">
                <a:solidFill>
                  <a:schemeClr val="bg1"/>
                </a:solidFill>
              </a:rPr>
              <a:t>. </a:t>
            </a:r>
            <a:r>
              <a:rPr lang="ru-RU" altLang="ru-RU" sz="2801" dirty="0" err="1" smtClean="0">
                <a:solidFill>
                  <a:schemeClr val="bg1"/>
                </a:solidFill>
              </a:rPr>
              <a:t>Методологиия</a:t>
            </a:r>
            <a:r>
              <a:rPr lang="ru-RU" altLang="ru-RU" sz="2801" dirty="0" smtClean="0">
                <a:solidFill>
                  <a:schemeClr val="bg1"/>
                </a:solidFill>
              </a:rPr>
              <a:t> </a:t>
            </a:r>
            <a:r>
              <a:rPr lang="en-US" altLang="ru-RU" sz="2801" dirty="0" smtClean="0">
                <a:solidFill>
                  <a:schemeClr val="bg1"/>
                </a:solidFill>
              </a:rPr>
              <a:t>Rapid Application Development (RAD)</a:t>
            </a:r>
          </a:p>
          <a:p>
            <a:pPr marL="0" indent="457223" algn="just" eaLnBrk="1" hangingPunct="1">
              <a:spcBef>
                <a:spcPct val="0"/>
              </a:spcBef>
              <a:buNone/>
              <a:defRPr/>
            </a:pPr>
            <a:r>
              <a:rPr lang="en-US" altLang="ru-RU" sz="2801" dirty="0" smtClean="0">
                <a:solidFill>
                  <a:schemeClr val="bg1"/>
                </a:solidFill>
              </a:rPr>
              <a:t>5. </a:t>
            </a:r>
            <a:r>
              <a:rPr lang="ru-RU" altLang="ru-RU" sz="2801" dirty="0" smtClean="0">
                <a:solidFill>
                  <a:schemeClr val="bg1"/>
                </a:solidFill>
              </a:rPr>
              <a:t>Методология </a:t>
            </a:r>
            <a:r>
              <a:rPr lang="en-US" altLang="ru-RU" sz="2801" dirty="0" smtClean="0">
                <a:solidFill>
                  <a:schemeClr val="bg1"/>
                </a:solidFill>
              </a:rPr>
              <a:t>Rational Unified Process (RUP)</a:t>
            </a:r>
          </a:p>
          <a:p>
            <a:pPr marL="0" indent="457223" algn="just" eaLnBrk="1" hangingPunct="1">
              <a:spcBef>
                <a:spcPct val="0"/>
              </a:spcBef>
              <a:buNone/>
              <a:defRPr/>
            </a:pPr>
            <a:r>
              <a:rPr lang="en-US" altLang="ru-RU" sz="2801" dirty="0" smtClean="0">
                <a:solidFill>
                  <a:schemeClr val="bg1"/>
                </a:solidFill>
              </a:rPr>
              <a:t>6. </a:t>
            </a:r>
            <a:r>
              <a:rPr lang="ru-RU" altLang="ru-RU" sz="2801" dirty="0" smtClean="0">
                <a:solidFill>
                  <a:schemeClr val="bg1"/>
                </a:solidFill>
              </a:rPr>
              <a:t>Гибкие методологии</a:t>
            </a:r>
          </a:p>
        </p:txBody>
      </p:sp>
      <p:sp>
        <p:nvSpPr>
          <p:cNvPr id="8196" name="Номер слайда 1"/>
          <p:cNvSpPr>
            <a:spLocks noGrp="1"/>
          </p:cNvSpPr>
          <p:nvPr>
            <p:ph type="sldNum" sz="quarter" idx="11"/>
          </p:nvPr>
        </p:nvSpPr>
        <p:spPr>
          <a:noFill/>
        </p:spPr>
        <p:txBody>
          <a:bodyPr/>
          <a:lstStyle>
            <a:lvl1pPr defTabSz="1371600">
              <a:defRPr sz="2400" b="1">
                <a:solidFill>
                  <a:schemeClr val="bg1"/>
                </a:solidFill>
                <a:latin typeface="Arial Unicode MS" pitchFamily="34" charset="-128"/>
              </a:defRPr>
            </a:lvl1pPr>
            <a:lvl2pPr marL="742950" indent="-285750" defTabSz="1371600">
              <a:defRPr sz="2400" b="1">
                <a:solidFill>
                  <a:schemeClr val="bg1"/>
                </a:solidFill>
                <a:latin typeface="Arial Unicode MS" pitchFamily="34" charset="-128"/>
              </a:defRPr>
            </a:lvl2pPr>
            <a:lvl3pPr marL="1143000" indent="-228600" defTabSz="1371600">
              <a:defRPr sz="2400" b="1">
                <a:solidFill>
                  <a:schemeClr val="bg1"/>
                </a:solidFill>
                <a:latin typeface="Arial Unicode MS" pitchFamily="34" charset="-128"/>
              </a:defRPr>
            </a:lvl3pPr>
            <a:lvl4pPr marL="1600200" indent="-228600" defTabSz="1371600">
              <a:defRPr sz="2400" b="1">
                <a:solidFill>
                  <a:schemeClr val="bg1"/>
                </a:solidFill>
                <a:latin typeface="Arial Unicode MS" pitchFamily="34" charset="-128"/>
              </a:defRPr>
            </a:lvl4pPr>
            <a:lvl5pPr marL="2057400" indent="-228600" defTabSz="1371600">
              <a:defRPr sz="2400" b="1">
                <a:solidFill>
                  <a:schemeClr val="bg1"/>
                </a:solidFill>
                <a:latin typeface="Arial Unicode MS" pitchFamily="34" charset="-128"/>
              </a:defRPr>
            </a:lvl5pPr>
            <a:lvl6pPr marL="2514600" indent="-228600" defTabSz="1371600" eaLnBrk="0" fontAlgn="base" hangingPunct="0">
              <a:spcBef>
                <a:spcPct val="0"/>
              </a:spcBef>
              <a:spcAft>
                <a:spcPct val="0"/>
              </a:spcAft>
              <a:defRPr sz="2400" b="1">
                <a:solidFill>
                  <a:schemeClr val="bg1"/>
                </a:solidFill>
                <a:latin typeface="Arial Unicode MS" pitchFamily="34" charset="-128"/>
              </a:defRPr>
            </a:lvl6pPr>
            <a:lvl7pPr marL="2971800" indent="-228600" defTabSz="1371600" eaLnBrk="0" fontAlgn="base" hangingPunct="0">
              <a:spcBef>
                <a:spcPct val="0"/>
              </a:spcBef>
              <a:spcAft>
                <a:spcPct val="0"/>
              </a:spcAft>
              <a:defRPr sz="2400" b="1">
                <a:solidFill>
                  <a:schemeClr val="bg1"/>
                </a:solidFill>
                <a:latin typeface="Arial Unicode MS" pitchFamily="34" charset="-128"/>
              </a:defRPr>
            </a:lvl7pPr>
            <a:lvl8pPr marL="3429000" indent="-228600" defTabSz="1371600" eaLnBrk="0" fontAlgn="base" hangingPunct="0">
              <a:spcBef>
                <a:spcPct val="0"/>
              </a:spcBef>
              <a:spcAft>
                <a:spcPct val="0"/>
              </a:spcAft>
              <a:defRPr sz="2400" b="1">
                <a:solidFill>
                  <a:schemeClr val="bg1"/>
                </a:solidFill>
                <a:latin typeface="Arial Unicode MS" pitchFamily="34" charset="-128"/>
              </a:defRPr>
            </a:lvl8pPr>
            <a:lvl9pPr marL="3886200" indent="-228600" defTabSz="1371600" eaLnBrk="0" fontAlgn="base" hangingPunct="0">
              <a:spcBef>
                <a:spcPct val="0"/>
              </a:spcBef>
              <a:spcAft>
                <a:spcPct val="0"/>
              </a:spcAft>
              <a:defRPr sz="2400" b="1">
                <a:solidFill>
                  <a:schemeClr val="bg1"/>
                </a:solidFill>
                <a:latin typeface="Arial Unicode MS" pitchFamily="34" charset="-128"/>
              </a:defRPr>
            </a:lvl9pPr>
          </a:lstStyle>
          <a:p>
            <a:pPr marL="0" marR="0" lvl="0" indent="0" algn="r" defTabSz="1371600" rtl="0" eaLnBrk="1" fontAlgn="base" latinLnBrk="0" hangingPunct="1">
              <a:lnSpc>
                <a:spcPct val="100000"/>
              </a:lnSpc>
              <a:spcBef>
                <a:spcPct val="0"/>
              </a:spcBef>
              <a:spcAft>
                <a:spcPct val="0"/>
              </a:spcAft>
              <a:buClrTx/>
              <a:buSzTx/>
              <a:buFontTx/>
              <a:buNone/>
              <a:tabLst/>
              <a:defRPr/>
            </a:pPr>
            <a:fld id="{846B35D8-4FC0-4339-B72E-2627F1D51FB8}" type="slidenum">
              <a:rPr kumimoji="0" lang="ru-RU" altLang="ru-RU" sz="1200" b="1" i="0" u="none" strike="noStrike" kern="1200" cap="none" spc="0" normalizeH="0" baseline="0" noProof="0" smtClean="0">
                <a:ln>
                  <a:noFill/>
                </a:ln>
                <a:solidFill>
                  <a:srgbClr val="FFFFFF"/>
                </a:solidFill>
                <a:effectLst/>
                <a:uLnTx/>
                <a:uFillTx/>
                <a:latin typeface="Arial Black" panose="020B0A04020102020204" pitchFamily="34" charset="0"/>
                <a:ea typeface="+mn-ea"/>
                <a:cs typeface="+mn-cs"/>
              </a:rPr>
              <a:pPr marL="0" marR="0" lvl="0" indent="0" algn="r" defTabSz="1371600" rtl="0" eaLnBrk="1" fontAlgn="base" latinLnBrk="0" hangingPunct="1">
                <a:lnSpc>
                  <a:spcPct val="100000"/>
                </a:lnSpc>
                <a:spcBef>
                  <a:spcPct val="0"/>
                </a:spcBef>
                <a:spcAft>
                  <a:spcPct val="0"/>
                </a:spcAft>
                <a:buClrTx/>
                <a:buSzTx/>
                <a:buFontTx/>
                <a:buNone/>
                <a:tabLst/>
                <a:defRPr/>
              </a:pPr>
              <a:t>3</a:t>
            </a:fld>
            <a:endParaRPr kumimoji="0" lang="ru-RU" altLang="ru-RU" sz="1200" b="1" i="0" u="none" strike="noStrike" kern="1200" cap="none" spc="0" normalizeH="0" baseline="0" noProof="0" smtClean="0">
              <a:ln>
                <a:noFill/>
              </a:ln>
              <a:solidFill>
                <a:srgbClr val="FFFFFF"/>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553850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30</a:t>
            </a:fld>
            <a:endParaRPr lang="ru-RU" altLang="ru-RU" sz="1400" b="0" smtClean="0"/>
          </a:p>
        </p:txBody>
      </p:sp>
      <p:sp>
        <p:nvSpPr>
          <p:cNvPr id="2" name="Прямоугольник 1"/>
          <p:cNvSpPr/>
          <p:nvPr/>
        </p:nvSpPr>
        <p:spPr>
          <a:xfrm>
            <a:off x="9756" y="441270"/>
            <a:ext cx="9144000" cy="461665"/>
          </a:xfrm>
          <a:prstGeom prst="rect">
            <a:avLst/>
          </a:prstGeom>
        </p:spPr>
        <p:txBody>
          <a:bodyPr wrap="square">
            <a:spAutoFit/>
          </a:bodyPr>
          <a:lstStyle/>
          <a:p>
            <a:pPr indent="457200" algn="just"/>
            <a:r>
              <a:rPr lang="ru-RU" altLang="ru-RU" b="0" dirty="0" smtClean="0">
                <a:latin typeface="Times New Roman" panose="02020603050405020304" pitchFamily="18" charset="0"/>
                <a:cs typeface="Times New Roman" panose="02020603050405020304" pitchFamily="18" charset="0"/>
              </a:rPr>
              <a:t>.</a:t>
            </a:r>
            <a:endParaRPr lang="ru-RU" b="0" dirty="0" smtClean="0">
              <a:latin typeface="Times New Roman" panose="02020603050405020304" pitchFamily="18" charset="0"/>
              <a:cs typeface="Times New Roman" panose="02020603050405020304" pitchFamily="18" charset="0"/>
            </a:endParaRPr>
          </a:p>
        </p:txBody>
      </p:sp>
      <p:pic>
        <p:nvPicPr>
          <p:cNvPr id="2052" name="Picture 4" descr="http://citforum.ru/SE/project/msf/image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40" y="1520788"/>
            <a:ext cx="7488832" cy="497258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9756" y="462742"/>
            <a:ext cx="9019662" cy="757130"/>
          </a:xfrm>
          <a:prstGeom prst="rect">
            <a:avLst/>
          </a:prstGeom>
        </p:spPr>
        <p:txBody>
          <a:bodyPr wrap="square">
            <a:spAutoFit/>
          </a:bodyPr>
          <a:lstStyle/>
          <a:p>
            <a:pPr indent="457200" algn="ctr">
              <a:lnSpc>
                <a:spcPct val="90000"/>
              </a:lnSpc>
              <a:defRPr/>
            </a:pPr>
            <a:r>
              <a:rPr lang="ru-RU" altLang="ru-RU" dirty="0" smtClean="0">
                <a:latin typeface="Times New Roman" charset="0"/>
                <a:cs typeface="Times New Roman" charset="0"/>
              </a:rPr>
              <a:t>ЖЦ </a:t>
            </a:r>
            <a:r>
              <a:rPr lang="ru-RU" altLang="ru-RU" dirty="0">
                <a:latin typeface="Times New Roman" charset="0"/>
                <a:cs typeface="Times New Roman" charset="0"/>
              </a:rPr>
              <a:t>проекта протекает в виде последовательности итераций </a:t>
            </a:r>
            <a:r>
              <a:rPr lang="ru-RU" altLang="ru-RU" dirty="0" smtClean="0">
                <a:latin typeface="Times New Roman" charset="0"/>
                <a:cs typeface="Times New Roman" charset="0"/>
              </a:rPr>
              <a:t>выпуска </a:t>
            </a:r>
            <a:r>
              <a:rPr lang="ru-RU" altLang="ru-RU" dirty="0">
                <a:latin typeface="Times New Roman" charset="0"/>
                <a:cs typeface="Times New Roman" charset="0"/>
              </a:rPr>
              <a:t>версий (итерационный процесс</a:t>
            </a:r>
            <a:r>
              <a:rPr lang="ru-RU" altLang="ru-RU" dirty="0" smtClean="0">
                <a:latin typeface="Times New Roman" charset="0"/>
                <a:cs typeface="Times New Roman" charset="0"/>
              </a:rPr>
              <a:t>)</a:t>
            </a:r>
            <a:endParaRPr lang="ru-RU" altLang="ru-RU" dirty="0">
              <a:latin typeface="Times New Roman" charset="0"/>
              <a:cs typeface="Times New Roman" charset="0"/>
            </a:endParaRPr>
          </a:p>
        </p:txBody>
      </p:sp>
    </p:spTree>
    <p:extLst>
      <p:ext uri="{BB962C8B-B14F-4D97-AF65-F5344CB8AC3E}">
        <p14:creationId xmlns:p14="http://schemas.microsoft.com/office/powerpoint/2010/main" val="3996832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31</a:t>
            </a:fld>
            <a:endParaRPr lang="ru-RU" altLang="ru-RU" sz="1400" b="0" smtClean="0"/>
          </a:p>
        </p:txBody>
      </p:sp>
      <p:sp>
        <p:nvSpPr>
          <p:cNvPr id="2" name="Прямоугольник 1"/>
          <p:cNvSpPr/>
          <p:nvPr/>
        </p:nvSpPr>
        <p:spPr>
          <a:xfrm>
            <a:off x="0" y="1016732"/>
            <a:ext cx="9144000" cy="1938992"/>
          </a:xfrm>
          <a:prstGeom prst="rect">
            <a:avLst/>
          </a:prstGeom>
        </p:spPr>
        <p:txBody>
          <a:bodyPr wrap="square">
            <a:spAutoFit/>
          </a:bodyPr>
          <a:lstStyle/>
          <a:p>
            <a:pPr indent="457200" algn="just"/>
            <a:r>
              <a:rPr lang="ru-RU" altLang="ru-RU" dirty="0">
                <a:latin typeface="Times New Roman" panose="02020603050405020304" pitchFamily="18" charset="0"/>
                <a:cs typeface="Times New Roman" panose="02020603050405020304" pitchFamily="18" charset="0"/>
              </a:rPr>
              <a:t>MSF рекомендует</a:t>
            </a:r>
            <a:endParaRPr lang="ru-RU" altLang="ru-RU" dirty="0" smtClean="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вкладывать </a:t>
            </a:r>
            <a:r>
              <a:rPr lang="ru-RU" altLang="ru-RU" b="0" dirty="0">
                <a:latin typeface="Times New Roman" panose="02020603050405020304" pitchFamily="18" charset="0"/>
                <a:cs typeface="Times New Roman" panose="02020603050405020304" pitchFamily="18" charset="0"/>
              </a:rPr>
              <a:t>в первую версию продукта только базовую функциональность и затем наращивать ее в следующих </a:t>
            </a:r>
            <a:r>
              <a:rPr lang="ru-RU" altLang="ru-RU" b="0" dirty="0" smtClean="0">
                <a:latin typeface="Times New Roman" panose="02020603050405020304" pitchFamily="18" charset="0"/>
                <a:cs typeface="Times New Roman" panose="02020603050405020304" pitchFamily="18" charset="0"/>
              </a:rPr>
              <a:t>версиях.</a:t>
            </a:r>
          </a:p>
          <a:p>
            <a:pPr indent="457200" algn="just"/>
            <a:r>
              <a:rPr lang="ru-RU" altLang="ru-RU" dirty="0" smtClean="0">
                <a:latin typeface="Times New Roman" charset="0"/>
                <a:cs typeface="Times New Roman" charset="0"/>
              </a:rPr>
              <a:t>► даже д</a:t>
            </a:r>
            <a:r>
              <a:rPr lang="ru-RU" altLang="ru-RU" b="0" dirty="0" smtClean="0">
                <a:latin typeface="Times New Roman" panose="02020603050405020304" pitchFamily="18" charset="0"/>
                <a:cs typeface="Times New Roman" panose="02020603050405020304" pitchFamily="18" charset="0"/>
              </a:rPr>
              <a:t>ля </a:t>
            </a:r>
            <a:r>
              <a:rPr lang="ru-RU" altLang="ru-RU" b="0" dirty="0">
                <a:latin typeface="Times New Roman" panose="02020603050405020304" pitchFamily="18" charset="0"/>
                <a:cs typeface="Times New Roman" panose="02020603050405020304" pitchFamily="18" charset="0"/>
              </a:rPr>
              <a:t>малых </a:t>
            </a:r>
            <a:r>
              <a:rPr lang="ru-RU" altLang="ru-RU" b="0" dirty="0" smtClean="0">
                <a:latin typeface="Times New Roman" panose="02020603050405020304" pitchFamily="18" charset="0"/>
                <a:cs typeface="Times New Roman" panose="02020603050405020304" pitchFamily="18" charset="0"/>
              </a:rPr>
              <a:t>проектов, в которых </a:t>
            </a:r>
            <a:r>
              <a:rPr lang="ru-RU" altLang="ru-RU" b="0" dirty="0">
                <a:latin typeface="Times New Roman" panose="02020603050405020304" pitchFamily="18" charset="0"/>
                <a:cs typeface="Times New Roman" panose="02020603050405020304" pitchFamily="18" charset="0"/>
              </a:rPr>
              <a:t>достаточно одной итерации, </a:t>
            </a:r>
            <a:r>
              <a:rPr lang="ru-RU" altLang="ru-RU" b="0" dirty="0" smtClean="0">
                <a:latin typeface="Times New Roman" panose="02020603050405020304" pitchFamily="18" charset="0"/>
                <a:cs typeface="Times New Roman" panose="02020603050405020304" pitchFamily="18" charset="0"/>
              </a:rPr>
              <a:t>все </a:t>
            </a:r>
            <a:r>
              <a:rPr lang="ru-RU" altLang="ru-RU" b="0" dirty="0">
                <a:latin typeface="Times New Roman" panose="02020603050405020304" pitchFamily="18" charset="0"/>
                <a:cs typeface="Times New Roman" panose="02020603050405020304" pitchFamily="18" charset="0"/>
              </a:rPr>
              <a:t>равно </a:t>
            </a:r>
            <a:r>
              <a:rPr lang="ru-RU" altLang="ru-RU" b="0" dirty="0" smtClean="0">
                <a:latin typeface="Times New Roman" panose="02020603050405020304" pitchFamily="18" charset="0"/>
                <a:cs typeface="Times New Roman" panose="02020603050405020304" pitchFamily="18" charset="0"/>
              </a:rPr>
              <a:t>выполнять </a:t>
            </a:r>
            <a:r>
              <a:rPr lang="ru-RU" altLang="ru-RU" b="0" dirty="0" err="1" smtClean="0">
                <a:latin typeface="Times New Roman" panose="02020603050405020304" pitchFamily="18" charset="0"/>
                <a:cs typeface="Times New Roman" panose="02020603050405020304" pitchFamily="18" charset="0"/>
              </a:rPr>
              <a:t>версионирование</a:t>
            </a:r>
            <a:r>
              <a:rPr lang="ru-RU" altLang="ru-RU" b="0" dirty="0" smtClean="0">
                <a:latin typeface="Times New Roman" panose="02020603050405020304" pitchFamily="18" charset="0"/>
                <a:cs typeface="Times New Roman" panose="02020603050405020304" pitchFamily="18" charset="0"/>
              </a:rPr>
              <a:t>.</a:t>
            </a:r>
            <a:endParaRPr lang="ru-RU" b="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151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32</a:t>
            </a:fld>
            <a:endParaRPr lang="ru-RU" altLang="ru-RU" sz="1400" b="0" smtClean="0"/>
          </a:p>
        </p:txBody>
      </p:sp>
      <p:sp>
        <p:nvSpPr>
          <p:cNvPr id="2" name="Прямоугольник 1"/>
          <p:cNvSpPr/>
          <p:nvPr/>
        </p:nvSpPr>
        <p:spPr>
          <a:xfrm>
            <a:off x="0" y="1016732"/>
            <a:ext cx="9144000" cy="3046988"/>
          </a:xfrm>
          <a:prstGeom prst="rect">
            <a:avLst/>
          </a:prstGeom>
        </p:spPr>
        <p:txBody>
          <a:bodyPr wrap="square">
            <a:spAutoFit/>
          </a:bodyPr>
          <a:lstStyle/>
          <a:p>
            <a:pPr indent="457200" algn="just"/>
            <a:r>
              <a:rPr lang="ru-RU" altLang="ru-RU" dirty="0" smtClean="0">
                <a:latin typeface="Times New Roman" panose="02020603050405020304" pitchFamily="18" charset="0"/>
                <a:cs typeface="Times New Roman" panose="02020603050405020304" pitchFamily="18" charset="0"/>
              </a:rPr>
              <a:t>Рекомендации </a:t>
            </a:r>
            <a:r>
              <a:rPr lang="ru-RU" altLang="ru-RU" dirty="0">
                <a:latin typeface="Times New Roman" panose="02020603050405020304" pitchFamily="18" charset="0"/>
                <a:cs typeface="Times New Roman" panose="02020603050405020304" pitchFamily="18" charset="0"/>
              </a:rPr>
              <a:t>MSF для выпуска версий решения:</a:t>
            </a:r>
          </a:p>
          <a:p>
            <a:pPr indent="457200" algn="just"/>
            <a:r>
              <a:rPr lang="ru-RU" altLang="ru-RU" dirty="0" smtClean="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Создавая </a:t>
            </a:r>
            <a:r>
              <a:rPr lang="ru-RU" altLang="ru-RU" b="0" dirty="0">
                <a:latin typeface="Times New Roman" panose="02020603050405020304" pitchFamily="18" charset="0"/>
                <a:cs typeface="Times New Roman" panose="02020603050405020304" pitchFamily="18" charset="0"/>
              </a:rPr>
              <a:t>планы, предусматривайте </a:t>
            </a:r>
            <a:r>
              <a:rPr lang="ru-RU" altLang="ru-RU" b="0" dirty="0" err="1" smtClean="0">
                <a:latin typeface="Times New Roman" panose="02020603050405020304" pitchFamily="18" charset="0"/>
                <a:cs typeface="Times New Roman" panose="02020603050405020304" pitchFamily="18" charset="0"/>
              </a:rPr>
              <a:t>версионирование</a:t>
            </a:r>
            <a:endParaRPr lang="ru-RU" altLang="ru-RU" b="0" dirty="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Прежде </a:t>
            </a:r>
            <a:r>
              <a:rPr lang="ru-RU" altLang="ru-RU" b="0" dirty="0">
                <a:latin typeface="Times New Roman" panose="02020603050405020304" pitchFamily="18" charset="0"/>
                <a:cs typeface="Times New Roman" panose="02020603050405020304" pitchFamily="18" charset="0"/>
              </a:rPr>
              <a:t>всего, поставляйте базовую </a:t>
            </a:r>
            <a:r>
              <a:rPr lang="ru-RU" altLang="ru-RU" b="0" dirty="0" smtClean="0">
                <a:latin typeface="Times New Roman" panose="02020603050405020304" pitchFamily="18" charset="0"/>
                <a:cs typeface="Times New Roman" panose="02020603050405020304" pitchFamily="18" charset="0"/>
              </a:rPr>
              <a:t>функциональность</a:t>
            </a:r>
            <a:endParaRPr lang="ru-RU" altLang="ru-RU" b="0" dirty="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Выбирайте </a:t>
            </a:r>
            <a:r>
              <a:rPr lang="ru-RU" altLang="ru-RU" b="0" dirty="0">
                <a:latin typeface="Times New Roman" panose="02020603050405020304" pitchFamily="18" charset="0"/>
                <a:cs typeface="Times New Roman" panose="02020603050405020304" pitchFamily="18" charset="0"/>
              </a:rPr>
              <a:t>приоритеты, учитывая </a:t>
            </a:r>
            <a:r>
              <a:rPr lang="ru-RU" altLang="ru-RU" b="0" dirty="0" smtClean="0">
                <a:latin typeface="Times New Roman" panose="02020603050405020304" pitchFamily="18" charset="0"/>
                <a:cs typeface="Times New Roman" panose="02020603050405020304" pitchFamily="18" charset="0"/>
              </a:rPr>
              <a:t>риски</a:t>
            </a:r>
            <a:endParaRPr lang="ru-RU" altLang="ru-RU" b="0" dirty="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Осуществляйте </a:t>
            </a:r>
            <a:r>
              <a:rPr lang="ru-RU" altLang="ru-RU" b="0" dirty="0">
                <a:latin typeface="Times New Roman" panose="02020603050405020304" pitchFamily="18" charset="0"/>
                <a:cs typeface="Times New Roman" panose="02020603050405020304" pitchFamily="18" charset="0"/>
              </a:rPr>
              <a:t>частые итерации </a:t>
            </a:r>
            <a:r>
              <a:rPr lang="ru-RU" altLang="ru-RU" b="0" dirty="0" smtClean="0">
                <a:latin typeface="Times New Roman" panose="02020603050405020304" pitchFamily="18" charset="0"/>
                <a:cs typeface="Times New Roman" panose="02020603050405020304" pitchFamily="18" charset="0"/>
              </a:rPr>
              <a:t>разработки</a:t>
            </a:r>
            <a:endParaRPr lang="ru-RU" altLang="ru-RU" b="0" dirty="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altLang="ru-RU" b="0" dirty="0" err="1" smtClean="0">
                <a:latin typeface="Times New Roman" panose="02020603050405020304" pitchFamily="18" charset="0"/>
                <a:cs typeface="Times New Roman" panose="02020603050405020304" pitchFamily="18" charset="0"/>
              </a:rPr>
              <a:t>Институцируйте</a:t>
            </a:r>
            <a:r>
              <a:rPr lang="ru-RU" altLang="ru-RU" b="0" dirty="0" smtClean="0">
                <a:latin typeface="Times New Roman" panose="02020603050405020304" pitchFamily="18" charset="0"/>
                <a:cs typeface="Times New Roman" panose="02020603050405020304" pitchFamily="18" charset="0"/>
              </a:rPr>
              <a:t> </a:t>
            </a:r>
            <a:r>
              <a:rPr lang="ru-RU" altLang="ru-RU" b="0" dirty="0">
                <a:latin typeface="Times New Roman" panose="02020603050405020304" pitchFamily="18" charset="0"/>
                <a:cs typeface="Times New Roman" panose="02020603050405020304" pitchFamily="18" charset="0"/>
              </a:rPr>
              <a:t>процедуры контроля изменений в </a:t>
            </a:r>
            <a:r>
              <a:rPr lang="ru-RU" altLang="ru-RU" b="0" dirty="0" smtClean="0">
                <a:latin typeface="Times New Roman" panose="02020603050405020304" pitchFamily="18" charset="0"/>
                <a:cs typeface="Times New Roman" panose="02020603050405020304" pitchFamily="18" charset="0"/>
              </a:rPr>
              <a:t>проекте</a:t>
            </a:r>
            <a:endParaRPr lang="ru-RU" altLang="ru-RU" b="0" dirty="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Не </a:t>
            </a:r>
            <a:r>
              <a:rPr lang="ru-RU" altLang="ru-RU" b="0" dirty="0">
                <a:latin typeface="Times New Roman" panose="02020603050405020304" pitchFamily="18" charset="0"/>
                <a:cs typeface="Times New Roman" panose="02020603050405020304" pitchFamily="18" charset="0"/>
              </a:rPr>
              <a:t>создавайте новых версий, если они не увеличивают ценность </a:t>
            </a:r>
            <a:r>
              <a:rPr lang="ru-RU" altLang="ru-RU" b="0" dirty="0" smtClean="0">
                <a:latin typeface="Times New Roman" panose="02020603050405020304" pitchFamily="18" charset="0"/>
                <a:cs typeface="Times New Roman" panose="02020603050405020304" pitchFamily="18" charset="0"/>
              </a:rPr>
              <a:t>решения</a:t>
            </a:r>
            <a:endParaRPr lang="ru-RU" b="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3069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33</a:t>
            </a:fld>
            <a:endParaRPr lang="ru-RU" altLang="ru-RU" sz="1400" b="0" smtClean="0"/>
          </a:p>
        </p:txBody>
      </p:sp>
      <p:sp>
        <p:nvSpPr>
          <p:cNvPr id="4" name="Прямоугольник 3"/>
          <p:cNvSpPr/>
          <p:nvPr/>
        </p:nvSpPr>
        <p:spPr>
          <a:xfrm>
            <a:off x="67564" y="368660"/>
            <a:ext cx="9072500" cy="1200329"/>
          </a:xfrm>
          <a:prstGeom prst="rect">
            <a:avLst/>
          </a:prstGeom>
        </p:spPr>
        <p:txBody>
          <a:bodyPr wrap="square">
            <a:spAutoFit/>
          </a:bodyPr>
          <a:lstStyle/>
          <a:p>
            <a:pPr indent="457200" algn="just"/>
            <a:r>
              <a:rPr lang="ru-RU" dirty="0">
                <a:latin typeface="Times New Roman" panose="02020603050405020304" pitchFamily="18" charset="0"/>
                <a:cs typeface="Times New Roman" panose="02020603050405020304" pitchFamily="18" charset="0"/>
              </a:rPr>
              <a:t>В основе методологии MSF лежит итеративный интегрированный подход к созданию и внедрению решений, базирующийся на фазах и вехах.</a:t>
            </a:r>
          </a:p>
        </p:txBody>
      </p:sp>
      <p:sp>
        <p:nvSpPr>
          <p:cNvPr id="5" name="Прямоугольник 4"/>
          <p:cNvSpPr/>
          <p:nvPr/>
        </p:nvSpPr>
        <p:spPr>
          <a:xfrm>
            <a:off x="65342" y="2096852"/>
            <a:ext cx="9140064" cy="2308324"/>
          </a:xfrm>
          <a:prstGeom prst="rect">
            <a:avLst/>
          </a:prstGeom>
        </p:spPr>
        <p:txBody>
          <a:bodyPr wrap="square">
            <a:spAutoFit/>
          </a:bodyPr>
          <a:lstStyle/>
          <a:p>
            <a:pPr indent="457200" algn="just"/>
            <a:r>
              <a:rPr lang="ru-RU" dirty="0">
                <a:latin typeface="Times New Roman" panose="02020603050405020304" pitchFamily="18" charset="0"/>
                <a:cs typeface="Times New Roman" panose="02020603050405020304" pitchFamily="18" charset="0"/>
              </a:rPr>
              <a:t>Итеративность</a:t>
            </a:r>
            <a:r>
              <a:rPr lang="ru-RU" b="0"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предусматривает </a:t>
            </a:r>
            <a:r>
              <a:rPr lang="ru-RU" dirty="0">
                <a:latin typeface="Times New Roman" panose="02020603050405020304" pitchFamily="18" charset="0"/>
                <a:cs typeface="Times New Roman" panose="02020603050405020304" pitchFamily="18" charset="0"/>
              </a:rPr>
              <a:t>поэтапное создание всех элементов проекта</a:t>
            </a:r>
            <a:r>
              <a:rPr lang="ru-RU" b="0" dirty="0">
                <a:latin typeface="Times New Roman" panose="02020603050405020304" pitchFamily="18" charset="0"/>
                <a:cs typeface="Times New Roman" panose="02020603050405020304" pitchFamily="18" charset="0"/>
              </a:rPr>
              <a:t>: </a:t>
            </a:r>
            <a:endParaRPr lang="ru-RU" b="0" dirty="0" smtClean="0">
              <a:latin typeface="Times New Roman" panose="02020603050405020304" pitchFamily="18" charset="0"/>
              <a:cs typeface="Times New Roman" panose="02020603050405020304" pitchFamily="18" charset="0"/>
            </a:endParaRPr>
          </a:p>
          <a:p>
            <a:pPr indent="457200" algn="just"/>
            <a:r>
              <a:rPr lang="ru-RU" altLang="ru-RU"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программного кода</a:t>
            </a:r>
          </a:p>
          <a:p>
            <a:pPr indent="457200" algn="just"/>
            <a:r>
              <a:rPr lang="ru-RU" altLang="ru-RU"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документации </a:t>
            </a:r>
          </a:p>
          <a:p>
            <a:pPr indent="457200" algn="just"/>
            <a:r>
              <a:rPr lang="ru-RU" altLang="ru-RU"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дизайна </a:t>
            </a:r>
          </a:p>
          <a:p>
            <a:pPr indent="457200" algn="just"/>
            <a:r>
              <a:rPr lang="ru-RU" altLang="ru-RU"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планов </a:t>
            </a:r>
          </a:p>
        </p:txBody>
      </p:sp>
      <p:sp>
        <p:nvSpPr>
          <p:cNvPr id="8" name="Прямоугольник 7"/>
          <p:cNvSpPr/>
          <p:nvPr/>
        </p:nvSpPr>
        <p:spPr>
          <a:xfrm>
            <a:off x="65342" y="5193196"/>
            <a:ext cx="9140064" cy="1200329"/>
          </a:xfrm>
          <a:prstGeom prst="rect">
            <a:avLst/>
          </a:prstGeom>
        </p:spPr>
        <p:txBody>
          <a:bodyPr wrap="square">
            <a:spAutoFit/>
          </a:bodyPr>
          <a:lstStyle/>
          <a:p>
            <a:pPr indent="457200" algn="just"/>
            <a:r>
              <a:rPr lang="ru-RU" dirty="0">
                <a:latin typeface="Times New Roman" panose="02020603050405020304" pitchFamily="18" charset="0"/>
                <a:cs typeface="Times New Roman" panose="02020603050405020304" pitchFamily="18" charset="0"/>
              </a:rPr>
              <a:t>Интеграция </a:t>
            </a:r>
            <a:r>
              <a:rPr lang="ru-RU" dirty="0" smtClean="0">
                <a:latin typeface="Times New Roman" panose="02020603050405020304" pitchFamily="18" charset="0"/>
                <a:cs typeface="Times New Roman" panose="02020603050405020304" pitchFamily="18" charset="0"/>
              </a:rPr>
              <a:t>позволяет:</a:t>
            </a:r>
          </a:p>
          <a:p>
            <a:pPr indent="457200" algn="just"/>
            <a:r>
              <a:rPr lang="ru-RU" altLang="ru-RU"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 </a:t>
            </a:r>
            <a:r>
              <a:rPr lang="ru-RU" b="0" dirty="0">
                <a:latin typeface="Times New Roman" panose="02020603050405020304" pitchFamily="18" charset="0"/>
                <a:cs typeface="Times New Roman" panose="02020603050405020304" pitchFamily="18" charset="0"/>
              </a:rPr>
              <a:t>более полно сосредоточиться на нуждах </a:t>
            </a:r>
            <a:r>
              <a:rPr lang="ru-RU" b="0" dirty="0" smtClean="0">
                <a:latin typeface="Times New Roman" panose="02020603050405020304" pitchFamily="18" charset="0"/>
                <a:cs typeface="Times New Roman" panose="02020603050405020304" pitchFamily="18" charset="0"/>
              </a:rPr>
              <a:t>Заказчика</a:t>
            </a:r>
          </a:p>
          <a:p>
            <a:pPr indent="457200" algn="just"/>
            <a:r>
              <a:rPr lang="ru-RU" altLang="ru-RU" dirty="0" smtClean="0">
                <a:latin typeface="Times New Roman" charset="0"/>
                <a:cs typeface="Times New Roman" charset="0"/>
              </a:rPr>
              <a:t>►</a:t>
            </a:r>
            <a:r>
              <a:rPr lang="ru-RU" altLang="ru-RU"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улучшить </a:t>
            </a:r>
            <a:r>
              <a:rPr lang="ru-RU" b="0" dirty="0">
                <a:latin typeface="Times New Roman" panose="02020603050405020304" pitchFamily="18" charset="0"/>
                <a:cs typeface="Times New Roman" panose="02020603050405020304" pitchFamily="18" charset="0"/>
              </a:rPr>
              <a:t>взаимодействие с командой </a:t>
            </a:r>
            <a:r>
              <a:rPr lang="ru-RU" b="0" dirty="0" smtClean="0">
                <a:latin typeface="Times New Roman" panose="02020603050405020304" pitchFamily="18" charset="0"/>
                <a:cs typeface="Times New Roman" panose="02020603050405020304" pitchFamily="18" charset="0"/>
              </a:rPr>
              <a:t>сопровождения</a:t>
            </a:r>
          </a:p>
        </p:txBody>
      </p:sp>
    </p:spTree>
    <p:extLst>
      <p:ext uri="{BB962C8B-B14F-4D97-AF65-F5344CB8AC3E}">
        <p14:creationId xmlns:p14="http://schemas.microsoft.com/office/powerpoint/2010/main" val="3786093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34</a:t>
            </a:fld>
            <a:endParaRPr lang="ru-RU" altLang="ru-RU" sz="1400" b="0" smtClean="0"/>
          </a:p>
        </p:txBody>
      </p:sp>
      <p:sp>
        <p:nvSpPr>
          <p:cNvPr id="2" name="Прямоугольник 1"/>
          <p:cNvSpPr/>
          <p:nvPr/>
        </p:nvSpPr>
        <p:spPr>
          <a:xfrm>
            <a:off x="3285" y="0"/>
            <a:ext cx="9144000" cy="830997"/>
          </a:xfrm>
          <a:prstGeom prst="rect">
            <a:avLst/>
          </a:prstGeom>
        </p:spPr>
        <p:txBody>
          <a:bodyPr wrap="square">
            <a:spAutoFit/>
          </a:bodyPr>
          <a:lstStyle/>
          <a:p>
            <a:pPr indent="457200" algn="just"/>
            <a:r>
              <a:rPr lang="ru-RU" dirty="0">
                <a:latin typeface="Times New Roman" panose="02020603050405020304" pitchFamily="18" charset="0"/>
                <a:cs typeface="Times New Roman" panose="02020603050405020304" pitchFamily="18" charset="0"/>
              </a:rPr>
              <a:t>В рамках одной итерации, </a:t>
            </a:r>
            <a:r>
              <a:rPr lang="ru-RU" dirty="0" smtClean="0">
                <a:latin typeface="Times New Roman" panose="02020603050405020304" pitchFamily="18" charset="0"/>
                <a:cs typeface="Times New Roman" panose="02020603050405020304" pitchFamily="18" charset="0"/>
              </a:rPr>
              <a:t>ЖЦ выпуска </a:t>
            </a:r>
            <a:r>
              <a:rPr lang="ru-RU" dirty="0">
                <a:latin typeface="Times New Roman" panose="02020603050405020304" pitchFamily="18" charset="0"/>
                <a:cs typeface="Times New Roman" panose="02020603050405020304" pitchFamily="18" charset="0"/>
              </a:rPr>
              <a:t>версии </a:t>
            </a:r>
            <a:endParaRPr lang="ru-RU" dirty="0" smtClean="0">
              <a:latin typeface="Times New Roman" panose="02020603050405020304" pitchFamily="18" charset="0"/>
              <a:cs typeface="Times New Roman" panose="02020603050405020304" pitchFamily="18" charset="0"/>
            </a:endParaRPr>
          </a:p>
          <a:p>
            <a:pPr indent="457200" algn="just"/>
            <a:r>
              <a:rPr lang="ru-RU" dirty="0" smtClean="0">
                <a:latin typeface="Times New Roman" panose="02020603050405020304" pitchFamily="18" charset="0"/>
                <a:cs typeface="Times New Roman" panose="02020603050405020304" pitchFamily="18" charset="0"/>
              </a:rPr>
              <a:t>разбивается </a:t>
            </a:r>
            <a:r>
              <a:rPr lang="ru-RU" dirty="0">
                <a:latin typeface="Times New Roman" panose="02020603050405020304" pitchFamily="18" charset="0"/>
                <a:cs typeface="Times New Roman" panose="02020603050405020304" pitchFamily="18" charset="0"/>
              </a:rPr>
              <a:t>на </a:t>
            </a:r>
            <a:r>
              <a:rPr lang="ru-RU" dirty="0" smtClean="0">
                <a:latin typeface="Times New Roman" panose="02020603050405020304" pitchFamily="18" charset="0"/>
                <a:cs typeface="Times New Roman" panose="02020603050405020304" pitchFamily="18" charset="0"/>
              </a:rPr>
              <a:t>фазы и вехи </a:t>
            </a:r>
            <a:endParaRPr lang="ru-RU" dirty="0">
              <a:latin typeface="Times New Roman" panose="02020603050405020304" pitchFamily="18" charset="0"/>
              <a:cs typeface="Times New Roman" panose="02020603050405020304" pitchFamily="18" charset="0"/>
            </a:endParaRPr>
          </a:p>
        </p:txBody>
      </p:sp>
      <p:pic>
        <p:nvPicPr>
          <p:cNvPr id="5" name="Picture 2" descr="ÐÐ¾Ð´ÐµÐ»Ñ Ð¶Ð¸Ð·Ð½ÐµÐ½Ð½Ð¾Ð³Ð¾ ÑÐ¸ÐºÐ»Ð° ÑÐµÑÐµÐ½Ð¸Ñ MS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32" y="1664804"/>
            <a:ext cx="8424735" cy="493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01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35</a:t>
            </a:fld>
            <a:endParaRPr lang="ru-RU" altLang="ru-RU" sz="1400" b="0" smtClean="0"/>
          </a:p>
        </p:txBody>
      </p:sp>
      <p:sp>
        <p:nvSpPr>
          <p:cNvPr id="6" name="Прямоугольник 5"/>
          <p:cNvSpPr/>
          <p:nvPr/>
        </p:nvSpPr>
        <p:spPr>
          <a:xfrm>
            <a:off x="0" y="19665"/>
            <a:ext cx="9140064" cy="6740307"/>
          </a:xfrm>
          <a:prstGeom prst="rect">
            <a:avLst/>
          </a:prstGeom>
        </p:spPr>
        <p:txBody>
          <a:bodyPr wrap="square">
            <a:spAutoFit/>
          </a:bodyPr>
          <a:lstStyle/>
          <a:p>
            <a:pPr indent="457200" algn="just"/>
            <a:r>
              <a:rPr lang="ru-RU" dirty="0" smtClean="0">
                <a:latin typeface="Times New Roman" panose="02020603050405020304" pitchFamily="18" charset="0"/>
                <a:cs typeface="Times New Roman" panose="02020603050405020304" pitchFamily="18" charset="0"/>
              </a:rPr>
              <a:t>Фазы </a:t>
            </a:r>
            <a:r>
              <a:rPr lang="ru-RU" b="0" dirty="0" smtClean="0">
                <a:latin typeface="Times New Roman" panose="02020603050405020304" pitchFamily="18" charset="0"/>
                <a:cs typeface="Times New Roman" panose="02020603050405020304" pitchFamily="18" charset="0"/>
              </a:rPr>
              <a:t>– пять последовательно решаемых задач: </a:t>
            </a:r>
          </a:p>
          <a:p>
            <a:pPr indent="457200" algn="just"/>
            <a:r>
              <a:rPr lang="ru-RU" altLang="ru-RU"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выработка концепции (единого видения)</a:t>
            </a:r>
          </a:p>
          <a:p>
            <a:pPr indent="457200" algn="just"/>
            <a:r>
              <a:rPr lang="ru-RU" altLang="ru-RU"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планирование</a:t>
            </a:r>
          </a:p>
          <a:p>
            <a:pPr indent="457200" algn="just"/>
            <a:r>
              <a:rPr lang="ru-RU" altLang="ru-RU"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разработка</a:t>
            </a:r>
          </a:p>
          <a:p>
            <a:pPr indent="457200" algn="just"/>
            <a:r>
              <a:rPr lang="ru-RU" altLang="ru-RU"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стабилизация (тестирование)</a:t>
            </a:r>
          </a:p>
          <a:p>
            <a:pPr indent="457200" algn="just"/>
            <a:r>
              <a:rPr lang="ru-RU" altLang="ru-RU"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внедрение </a:t>
            </a:r>
          </a:p>
          <a:p>
            <a:pPr indent="457200" algn="just"/>
            <a:r>
              <a:rPr lang="ru-RU" dirty="0" smtClean="0">
                <a:latin typeface="Times New Roman" panose="02020603050405020304" pitchFamily="18" charset="0"/>
                <a:cs typeface="Times New Roman" panose="02020603050405020304" pitchFamily="18" charset="0"/>
              </a:rPr>
              <a:t>Вехи </a:t>
            </a:r>
            <a:r>
              <a:rPr lang="ru-RU" b="0" dirty="0">
                <a:latin typeface="Times New Roman" panose="02020603050405020304" pitchFamily="18" charset="0"/>
                <a:cs typeface="Times New Roman" panose="02020603050405020304" pitchFamily="18" charset="0"/>
              </a:rPr>
              <a:t>(</a:t>
            </a:r>
            <a:r>
              <a:rPr lang="ru-RU" b="0" dirty="0" err="1">
                <a:latin typeface="Times New Roman" panose="02020603050405020304" pitchFamily="18" charset="0"/>
                <a:cs typeface="Times New Roman" panose="02020603050405020304" pitchFamily="18" charset="0"/>
              </a:rPr>
              <a:t>milestones</a:t>
            </a:r>
            <a:r>
              <a:rPr lang="ru-RU" b="0" dirty="0">
                <a:latin typeface="Times New Roman" panose="02020603050405020304" pitchFamily="18" charset="0"/>
                <a:cs typeface="Times New Roman" panose="02020603050405020304" pitchFamily="18" charset="0"/>
              </a:rPr>
              <a:t>) </a:t>
            </a:r>
            <a:r>
              <a:rPr lang="ru-RU" b="0" dirty="0" smtClean="0">
                <a:latin typeface="Times New Roman" panose="02020603050405020304" pitchFamily="18" charset="0"/>
                <a:cs typeface="Times New Roman" panose="02020603050405020304" pitchFamily="18" charset="0"/>
              </a:rPr>
              <a:t>– ключевые </a:t>
            </a:r>
            <a:r>
              <a:rPr lang="ru-RU" b="0" dirty="0">
                <a:latin typeface="Times New Roman" panose="02020603050405020304" pitchFamily="18" charset="0"/>
                <a:cs typeface="Times New Roman" panose="02020603050405020304" pitchFamily="18" charset="0"/>
              </a:rPr>
              <a:t>точки проекта, характеризующие достижение </a:t>
            </a:r>
            <a:r>
              <a:rPr lang="ru-RU" b="0" dirty="0" smtClean="0">
                <a:latin typeface="Times New Roman" panose="02020603050405020304" pitchFamily="18" charset="0"/>
                <a:cs typeface="Times New Roman" panose="02020603050405020304" pitchFamily="18" charset="0"/>
              </a:rPr>
              <a:t>существенного результата</a:t>
            </a:r>
          </a:p>
          <a:p>
            <a:pPr indent="457200" algn="just"/>
            <a:r>
              <a:rPr lang="ru-RU" alt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главные вехи:</a:t>
            </a:r>
            <a:endParaRPr lang="ru-RU" dirty="0">
              <a:latin typeface="Times New Roman" panose="02020603050405020304" pitchFamily="18" charset="0"/>
              <a:cs typeface="Times New Roman" panose="02020603050405020304" pitchFamily="18" charset="0"/>
            </a:endParaRPr>
          </a:p>
          <a:p>
            <a:pPr indent="457200" algn="just"/>
            <a:r>
              <a:rPr lang="ru-RU" altLang="ru-RU" b="0" dirty="0">
                <a:latin typeface="Times New Roman" charset="0"/>
                <a:cs typeface="Times New Roman" charset="0"/>
              </a:rPr>
              <a:t>◦ </a:t>
            </a:r>
            <a:r>
              <a:rPr lang="ru-RU" b="0" dirty="0">
                <a:latin typeface="Times New Roman" panose="02020603050405020304" pitchFamily="18" charset="0"/>
                <a:cs typeface="Times New Roman" panose="02020603050405020304" pitchFamily="18" charset="0"/>
              </a:rPr>
              <a:t>служат точками перехода от одной фазы к другой</a:t>
            </a:r>
          </a:p>
          <a:p>
            <a:pPr indent="457200" algn="just"/>
            <a:r>
              <a:rPr lang="ru-RU" altLang="ru-RU" b="0" dirty="0">
                <a:latin typeface="Times New Roman" charset="0"/>
                <a:cs typeface="Times New Roman" charset="0"/>
              </a:rPr>
              <a:t>◦ </a:t>
            </a:r>
            <a:r>
              <a:rPr lang="ru-RU" b="0" dirty="0">
                <a:latin typeface="Times New Roman" panose="02020603050405020304" pitchFamily="18" charset="0"/>
                <a:cs typeface="Times New Roman" panose="02020603050405020304" pitchFamily="18" charset="0"/>
              </a:rPr>
              <a:t>определяют изменения в текущих задачах ролевых кластеров проектной команды</a:t>
            </a:r>
          </a:p>
          <a:p>
            <a:pPr indent="457200" algn="just"/>
            <a:r>
              <a:rPr lang="ru-RU" altLang="ru-RU" b="0" dirty="0">
                <a:latin typeface="Times New Roman" charset="0"/>
                <a:cs typeface="Times New Roman" charset="0"/>
              </a:rPr>
              <a:t>◦ </a:t>
            </a:r>
            <a:r>
              <a:rPr lang="ru-RU" b="0" dirty="0" smtClean="0">
                <a:latin typeface="Times New Roman" panose="02020603050405020304" pitchFamily="18" charset="0"/>
                <a:cs typeface="Times New Roman" panose="02020603050405020304" pitchFamily="18" charset="0"/>
              </a:rPr>
              <a:t>могут применяться </a:t>
            </a:r>
            <a:r>
              <a:rPr lang="ru-RU" b="0" dirty="0">
                <a:latin typeface="Times New Roman" panose="02020603050405020304" pitchFamily="18" charset="0"/>
                <a:cs typeface="Times New Roman" panose="02020603050405020304" pitchFamily="18" charset="0"/>
              </a:rPr>
              <a:t>в любом ИТ </a:t>
            </a:r>
            <a:r>
              <a:rPr lang="ru-RU" b="0" dirty="0" smtClean="0">
                <a:latin typeface="Times New Roman" panose="02020603050405020304" pitchFamily="18" charset="0"/>
                <a:cs typeface="Times New Roman" panose="02020603050405020304" pitchFamily="18" charset="0"/>
              </a:rPr>
              <a:t>проекте (универсальны)</a:t>
            </a:r>
            <a:endParaRPr lang="ru-RU" dirty="0">
              <a:latin typeface="Times New Roman" panose="02020603050405020304" pitchFamily="18" charset="0"/>
              <a:cs typeface="Times New Roman" panose="02020603050405020304" pitchFamily="18" charset="0"/>
            </a:endParaRPr>
          </a:p>
          <a:p>
            <a:pPr indent="457200" algn="just"/>
            <a:r>
              <a:rPr lang="ru-RU" alt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промежуточные вехи:</a:t>
            </a:r>
            <a:endParaRPr lang="ru-RU" dirty="0">
              <a:latin typeface="Times New Roman" panose="02020603050405020304" pitchFamily="18" charset="0"/>
              <a:cs typeface="Times New Roman" panose="02020603050405020304" pitchFamily="18" charset="0"/>
            </a:endParaRPr>
          </a:p>
          <a:p>
            <a:pPr indent="457200" algn="just"/>
            <a:r>
              <a:rPr lang="ru-RU" altLang="ru-RU" b="0" dirty="0">
                <a:latin typeface="Times New Roman" charset="0"/>
                <a:cs typeface="Times New Roman" charset="0"/>
              </a:rPr>
              <a:t>◦ </a:t>
            </a:r>
            <a:r>
              <a:rPr lang="ru-RU" b="0" dirty="0">
                <a:latin typeface="Times New Roman" panose="02020603050405020304" pitchFamily="18" charset="0"/>
                <a:cs typeface="Times New Roman" panose="02020603050405020304" pitchFamily="18" charset="0"/>
              </a:rPr>
              <a:t>показывают достижение определенного прогресса в исполнении фазы проекта и расчленяют большие сегменты работы на меньшие, обозримые и управляемые участки</a:t>
            </a:r>
          </a:p>
          <a:p>
            <a:pPr indent="457200" algn="just"/>
            <a:r>
              <a:rPr lang="ru-RU" altLang="ru-RU" b="0" dirty="0">
                <a:latin typeface="Times New Roman" charset="0"/>
                <a:cs typeface="Times New Roman" charset="0"/>
              </a:rPr>
              <a:t>◦ </a:t>
            </a:r>
            <a:r>
              <a:rPr lang="ru-RU" b="0" dirty="0">
                <a:latin typeface="Times New Roman" panose="02020603050405020304" pitchFamily="18" charset="0"/>
                <a:cs typeface="Times New Roman" panose="02020603050405020304" pitchFamily="18" charset="0"/>
              </a:rPr>
              <a:t>могут варьироваться в зависимости от характера </a:t>
            </a:r>
            <a:r>
              <a:rPr lang="ru-RU" b="0" dirty="0" smtClean="0">
                <a:latin typeface="Times New Roman" panose="02020603050405020304" pitchFamily="18" charset="0"/>
                <a:cs typeface="Times New Roman" panose="02020603050405020304" pitchFamily="18" charset="0"/>
              </a:rPr>
              <a:t>проекта</a:t>
            </a:r>
            <a:endParaRPr lang="ru-RU"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21663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36</a:t>
            </a:fld>
            <a:endParaRPr lang="ru-RU" altLang="ru-RU" sz="1400" b="0" smtClean="0"/>
          </a:p>
        </p:txBody>
      </p:sp>
      <p:sp>
        <p:nvSpPr>
          <p:cNvPr id="6" name="Прямоугольник 5"/>
          <p:cNvSpPr/>
          <p:nvPr/>
        </p:nvSpPr>
        <p:spPr>
          <a:xfrm>
            <a:off x="19807" y="584684"/>
            <a:ext cx="9140064" cy="5632311"/>
          </a:xfrm>
          <a:prstGeom prst="rect">
            <a:avLst/>
          </a:prstGeom>
        </p:spPr>
        <p:txBody>
          <a:bodyPr wrap="square">
            <a:spAutoFit/>
          </a:bodyPr>
          <a:lstStyle/>
          <a:p>
            <a:pPr indent="457200" algn="just"/>
            <a:r>
              <a:rPr lang="ru-RU" altLang="ru-RU" dirty="0" smtClean="0">
                <a:latin typeface="Times New Roman" charset="0"/>
                <a:cs typeface="Times New Roman" charset="0"/>
              </a:rPr>
              <a:t>Характеристика модели</a:t>
            </a:r>
            <a:r>
              <a:rPr lang="ru-RU" altLang="ru-RU" dirty="0">
                <a:latin typeface="Times New Roman" charset="0"/>
                <a:cs typeface="Times New Roman" charset="0"/>
              </a:rPr>
              <a:t> команды проекта </a:t>
            </a:r>
            <a:r>
              <a:rPr lang="ru-RU" altLang="ru-RU" dirty="0" smtClean="0">
                <a:latin typeface="Times New Roman" charset="0"/>
                <a:cs typeface="Times New Roman" charset="0"/>
              </a:rPr>
              <a:t>MSF:</a:t>
            </a:r>
          </a:p>
          <a:p>
            <a:pPr indent="457200" algn="just"/>
            <a:r>
              <a:rPr lang="ru-RU" altLang="ru-RU"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не </a:t>
            </a:r>
            <a:r>
              <a:rPr lang="ru-RU" altLang="ru-RU" b="0" dirty="0">
                <a:latin typeface="Times New Roman" charset="0"/>
                <a:cs typeface="Times New Roman" charset="0"/>
              </a:rPr>
              <a:t>предусматривает формирования </a:t>
            </a:r>
            <a:r>
              <a:rPr lang="ru-RU" altLang="ru-RU" b="0" dirty="0" smtClean="0">
                <a:latin typeface="Times New Roman" charset="0"/>
                <a:cs typeface="Times New Roman" charset="0"/>
              </a:rPr>
              <a:t>специальной </a:t>
            </a:r>
            <a:r>
              <a:rPr lang="ru-RU" altLang="ru-RU" b="0" dirty="0">
                <a:latin typeface="Times New Roman" charset="0"/>
                <a:cs typeface="Times New Roman" charset="0"/>
              </a:rPr>
              <a:t>организационной структуры или введения специальных </a:t>
            </a:r>
            <a:r>
              <a:rPr lang="ru-RU" altLang="ru-RU" b="0" dirty="0" smtClean="0">
                <a:latin typeface="Times New Roman" charset="0"/>
                <a:cs typeface="Times New Roman" charset="0"/>
              </a:rPr>
              <a:t>должностей </a:t>
            </a:r>
          </a:p>
          <a:p>
            <a:pPr indent="457200" algn="just"/>
            <a:r>
              <a:rPr lang="ru-RU" altLang="ru-RU" dirty="0">
                <a:latin typeface="Times New Roman" panose="02020603050405020304" pitchFamily="18" charset="0"/>
                <a:cs typeface="Times New Roman" panose="02020603050405020304" pitchFamily="18" charset="0"/>
              </a:rPr>
              <a:t>► </a:t>
            </a:r>
            <a:r>
              <a:rPr lang="ru-RU" altLang="ru-RU" dirty="0" smtClean="0">
                <a:latin typeface="Times New Roman" panose="02020603050405020304" pitchFamily="18" charset="0"/>
                <a:cs typeface="Times New Roman" panose="02020603050405020304" pitchFamily="18" charset="0"/>
              </a:rPr>
              <a:t>в</a:t>
            </a:r>
            <a:r>
              <a:rPr lang="ru-RU" altLang="ru-RU" b="0" dirty="0" smtClean="0">
                <a:latin typeface="Times New Roman" charset="0"/>
                <a:cs typeface="Times New Roman" charset="0"/>
              </a:rPr>
              <a:t>се </a:t>
            </a:r>
            <a:r>
              <a:rPr lang="ru-RU" altLang="ru-RU" b="0" dirty="0">
                <a:latin typeface="Times New Roman" charset="0"/>
                <a:cs typeface="Times New Roman" charset="0"/>
              </a:rPr>
              <a:t>работы выполняются представителями соответствующих ролевых </a:t>
            </a:r>
            <a:r>
              <a:rPr lang="ru-RU" altLang="ru-RU" b="0" dirty="0" smtClean="0">
                <a:latin typeface="Times New Roman" charset="0"/>
                <a:cs typeface="Times New Roman" charset="0"/>
              </a:rPr>
              <a:t>кластеров</a:t>
            </a:r>
          </a:p>
          <a:p>
            <a:pPr indent="457200" algn="just"/>
            <a:r>
              <a:rPr lang="ru-RU" altLang="ru-RU"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обязанности </a:t>
            </a:r>
            <a:r>
              <a:rPr lang="ru-RU" altLang="ru-RU" b="0" dirty="0">
                <a:latin typeface="Times New Roman" charset="0"/>
                <a:cs typeface="Times New Roman" charset="0"/>
              </a:rPr>
              <a:t>нескольких ролевых кластеров могут возлагаться на одного человека, или обязанности одного ролевого кластера могут выполнять несколько человек в зависимости от масштабности и сложности </a:t>
            </a:r>
            <a:r>
              <a:rPr lang="ru-RU" altLang="ru-RU" b="0" dirty="0" smtClean="0">
                <a:latin typeface="Times New Roman" charset="0"/>
                <a:cs typeface="Times New Roman" charset="0"/>
              </a:rPr>
              <a:t>проекта</a:t>
            </a:r>
            <a:endParaRPr lang="ru-RU" altLang="ru-RU" b="0" dirty="0">
              <a:latin typeface="Times New Roman" charset="0"/>
              <a:cs typeface="Times New Roman" charset="0"/>
            </a:endParaRPr>
          </a:p>
          <a:p>
            <a:pPr indent="457200" algn="just"/>
            <a:r>
              <a:rPr lang="ru-RU" altLang="ru-RU" dirty="0">
                <a:latin typeface="Times New Roman" panose="02020603050405020304" pitchFamily="18" charset="0"/>
                <a:cs typeface="Times New Roman" panose="02020603050405020304" pitchFamily="18" charset="0"/>
              </a:rPr>
              <a:t>► </a:t>
            </a:r>
            <a:r>
              <a:rPr lang="ru-RU" altLang="ru-RU" dirty="0" smtClean="0">
                <a:latin typeface="Times New Roman" panose="02020603050405020304" pitchFamily="18" charset="0"/>
                <a:cs typeface="Times New Roman" panose="02020603050405020304" pitchFamily="18" charset="0"/>
              </a:rPr>
              <a:t>с</a:t>
            </a:r>
            <a:r>
              <a:rPr lang="ru-RU" altLang="ru-RU" b="0" dirty="0" smtClean="0">
                <a:latin typeface="Times New Roman" charset="0"/>
                <a:cs typeface="Times New Roman" charset="0"/>
              </a:rPr>
              <a:t>остав </a:t>
            </a:r>
            <a:r>
              <a:rPr lang="ru-RU" altLang="ru-RU" b="0" dirty="0">
                <a:latin typeface="Times New Roman" charset="0"/>
                <a:cs typeface="Times New Roman" charset="0"/>
              </a:rPr>
              <a:t>команды определяется </a:t>
            </a:r>
            <a:r>
              <a:rPr lang="ru-RU" altLang="ru-RU" b="0" dirty="0" smtClean="0">
                <a:latin typeface="Times New Roman" charset="0"/>
                <a:cs typeface="Times New Roman" charset="0"/>
              </a:rPr>
              <a:t>целями</a:t>
            </a:r>
            <a:r>
              <a:rPr lang="ru-RU" altLang="ru-RU" b="0" dirty="0">
                <a:latin typeface="Times New Roman" charset="0"/>
                <a:cs typeface="Times New Roman" charset="0"/>
              </a:rPr>
              <a:t>, которые необходимо достичь для успеха </a:t>
            </a:r>
            <a:r>
              <a:rPr lang="ru-RU" altLang="ru-RU" b="0" dirty="0" smtClean="0">
                <a:latin typeface="Times New Roman" charset="0"/>
                <a:cs typeface="Times New Roman" charset="0"/>
              </a:rPr>
              <a:t>проекта</a:t>
            </a:r>
          </a:p>
          <a:p>
            <a:pPr indent="457200" algn="just"/>
            <a:r>
              <a:rPr lang="ru-RU" altLang="ru-RU"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за </a:t>
            </a:r>
            <a:r>
              <a:rPr lang="ru-RU" altLang="ru-RU" b="0" dirty="0">
                <a:latin typeface="Times New Roman" charset="0"/>
                <a:cs typeface="Times New Roman" charset="0"/>
              </a:rPr>
              <a:t>достижение конкретной цели отвечает соответствующий ролевой </a:t>
            </a:r>
            <a:r>
              <a:rPr lang="ru-RU" altLang="ru-RU" b="0" dirty="0" smtClean="0">
                <a:latin typeface="Times New Roman" charset="0"/>
                <a:cs typeface="Times New Roman" charset="0"/>
              </a:rPr>
              <a:t>кластер</a:t>
            </a:r>
          </a:p>
          <a:p>
            <a:pPr indent="457200" algn="just"/>
            <a:r>
              <a:rPr lang="ru-RU" altLang="ru-RU"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за </a:t>
            </a:r>
            <a:r>
              <a:rPr lang="ru-RU" altLang="ru-RU" b="0" dirty="0">
                <a:latin typeface="Times New Roman" charset="0"/>
                <a:cs typeface="Times New Roman" charset="0"/>
              </a:rPr>
              <a:t>успешность проекта в целом несет ответственность вся </a:t>
            </a:r>
            <a:r>
              <a:rPr lang="ru-RU" altLang="ru-RU" b="0" dirty="0" smtClean="0">
                <a:latin typeface="Times New Roman" charset="0"/>
                <a:cs typeface="Times New Roman" charset="0"/>
              </a:rPr>
              <a:t>команда</a:t>
            </a:r>
            <a:endParaRPr lang="ru-RU" altLang="ru-RU" b="0" dirty="0">
              <a:latin typeface="Times New Roman" charset="0"/>
              <a:cs typeface="Times New Roman" charset="0"/>
            </a:endParaRPr>
          </a:p>
        </p:txBody>
      </p:sp>
    </p:spTree>
    <p:extLst>
      <p:ext uri="{BB962C8B-B14F-4D97-AF65-F5344CB8AC3E}">
        <p14:creationId xmlns:p14="http://schemas.microsoft.com/office/powerpoint/2010/main" val="3150678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37</a:t>
            </a:fld>
            <a:endParaRPr lang="ru-RU" altLang="ru-RU" sz="1400" b="0" smtClean="0"/>
          </a:p>
        </p:txBody>
      </p:sp>
      <p:sp>
        <p:nvSpPr>
          <p:cNvPr id="6" name="Прямоугольник 5"/>
          <p:cNvSpPr/>
          <p:nvPr/>
        </p:nvSpPr>
        <p:spPr>
          <a:xfrm>
            <a:off x="13729" y="1592796"/>
            <a:ext cx="9140064" cy="3046988"/>
          </a:xfrm>
          <a:prstGeom prst="rect">
            <a:avLst/>
          </a:prstGeom>
        </p:spPr>
        <p:txBody>
          <a:bodyPr wrap="square">
            <a:spAutoFit/>
          </a:bodyPr>
          <a:lstStyle/>
          <a:p>
            <a:pPr indent="457200" algn="just"/>
            <a:r>
              <a:rPr lang="ru-RU" altLang="ru-RU" dirty="0" smtClean="0">
                <a:latin typeface="Times New Roman" charset="0"/>
                <a:cs typeface="Times New Roman" charset="0"/>
              </a:rPr>
              <a:t>В </a:t>
            </a:r>
            <a:r>
              <a:rPr lang="ru-RU" altLang="ru-RU" dirty="0">
                <a:latin typeface="Times New Roman" charset="0"/>
                <a:cs typeface="Times New Roman" charset="0"/>
              </a:rPr>
              <a:t>соответствии с целями проекта MSF выделяет шесть ролевых </a:t>
            </a:r>
            <a:r>
              <a:rPr lang="ru-RU" altLang="ru-RU" dirty="0" smtClean="0">
                <a:latin typeface="Times New Roman" charset="0"/>
                <a:cs typeface="Times New Roman" charset="0"/>
              </a:rPr>
              <a:t>кластеров:</a:t>
            </a:r>
          </a:p>
          <a:p>
            <a:pPr indent="457200" algn="just"/>
            <a:r>
              <a:rPr lang="ru-RU" altLang="ru-RU" b="0"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Управление продуктом</a:t>
            </a:r>
          </a:p>
          <a:p>
            <a:pPr indent="457200" algn="just"/>
            <a:r>
              <a:rPr lang="ru-RU" altLang="ru-RU" b="0" dirty="0">
                <a:latin typeface="Times New Roman" panose="02020603050405020304" pitchFamily="18" charset="0"/>
                <a:cs typeface="Times New Roman" panose="02020603050405020304" pitchFamily="18" charset="0"/>
              </a:rPr>
              <a:t>►Управление программой</a:t>
            </a:r>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a:latin typeface="Times New Roman" panose="02020603050405020304" pitchFamily="18" charset="0"/>
                <a:cs typeface="Times New Roman" panose="02020603050405020304" pitchFamily="18" charset="0"/>
              </a:rPr>
              <a:t>►Разработка</a:t>
            </a:r>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a:latin typeface="Times New Roman" panose="02020603050405020304" pitchFamily="18" charset="0"/>
                <a:cs typeface="Times New Roman" panose="02020603050405020304" pitchFamily="18" charset="0"/>
              </a:rPr>
              <a:t>►Тестирование</a:t>
            </a:r>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a:latin typeface="Times New Roman" panose="02020603050405020304" pitchFamily="18" charset="0"/>
                <a:cs typeface="Times New Roman" panose="02020603050405020304" pitchFamily="18" charset="0"/>
              </a:rPr>
              <a:t>►Удовлетворение потребителя</a:t>
            </a:r>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a:latin typeface="Times New Roman" panose="02020603050405020304" pitchFamily="18" charset="0"/>
                <a:cs typeface="Times New Roman" panose="02020603050405020304" pitchFamily="18" charset="0"/>
              </a:rPr>
              <a:t>►Управление выпуском</a:t>
            </a:r>
            <a:endParaRPr lang="ru-RU" altLang="ru-RU" b="0" dirty="0">
              <a:latin typeface="Times New Roman" charset="0"/>
              <a:cs typeface="Times New Roman" charset="0"/>
            </a:endParaRPr>
          </a:p>
        </p:txBody>
      </p:sp>
    </p:spTree>
    <p:extLst>
      <p:ext uri="{BB962C8B-B14F-4D97-AF65-F5344CB8AC3E}">
        <p14:creationId xmlns:p14="http://schemas.microsoft.com/office/powerpoint/2010/main" val="110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38</a:t>
            </a:fld>
            <a:endParaRPr lang="ru-RU" altLang="ru-RU" sz="1400" b="0" smtClean="0"/>
          </a:p>
        </p:txBody>
      </p:sp>
      <p:sp>
        <p:nvSpPr>
          <p:cNvPr id="6" name="Прямоугольник 5"/>
          <p:cNvSpPr/>
          <p:nvPr/>
        </p:nvSpPr>
        <p:spPr>
          <a:xfrm>
            <a:off x="11546" y="0"/>
            <a:ext cx="9140064" cy="6740307"/>
          </a:xfrm>
          <a:prstGeom prst="rect">
            <a:avLst/>
          </a:prstGeom>
        </p:spPr>
        <p:txBody>
          <a:bodyPr wrap="square">
            <a:spAutoFit/>
          </a:bodyPr>
          <a:lstStyle/>
          <a:p>
            <a:pPr indent="457200" algn="ctr"/>
            <a:r>
              <a:rPr lang="ru-RU" altLang="ru-RU" dirty="0">
                <a:latin typeface="Times New Roman" charset="0"/>
                <a:cs typeface="Times New Roman" charset="0"/>
              </a:rPr>
              <a:t>Управление продуктом</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Цель</a:t>
            </a:r>
          </a:p>
          <a:p>
            <a:pPr indent="457200" algn="just"/>
            <a:r>
              <a:rPr lang="ru-RU" altLang="ru-RU" b="0" dirty="0">
                <a:latin typeface="Times New Roman" charset="0"/>
                <a:cs typeface="Times New Roman" charset="0"/>
              </a:rPr>
              <a:t>◦</a:t>
            </a:r>
            <a:r>
              <a:rPr lang="ru-RU" altLang="ru-RU" b="0" dirty="0" smtClean="0">
                <a:latin typeface="Times New Roman" charset="0"/>
                <a:cs typeface="Times New Roman" charset="0"/>
              </a:rPr>
              <a:t> удовлетворение Заказчиков</a:t>
            </a:r>
          </a:p>
          <a:p>
            <a:pPr indent="457200" algn="just"/>
            <a:r>
              <a:rPr lang="ru-RU" altLang="ru-RU" dirty="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Область компетенции: </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Маркетинг</a:t>
            </a:r>
            <a:endParaRPr lang="ru-RU" altLang="ru-RU" b="0" dirty="0">
              <a:latin typeface="Times New Roman" charset="0"/>
              <a:cs typeface="Times New Roman" charset="0"/>
            </a:endParaRP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Бизнес-отдача </a:t>
            </a:r>
            <a:r>
              <a:rPr lang="ru-RU" altLang="ru-RU" b="0" dirty="0">
                <a:latin typeface="Times New Roman" charset="0"/>
                <a:cs typeface="Times New Roman" charset="0"/>
              </a:rPr>
              <a:t>(бизнес-приоритеты)</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Представление </a:t>
            </a:r>
            <a:r>
              <a:rPr lang="ru-RU" altLang="ru-RU" b="0" dirty="0">
                <a:latin typeface="Times New Roman" charset="0"/>
                <a:cs typeface="Times New Roman" charset="0"/>
              </a:rPr>
              <a:t>интересов Заказчика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Планирование продукта</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Функции:</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Выступает </a:t>
            </a:r>
            <a:r>
              <a:rPr lang="ru-RU" altLang="ru-RU" b="0" dirty="0">
                <a:latin typeface="Times New Roman" charset="0"/>
                <a:cs typeface="Times New Roman" charset="0"/>
              </a:rPr>
              <a:t>в роли представителя Заказчика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Формирует </a:t>
            </a:r>
            <a:r>
              <a:rPr lang="ru-RU" altLang="ru-RU" b="0" dirty="0">
                <a:latin typeface="Times New Roman" charset="0"/>
                <a:cs typeface="Times New Roman" charset="0"/>
              </a:rPr>
              <a:t>общее видение/рамки проекта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работу с требованиями Заказчика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Развивает </a:t>
            </a:r>
            <a:r>
              <a:rPr lang="ru-RU" altLang="ru-RU" b="0" dirty="0">
                <a:latin typeface="Times New Roman" charset="0"/>
                <a:cs typeface="Times New Roman" charset="0"/>
              </a:rPr>
              <a:t>сферы применения в бизнесе</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Формирует </a:t>
            </a:r>
            <a:r>
              <a:rPr lang="ru-RU" altLang="ru-RU" b="0" dirty="0">
                <a:latin typeface="Times New Roman" charset="0"/>
                <a:cs typeface="Times New Roman" charset="0"/>
              </a:rPr>
              <a:t>ожидания Заказчика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Определяет </a:t>
            </a:r>
            <a:r>
              <a:rPr lang="ru-RU" altLang="ru-RU" b="0" dirty="0">
                <a:latin typeface="Times New Roman" charset="0"/>
                <a:cs typeface="Times New Roman" charset="0"/>
              </a:rPr>
              <a:t>компромиссы между параметрами </a:t>
            </a:r>
            <a:r>
              <a:rPr lang="ru-RU" altLang="ru-RU" b="0" dirty="0" smtClean="0">
                <a:latin typeface="Times New Roman" charset="0"/>
                <a:cs typeface="Times New Roman" charset="0"/>
              </a:rPr>
              <a:t>«возможности </a:t>
            </a:r>
            <a:r>
              <a:rPr lang="ru-RU" altLang="ru-RU" b="0" dirty="0">
                <a:latin typeface="Times New Roman" charset="0"/>
                <a:cs typeface="Times New Roman" charset="0"/>
              </a:rPr>
              <a:t>продукта / время / </a:t>
            </a:r>
            <a:r>
              <a:rPr lang="ru-RU" altLang="ru-RU" b="0" dirty="0" smtClean="0">
                <a:latin typeface="Times New Roman" charset="0"/>
                <a:cs typeface="Times New Roman" charset="0"/>
              </a:rPr>
              <a:t>ресурсы»</a:t>
            </a:r>
            <a:endParaRPr lang="ru-RU" altLang="ru-RU" b="0" dirty="0">
              <a:latin typeface="Times New Roman" charset="0"/>
              <a:cs typeface="Times New Roman" charset="0"/>
            </a:endParaRP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маркетинг, PR</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Разрабатывает</a:t>
            </a:r>
            <a:r>
              <a:rPr lang="ru-RU" altLang="ru-RU" b="0" dirty="0">
                <a:latin typeface="Times New Roman" charset="0"/>
                <a:cs typeface="Times New Roman" charset="0"/>
              </a:rPr>
              <a:t>, поддерживает и исполняет план </a:t>
            </a:r>
            <a:r>
              <a:rPr lang="ru-RU" altLang="ru-RU" b="0" dirty="0" smtClean="0">
                <a:latin typeface="Times New Roman" charset="0"/>
                <a:cs typeface="Times New Roman" charset="0"/>
              </a:rPr>
              <a:t>коммуникации</a:t>
            </a:r>
          </a:p>
        </p:txBody>
      </p:sp>
    </p:spTree>
    <p:extLst>
      <p:ext uri="{BB962C8B-B14F-4D97-AF65-F5344CB8AC3E}">
        <p14:creationId xmlns:p14="http://schemas.microsoft.com/office/powerpoint/2010/main" val="642533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39</a:t>
            </a:fld>
            <a:endParaRPr lang="ru-RU" altLang="ru-RU" sz="1400" b="0" smtClean="0"/>
          </a:p>
        </p:txBody>
      </p:sp>
      <p:sp>
        <p:nvSpPr>
          <p:cNvPr id="6" name="Прямоугольник 5"/>
          <p:cNvSpPr/>
          <p:nvPr/>
        </p:nvSpPr>
        <p:spPr>
          <a:xfrm>
            <a:off x="3936" y="16675"/>
            <a:ext cx="9140064" cy="6297108"/>
          </a:xfrm>
          <a:prstGeom prst="rect">
            <a:avLst/>
          </a:prstGeom>
        </p:spPr>
        <p:txBody>
          <a:bodyPr wrap="square">
            <a:spAutoFit/>
          </a:bodyPr>
          <a:lstStyle/>
          <a:p>
            <a:pPr indent="457200" algn="ctr">
              <a:lnSpc>
                <a:spcPct val="80000"/>
              </a:lnSpc>
            </a:pPr>
            <a:r>
              <a:rPr lang="ru-RU" altLang="ru-RU" dirty="0">
                <a:latin typeface="Times New Roman" charset="0"/>
                <a:cs typeface="Times New Roman" charset="0"/>
              </a:rPr>
              <a:t>Управление </a:t>
            </a:r>
            <a:r>
              <a:rPr lang="ru-RU" altLang="ru-RU" dirty="0" smtClean="0">
                <a:latin typeface="Times New Roman" charset="0"/>
                <a:cs typeface="Times New Roman" charset="0"/>
              </a:rPr>
              <a:t>программой</a:t>
            </a:r>
          </a:p>
          <a:p>
            <a:pPr indent="457200" algn="just">
              <a:lnSpc>
                <a:spcPct val="80000"/>
              </a:lnSpc>
            </a:pPr>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Цель</a:t>
            </a:r>
          </a:p>
          <a:p>
            <a:pPr indent="457200" algn="just">
              <a:lnSpc>
                <a:spcPct val="80000"/>
              </a:lnSpc>
            </a:pPr>
            <a:r>
              <a:rPr lang="ru-RU" altLang="ru-RU" b="0" dirty="0">
                <a:latin typeface="Times New Roman" charset="0"/>
                <a:cs typeface="Times New Roman" charset="0"/>
              </a:rPr>
              <a:t>◦ Достижение результата в рамках проектных </a:t>
            </a:r>
            <a:r>
              <a:rPr lang="ru-RU" altLang="ru-RU" b="0" dirty="0" smtClean="0">
                <a:latin typeface="Times New Roman" charset="0"/>
                <a:cs typeface="Times New Roman" charset="0"/>
              </a:rPr>
              <a:t>ограничений</a:t>
            </a:r>
          </a:p>
          <a:p>
            <a:pPr indent="457200" algn="just">
              <a:lnSpc>
                <a:spcPct val="80000"/>
              </a:lnSpc>
            </a:pPr>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Область компетенции: </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Управление </a:t>
            </a:r>
            <a:r>
              <a:rPr lang="ru-RU" altLang="ru-RU" b="0" dirty="0">
                <a:latin typeface="Times New Roman" charset="0"/>
                <a:cs typeface="Times New Roman" charset="0"/>
              </a:rPr>
              <a:t>проектом</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Выработка </a:t>
            </a:r>
            <a:r>
              <a:rPr lang="ru-RU" altLang="ru-RU" b="0" dirty="0">
                <a:latin typeface="Times New Roman" charset="0"/>
                <a:cs typeface="Times New Roman" charset="0"/>
              </a:rPr>
              <a:t>архитектуры решения</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Контроль </a:t>
            </a:r>
            <a:r>
              <a:rPr lang="ru-RU" altLang="ru-RU" b="0" dirty="0">
                <a:latin typeface="Times New Roman" charset="0"/>
                <a:cs typeface="Times New Roman" charset="0"/>
              </a:rPr>
              <a:t>производственного процесса</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Административные службы</a:t>
            </a:r>
          </a:p>
          <a:p>
            <a:pPr indent="457200" algn="just">
              <a:lnSpc>
                <a:spcPct val="80000"/>
              </a:lnSpc>
            </a:pPr>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Функции:</a:t>
            </a:r>
          </a:p>
          <a:p>
            <a:pPr indent="457200" algn="just">
              <a:lnSpc>
                <a:spcPct val="80000"/>
              </a:lnSpc>
            </a:pPr>
            <a:r>
              <a:rPr lang="ru-RU" altLang="ru-RU" b="0" dirty="0">
                <a:latin typeface="Times New Roman" charset="0"/>
                <a:cs typeface="Times New Roman" charset="0"/>
              </a:rPr>
              <a:t>◦ Управляет процессом разработки с целью получения готового продукта в отведенные сроки</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Формулирует </a:t>
            </a:r>
            <a:r>
              <a:rPr lang="ru-RU" altLang="ru-RU" b="0" dirty="0">
                <a:latin typeface="Times New Roman" charset="0"/>
                <a:cs typeface="Times New Roman" charset="0"/>
              </a:rPr>
              <a:t>спецификацию продукта и разрабатывает его архитектуру</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Регулирует </a:t>
            </a:r>
            <a:r>
              <a:rPr lang="ru-RU" altLang="ru-RU" b="0" dirty="0">
                <a:latin typeface="Times New Roman" charset="0"/>
                <a:cs typeface="Times New Roman" charset="0"/>
              </a:rPr>
              <a:t>взаимоотношения и коммуникацию внутри проектной группы</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Следит </a:t>
            </a:r>
            <a:r>
              <a:rPr lang="ru-RU" altLang="ru-RU" b="0" dirty="0">
                <a:latin typeface="Times New Roman" charset="0"/>
                <a:cs typeface="Times New Roman" charset="0"/>
              </a:rPr>
              <a:t>за временным графиком проекта и готовит отчетность о его состоянии</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Проводит </a:t>
            </a:r>
            <a:r>
              <a:rPr lang="ru-RU" altLang="ru-RU" b="0" dirty="0">
                <a:latin typeface="Times New Roman" charset="0"/>
                <a:cs typeface="Times New Roman" charset="0"/>
              </a:rPr>
              <a:t>в жизнь важные компромиссные решения</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Разрабатывает</a:t>
            </a:r>
            <a:r>
              <a:rPr lang="ru-RU" altLang="ru-RU" b="0" dirty="0">
                <a:latin typeface="Times New Roman" charset="0"/>
                <a:cs typeface="Times New Roman" charset="0"/>
              </a:rPr>
              <a:t>, поддерживает и исполняет сводный план и календарный график проекта</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управление рисками</a:t>
            </a:r>
          </a:p>
        </p:txBody>
      </p:sp>
    </p:spTree>
    <p:extLst>
      <p:ext uri="{BB962C8B-B14F-4D97-AF65-F5344CB8AC3E}">
        <p14:creationId xmlns:p14="http://schemas.microsoft.com/office/powerpoint/2010/main" val="2586534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B2D603E-6E42-4639-BA81-17B0D533C4A7}" type="slidenum">
              <a:rPr lang="ru-RU" altLang="ru-RU" sz="1400" b="0" smtClean="0"/>
              <a:pPr eaLnBrk="0" hangingPunct="0"/>
              <a:t>4</a:t>
            </a:fld>
            <a:endParaRPr lang="ru-RU" altLang="ru-RU" sz="1400" b="0" smtClean="0"/>
          </a:p>
        </p:txBody>
      </p:sp>
      <p:sp>
        <p:nvSpPr>
          <p:cNvPr id="4" name="Прямоугольник 2"/>
          <p:cNvSpPr>
            <a:spLocks noChangeArrowheads="1"/>
          </p:cNvSpPr>
          <p:nvPr/>
        </p:nvSpPr>
        <p:spPr bwMode="auto">
          <a:xfrm>
            <a:off x="0" y="1881188"/>
            <a:ext cx="914399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indent="457200" algn="just">
              <a:lnSpc>
                <a:spcPct val="90000"/>
              </a:lnSpc>
            </a:pPr>
            <a:r>
              <a:rPr lang="ru-RU" altLang="ru-RU" dirty="0" smtClean="0">
                <a:latin typeface="Times New Roman" panose="02020603050405020304" pitchFamily="18" charset="0"/>
                <a:cs typeface="Times New Roman" panose="02020603050405020304" pitchFamily="18" charset="0"/>
              </a:rPr>
              <a:t>►  Жизненный цикл ПО (ЖЦ АСЗИ) </a:t>
            </a:r>
            <a:r>
              <a:rPr lang="ru-RU" altLang="ru-RU" b="0" dirty="0" smtClean="0">
                <a:latin typeface="Times New Roman" panose="02020603050405020304" pitchFamily="18" charset="0"/>
                <a:cs typeface="Times New Roman" panose="02020603050405020304" pitchFamily="18" charset="0"/>
              </a:rPr>
              <a:t>– изменение ПО во времени в ходе прохождения отдельных фаз его проектирования</a:t>
            </a:r>
            <a:endParaRPr lang="ru-RU" altLang="ru-RU" b="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40</a:t>
            </a:fld>
            <a:endParaRPr lang="ru-RU" altLang="ru-RU" sz="1400" b="0" smtClean="0"/>
          </a:p>
        </p:txBody>
      </p:sp>
      <p:sp>
        <p:nvSpPr>
          <p:cNvPr id="6" name="Прямоугольник 5"/>
          <p:cNvSpPr/>
          <p:nvPr/>
        </p:nvSpPr>
        <p:spPr>
          <a:xfrm>
            <a:off x="3936" y="16675"/>
            <a:ext cx="9140064" cy="5632311"/>
          </a:xfrm>
          <a:prstGeom prst="rect">
            <a:avLst/>
          </a:prstGeom>
        </p:spPr>
        <p:txBody>
          <a:bodyPr wrap="square">
            <a:spAutoFit/>
          </a:bodyPr>
          <a:lstStyle/>
          <a:p>
            <a:pPr indent="457200" algn="ctr"/>
            <a:r>
              <a:rPr lang="ru-RU" altLang="ru-RU" dirty="0" smtClean="0">
                <a:latin typeface="Times New Roman" charset="0"/>
                <a:cs typeface="Times New Roman" charset="0"/>
              </a:rPr>
              <a:t>Разработка</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Цель</a:t>
            </a:r>
          </a:p>
          <a:p>
            <a:pPr indent="457200" algn="just"/>
            <a:r>
              <a:rPr lang="ru-RU" altLang="ru-RU" b="0" dirty="0">
                <a:latin typeface="Times New Roman" charset="0"/>
                <a:cs typeface="Times New Roman" charset="0"/>
              </a:rPr>
              <a:t>◦ 	Создание продукта в соответствии со </a:t>
            </a:r>
            <a:r>
              <a:rPr lang="ru-RU" altLang="ru-RU" b="0" dirty="0" smtClean="0">
                <a:latin typeface="Times New Roman" charset="0"/>
                <a:cs typeface="Times New Roman" charset="0"/>
              </a:rPr>
              <a:t>спецификацией</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Область компетенции: </a:t>
            </a:r>
          </a:p>
          <a:p>
            <a:pPr indent="457200" algn="just"/>
            <a:r>
              <a:rPr lang="ru-RU" altLang="ru-RU" b="0" dirty="0" smtClean="0">
                <a:latin typeface="Times New Roman" charset="0"/>
                <a:cs typeface="Times New Roman" charset="0"/>
              </a:rPr>
              <a:t>◦ </a:t>
            </a:r>
            <a:r>
              <a:rPr lang="ru-RU" altLang="ru-RU" b="0" dirty="0">
                <a:latin typeface="Times New Roman" charset="0"/>
                <a:cs typeface="Times New Roman" charset="0"/>
              </a:rPr>
              <a:t>Технологическое консультирование</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Проектирование </a:t>
            </a:r>
            <a:r>
              <a:rPr lang="ru-RU" altLang="ru-RU" b="0" dirty="0">
                <a:latin typeface="Times New Roman" charset="0"/>
                <a:cs typeface="Times New Roman" charset="0"/>
              </a:rPr>
              <a:t>и осуществление реализации</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Разработка </a:t>
            </a:r>
            <a:r>
              <a:rPr lang="ru-RU" altLang="ru-RU" b="0" dirty="0">
                <a:latin typeface="Times New Roman" charset="0"/>
                <a:cs typeface="Times New Roman" charset="0"/>
              </a:rPr>
              <a:t>приложений</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Разработка инфраструктуры</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Функции:</a:t>
            </a:r>
          </a:p>
          <a:p>
            <a:pPr indent="457200" algn="just"/>
            <a:r>
              <a:rPr lang="ru-RU" altLang="ru-RU" b="0" dirty="0">
                <a:latin typeface="Times New Roman" charset="0"/>
                <a:cs typeface="Times New Roman" charset="0"/>
              </a:rPr>
              <a:t>◦ Определяет детали физического дизайна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Оценивает </a:t>
            </a:r>
            <a:r>
              <a:rPr lang="ru-RU" altLang="ru-RU" b="0" dirty="0">
                <a:latin typeface="Times New Roman" charset="0"/>
                <a:cs typeface="Times New Roman" charset="0"/>
              </a:rPr>
              <a:t>необходимые время и ресурсы на реализацию каждого элемента дизайна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Разрабатывает </a:t>
            </a:r>
            <a:r>
              <a:rPr lang="ru-RU" altLang="ru-RU" b="0" dirty="0">
                <a:latin typeface="Times New Roman" charset="0"/>
                <a:cs typeface="Times New Roman" charset="0"/>
              </a:rPr>
              <a:t>или контролирует разработку элементов</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Подготавливает </a:t>
            </a:r>
            <a:r>
              <a:rPr lang="ru-RU" altLang="ru-RU" b="0" dirty="0">
                <a:latin typeface="Times New Roman" charset="0"/>
                <a:cs typeface="Times New Roman" charset="0"/>
              </a:rPr>
              <a:t>продукт к внедрению</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Консультирует </a:t>
            </a:r>
            <a:r>
              <a:rPr lang="ru-RU" altLang="ru-RU" b="0" dirty="0">
                <a:latin typeface="Times New Roman" charset="0"/>
                <a:cs typeface="Times New Roman" charset="0"/>
              </a:rPr>
              <a:t>команду по технологическим вопросам</a:t>
            </a:r>
          </a:p>
        </p:txBody>
      </p:sp>
    </p:spTree>
    <p:extLst>
      <p:ext uri="{BB962C8B-B14F-4D97-AF65-F5344CB8AC3E}">
        <p14:creationId xmlns:p14="http://schemas.microsoft.com/office/powerpoint/2010/main" val="21878805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41</a:t>
            </a:fld>
            <a:endParaRPr lang="ru-RU" altLang="ru-RU" sz="1400" b="0" smtClean="0"/>
          </a:p>
        </p:txBody>
      </p:sp>
      <p:sp>
        <p:nvSpPr>
          <p:cNvPr id="6" name="Прямоугольник 5"/>
          <p:cNvSpPr/>
          <p:nvPr/>
        </p:nvSpPr>
        <p:spPr>
          <a:xfrm>
            <a:off x="3936" y="16675"/>
            <a:ext cx="9140064" cy="4524315"/>
          </a:xfrm>
          <a:prstGeom prst="rect">
            <a:avLst/>
          </a:prstGeom>
        </p:spPr>
        <p:txBody>
          <a:bodyPr wrap="square">
            <a:spAutoFit/>
          </a:bodyPr>
          <a:lstStyle/>
          <a:p>
            <a:pPr indent="457200" algn="ctr"/>
            <a:r>
              <a:rPr lang="ru-RU" altLang="ru-RU" dirty="0" smtClean="0">
                <a:latin typeface="Times New Roman" charset="0"/>
                <a:cs typeface="Times New Roman" charset="0"/>
              </a:rPr>
              <a:t>Тестирование</a:t>
            </a:r>
          </a:p>
          <a:p>
            <a:pPr indent="457200" algn="just"/>
            <a:r>
              <a:rPr lang="ru-RU" altLang="ru-RU" dirty="0">
                <a:latin typeface="Times New Roman" panose="02020603050405020304" pitchFamily="18" charset="0"/>
                <a:cs typeface="Times New Roman" panose="02020603050405020304" pitchFamily="18" charset="0"/>
              </a:rPr>
              <a:t>► </a:t>
            </a:r>
            <a:r>
              <a:rPr lang="ru-RU" altLang="ru-RU" dirty="0">
                <a:latin typeface="Times New Roman" charset="0"/>
                <a:cs typeface="Times New Roman" charset="0"/>
              </a:rPr>
              <a:t>Цель</a:t>
            </a:r>
          </a:p>
          <a:p>
            <a:pPr indent="457200" algn="just"/>
            <a:r>
              <a:rPr lang="ru-RU" altLang="ru-RU" b="0" dirty="0" smtClean="0">
                <a:latin typeface="Times New Roman" charset="0"/>
                <a:cs typeface="Times New Roman" charset="0"/>
              </a:rPr>
              <a:t>◦ </a:t>
            </a:r>
            <a:r>
              <a:rPr lang="ru-RU" altLang="ru-RU" b="0" dirty="0">
                <a:latin typeface="Times New Roman" charset="0"/>
                <a:cs typeface="Times New Roman" charset="0"/>
              </a:rPr>
              <a:t>	Одобрение выпуска продукта только лишь после того, как все дефекты выявлены и </a:t>
            </a:r>
            <a:r>
              <a:rPr lang="ru-RU" altLang="ru-RU" b="0" dirty="0" smtClean="0">
                <a:latin typeface="Times New Roman" charset="0"/>
                <a:cs typeface="Times New Roman" charset="0"/>
              </a:rPr>
              <a:t>улажены</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Область компетенции: </a:t>
            </a:r>
          </a:p>
          <a:p>
            <a:pPr indent="457200" algn="just"/>
            <a:r>
              <a:rPr lang="ru-RU" altLang="ru-RU" b="0" dirty="0">
                <a:latin typeface="Times New Roman" charset="0"/>
                <a:cs typeface="Times New Roman" charset="0"/>
              </a:rPr>
              <a:t>◦ Планирование тестов</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Разработка </a:t>
            </a:r>
            <a:r>
              <a:rPr lang="ru-RU" altLang="ru-RU" b="0" dirty="0">
                <a:latin typeface="Times New Roman" charset="0"/>
                <a:cs typeface="Times New Roman" charset="0"/>
              </a:rPr>
              <a:t>тестов</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Отчетность </a:t>
            </a:r>
            <a:r>
              <a:rPr lang="ru-RU" altLang="ru-RU" b="0" dirty="0">
                <a:latin typeface="Times New Roman" charset="0"/>
                <a:cs typeface="Times New Roman" charset="0"/>
              </a:rPr>
              <a:t>по </a:t>
            </a:r>
            <a:r>
              <a:rPr lang="ru-RU" altLang="ru-RU" b="0" dirty="0" smtClean="0">
                <a:latin typeface="Times New Roman" charset="0"/>
                <a:cs typeface="Times New Roman" charset="0"/>
              </a:rPr>
              <a:t>тестам</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Функции:</a:t>
            </a:r>
          </a:p>
          <a:p>
            <a:pPr indent="457200" algn="just"/>
            <a:r>
              <a:rPr lang="ru-RU" altLang="ru-RU" b="0" dirty="0">
                <a:latin typeface="Times New Roman" charset="0"/>
                <a:cs typeface="Times New Roman" charset="0"/>
              </a:rPr>
              <a:t>◦ Обеспечивает обнаружение всех дефектов</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Разрабатывает </a:t>
            </a:r>
            <a:r>
              <a:rPr lang="ru-RU" altLang="ru-RU" b="0" dirty="0">
                <a:latin typeface="Times New Roman" charset="0"/>
                <a:cs typeface="Times New Roman" charset="0"/>
              </a:rPr>
              <a:t>стратегию и планы тестирования</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Осуществляет </a:t>
            </a:r>
            <a:r>
              <a:rPr lang="ru-RU" altLang="ru-RU" b="0" dirty="0">
                <a:latin typeface="Times New Roman" charset="0"/>
                <a:cs typeface="Times New Roman" charset="0"/>
              </a:rPr>
              <a:t>тестирование</a:t>
            </a:r>
          </a:p>
        </p:txBody>
      </p:sp>
    </p:spTree>
    <p:extLst>
      <p:ext uri="{BB962C8B-B14F-4D97-AF65-F5344CB8AC3E}">
        <p14:creationId xmlns:p14="http://schemas.microsoft.com/office/powerpoint/2010/main" val="21891065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42</a:t>
            </a:fld>
            <a:endParaRPr lang="ru-RU" altLang="ru-RU" sz="1400" b="0" smtClean="0"/>
          </a:p>
        </p:txBody>
      </p:sp>
      <p:sp>
        <p:nvSpPr>
          <p:cNvPr id="6" name="Прямоугольник 5"/>
          <p:cNvSpPr/>
          <p:nvPr/>
        </p:nvSpPr>
        <p:spPr>
          <a:xfrm>
            <a:off x="3936" y="16675"/>
            <a:ext cx="9140064" cy="6592574"/>
          </a:xfrm>
          <a:prstGeom prst="rect">
            <a:avLst/>
          </a:prstGeom>
        </p:spPr>
        <p:txBody>
          <a:bodyPr wrap="square">
            <a:spAutoFit/>
          </a:bodyPr>
          <a:lstStyle/>
          <a:p>
            <a:pPr indent="457200" algn="ctr">
              <a:lnSpc>
                <a:spcPct val="80000"/>
              </a:lnSpc>
            </a:pPr>
            <a:r>
              <a:rPr lang="ru-RU" altLang="ru-RU" dirty="0" smtClean="0">
                <a:latin typeface="Times New Roman" charset="0"/>
                <a:cs typeface="Times New Roman" charset="0"/>
              </a:rPr>
              <a:t>Удовлетворение потребителя</a:t>
            </a:r>
          </a:p>
          <a:p>
            <a:pPr indent="457200" algn="just">
              <a:lnSpc>
                <a:spcPct val="80000"/>
              </a:lnSpc>
            </a:pPr>
            <a:r>
              <a:rPr lang="ru-RU" altLang="ru-RU" dirty="0">
                <a:latin typeface="Times New Roman" panose="02020603050405020304" pitchFamily="18" charset="0"/>
                <a:cs typeface="Times New Roman" panose="02020603050405020304" pitchFamily="18" charset="0"/>
              </a:rPr>
              <a:t>► </a:t>
            </a:r>
            <a:r>
              <a:rPr lang="ru-RU" altLang="ru-RU" dirty="0">
                <a:latin typeface="Times New Roman" charset="0"/>
                <a:cs typeface="Times New Roman" charset="0"/>
              </a:rPr>
              <a:t>Цель</a:t>
            </a:r>
          </a:p>
          <a:p>
            <a:pPr indent="457200" algn="just">
              <a:lnSpc>
                <a:spcPct val="80000"/>
              </a:lnSpc>
            </a:pPr>
            <a:r>
              <a:rPr lang="ru-RU" altLang="ru-RU" b="0" dirty="0" smtClean="0">
                <a:latin typeface="Times New Roman" charset="0"/>
                <a:cs typeface="Times New Roman" charset="0"/>
              </a:rPr>
              <a:t>◦ </a:t>
            </a:r>
            <a:r>
              <a:rPr lang="ru-RU" altLang="ru-RU" b="0" dirty="0">
                <a:latin typeface="Times New Roman" charset="0"/>
                <a:cs typeface="Times New Roman" charset="0"/>
              </a:rPr>
              <a:t>	Повышение эффективности пользователя, увеличение потребительской ценности </a:t>
            </a:r>
            <a:r>
              <a:rPr lang="ru-RU" altLang="ru-RU" b="0" dirty="0" smtClean="0">
                <a:latin typeface="Times New Roman" charset="0"/>
                <a:cs typeface="Times New Roman" charset="0"/>
              </a:rPr>
              <a:t>продукта</a:t>
            </a:r>
          </a:p>
          <a:p>
            <a:pPr indent="457200" algn="just">
              <a:lnSpc>
                <a:spcPct val="80000"/>
              </a:lnSpc>
            </a:pPr>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Область компетенции: </a:t>
            </a:r>
          </a:p>
          <a:p>
            <a:pPr indent="457200" algn="just">
              <a:lnSpc>
                <a:spcPct val="80000"/>
              </a:lnSpc>
            </a:pPr>
            <a:r>
              <a:rPr lang="ru-RU" altLang="ru-RU" b="0" dirty="0">
                <a:latin typeface="Times New Roman" charset="0"/>
                <a:cs typeface="Times New Roman" charset="0"/>
              </a:rPr>
              <a:t>◦ Обеспечение технической поддержки</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Обучение</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Эргономика</a:t>
            </a:r>
            <a:endParaRPr lang="ru-RU" altLang="ru-RU" b="0" dirty="0">
              <a:latin typeface="Times New Roman" charset="0"/>
              <a:cs typeface="Times New Roman" charset="0"/>
            </a:endParaRP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Графический </a:t>
            </a:r>
            <a:r>
              <a:rPr lang="ru-RU" altLang="ru-RU" b="0" dirty="0">
                <a:latin typeface="Times New Roman" charset="0"/>
                <a:cs typeface="Times New Roman" charset="0"/>
              </a:rPr>
              <a:t>дизайн</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Интернационализация</a:t>
            </a:r>
            <a:endParaRPr lang="ru-RU" altLang="ru-RU" b="0" dirty="0">
              <a:latin typeface="Times New Roman" charset="0"/>
              <a:cs typeface="Times New Roman" charset="0"/>
            </a:endParaRP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Общедоступность </a:t>
            </a:r>
            <a:r>
              <a:rPr lang="ru-RU" altLang="ru-RU" b="0" dirty="0">
                <a:latin typeface="Times New Roman" charset="0"/>
                <a:cs typeface="Times New Roman" charset="0"/>
              </a:rPr>
              <a:t>(обеспечение возможности работы для пользователей с ограниченными физическими возможностями</a:t>
            </a:r>
            <a:r>
              <a:rPr lang="ru-RU" altLang="ru-RU" b="0" dirty="0" smtClean="0">
                <a:latin typeface="Times New Roman" charset="0"/>
                <a:cs typeface="Times New Roman" charset="0"/>
              </a:rPr>
              <a:t>)</a:t>
            </a:r>
          </a:p>
          <a:p>
            <a:pPr indent="457200" algn="just">
              <a:lnSpc>
                <a:spcPct val="80000"/>
              </a:lnSpc>
            </a:pPr>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Функции:</a:t>
            </a:r>
          </a:p>
          <a:p>
            <a:pPr indent="457200" algn="just">
              <a:lnSpc>
                <a:spcPct val="80000"/>
              </a:lnSpc>
            </a:pPr>
            <a:r>
              <a:rPr lang="ru-RU" altLang="ru-RU" b="0" dirty="0">
                <a:latin typeface="Times New Roman" charset="0"/>
                <a:cs typeface="Times New Roman" charset="0"/>
              </a:rPr>
              <a:t>◦ Представляет интересы потребителя в команде</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работу с требованиями пользователя</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Проектирует </a:t>
            </a:r>
            <a:r>
              <a:rPr lang="ru-RU" altLang="ru-RU" b="0" dirty="0">
                <a:latin typeface="Times New Roman" charset="0"/>
                <a:cs typeface="Times New Roman" charset="0"/>
              </a:rPr>
              <a:t>и разрабатывает системы поддержки производительности</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Определяет </a:t>
            </a:r>
            <a:r>
              <a:rPr lang="ru-RU" altLang="ru-RU" b="0" dirty="0">
                <a:latin typeface="Times New Roman" charset="0"/>
                <a:cs typeface="Times New Roman" charset="0"/>
              </a:rPr>
              <a:t>компромиссы, относящиеся к удобству использования и потребительским качествам продукта</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Определяет </a:t>
            </a:r>
            <a:r>
              <a:rPr lang="ru-RU" altLang="ru-RU" b="0" dirty="0">
                <a:latin typeface="Times New Roman" charset="0"/>
                <a:cs typeface="Times New Roman" charset="0"/>
              </a:rPr>
              <a:t>требования к системе помощи и ее содержание</a:t>
            </a:r>
          </a:p>
          <a:p>
            <a:pPr indent="457200" algn="just">
              <a:lnSpc>
                <a:spcPct val="80000"/>
              </a:lnSpc>
            </a:pPr>
            <a:r>
              <a:rPr lang="ru-RU" altLang="ru-RU" b="0" dirty="0">
                <a:latin typeface="Times New Roman" charset="0"/>
                <a:cs typeface="Times New Roman" charset="0"/>
              </a:rPr>
              <a:t>◦ </a:t>
            </a:r>
            <a:r>
              <a:rPr lang="ru-RU" altLang="ru-RU" b="0" dirty="0" smtClean="0">
                <a:latin typeface="Times New Roman" charset="0"/>
                <a:cs typeface="Times New Roman" charset="0"/>
              </a:rPr>
              <a:t>Разрабатывает </a:t>
            </a:r>
            <a:r>
              <a:rPr lang="ru-RU" altLang="ru-RU" b="0" dirty="0">
                <a:latin typeface="Times New Roman" charset="0"/>
                <a:cs typeface="Times New Roman" charset="0"/>
              </a:rPr>
              <a:t>учебные материалы и осуществляет обучение пользователей</a:t>
            </a:r>
          </a:p>
        </p:txBody>
      </p:sp>
    </p:spTree>
    <p:extLst>
      <p:ext uri="{BB962C8B-B14F-4D97-AF65-F5344CB8AC3E}">
        <p14:creationId xmlns:p14="http://schemas.microsoft.com/office/powerpoint/2010/main" val="3419737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43</a:t>
            </a:fld>
            <a:endParaRPr lang="ru-RU" altLang="ru-RU" sz="1400" b="0" smtClean="0"/>
          </a:p>
        </p:txBody>
      </p:sp>
      <p:sp>
        <p:nvSpPr>
          <p:cNvPr id="6" name="Прямоугольник 5"/>
          <p:cNvSpPr/>
          <p:nvPr/>
        </p:nvSpPr>
        <p:spPr>
          <a:xfrm>
            <a:off x="3936" y="16675"/>
            <a:ext cx="9140064" cy="6370975"/>
          </a:xfrm>
          <a:prstGeom prst="rect">
            <a:avLst/>
          </a:prstGeom>
        </p:spPr>
        <p:txBody>
          <a:bodyPr wrap="square">
            <a:spAutoFit/>
          </a:bodyPr>
          <a:lstStyle/>
          <a:p>
            <a:pPr indent="457200" algn="ctr"/>
            <a:r>
              <a:rPr lang="ru-RU" altLang="ru-RU" dirty="0">
                <a:latin typeface="Times New Roman" charset="0"/>
                <a:cs typeface="Times New Roman" charset="0"/>
              </a:rPr>
              <a:t>Управление выпуском</a:t>
            </a:r>
            <a:endParaRPr lang="ru-RU" altLang="ru-RU" dirty="0" smtClean="0">
              <a:latin typeface="Times New Roman" charset="0"/>
              <a:cs typeface="Times New Roman" charset="0"/>
            </a:endParaRP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Цель</a:t>
            </a:r>
          </a:p>
          <a:p>
            <a:pPr indent="457200" algn="just"/>
            <a:r>
              <a:rPr lang="ru-RU" altLang="ru-RU" b="0" dirty="0" smtClean="0">
                <a:latin typeface="Times New Roman" charset="0"/>
                <a:cs typeface="Times New Roman" charset="0"/>
              </a:rPr>
              <a:t>◦ </a:t>
            </a:r>
            <a:r>
              <a:rPr lang="ru-RU" altLang="ru-RU" b="0" dirty="0">
                <a:latin typeface="Times New Roman" charset="0"/>
                <a:cs typeface="Times New Roman" charset="0"/>
              </a:rPr>
              <a:t>	Беспроблемное внедрение и сопровождение </a:t>
            </a:r>
            <a:r>
              <a:rPr lang="ru-RU" altLang="ru-RU" b="0" dirty="0" smtClean="0">
                <a:latin typeface="Times New Roman" charset="0"/>
                <a:cs typeface="Times New Roman" charset="0"/>
              </a:rPr>
              <a:t>продукта</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Область компетенции: </a:t>
            </a:r>
          </a:p>
          <a:p>
            <a:pPr indent="457200" algn="just"/>
            <a:r>
              <a:rPr lang="ru-RU" altLang="ru-RU" b="0" dirty="0">
                <a:latin typeface="Times New Roman" charset="0"/>
                <a:cs typeface="Times New Roman" charset="0"/>
              </a:rPr>
              <a:t>◦ Инфраструктура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Сопровождение</a:t>
            </a:r>
            <a:endParaRPr lang="ru-RU" altLang="ru-RU" b="0" dirty="0">
              <a:latin typeface="Times New Roman" charset="0"/>
              <a:cs typeface="Times New Roman" charset="0"/>
            </a:endParaRP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Бизнес-процессы</a:t>
            </a:r>
            <a:endParaRPr lang="ru-RU" altLang="ru-RU" b="0" dirty="0">
              <a:latin typeface="Times New Roman" charset="0"/>
              <a:cs typeface="Times New Roman" charset="0"/>
            </a:endParaRP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Управление </a:t>
            </a:r>
            <a:r>
              <a:rPr lang="ru-RU" altLang="ru-RU" b="0" dirty="0">
                <a:latin typeface="Times New Roman" charset="0"/>
                <a:cs typeface="Times New Roman" charset="0"/>
              </a:rPr>
              <a:t>выпуском готового </a:t>
            </a:r>
            <a:r>
              <a:rPr lang="ru-RU" altLang="ru-RU" b="0" dirty="0" smtClean="0">
                <a:latin typeface="Times New Roman" charset="0"/>
                <a:cs typeface="Times New Roman" charset="0"/>
              </a:rPr>
              <a:t>продукта</a:t>
            </a:r>
          </a:p>
          <a:p>
            <a:pPr indent="457200" algn="just"/>
            <a:r>
              <a:rPr lang="ru-RU" altLang="ru-RU" dirty="0" smtClean="0">
                <a:latin typeface="Times New Roman" panose="02020603050405020304" pitchFamily="18" charset="0"/>
                <a:cs typeface="Times New Roman" panose="02020603050405020304" pitchFamily="18" charset="0"/>
              </a:rPr>
              <a:t>► </a:t>
            </a:r>
            <a:r>
              <a:rPr lang="ru-RU" altLang="ru-RU" dirty="0" smtClean="0">
                <a:latin typeface="Times New Roman" charset="0"/>
                <a:cs typeface="Times New Roman" charset="0"/>
              </a:rPr>
              <a:t>Функции:</a:t>
            </a:r>
          </a:p>
          <a:p>
            <a:pPr indent="457200" algn="just"/>
            <a:r>
              <a:rPr lang="ru-RU" altLang="ru-RU" b="0" dirty="0">
                <a:latin typeface="Times New Roman" charset="0"/>
                <a:cs typeface="Times New Roman" charset="0"/>
              </a:rPr>
              <a:t>◦ Представляет интересы отделов поставки и обслуживания продукта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снабжение проектной группы</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внедрение продукта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Вырабатывает </a:t>
            </a:r>
            <a:r>
              <a:rPr lang="ru-RU" altLang="ru-RU" b="0" dirty="0">
                <a:latin typeface="Times New Roman" charset="0"/>
                <a:cs typeface="Times New Roman" charset="0"/>
              </a:rPr>
              <a:t>компромиссы в управляемости и удобстве сопровождения продукта</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сопровождение и инфраструктуру поставки</a:t>
            </a:r>
          </a:p>
          <a:p>
            <a:pPr indent="457200" algn="just"/>
            <a:r>
              <a:rPr lang="ru-RU" altLang="ru-RU" b="0" dirty="0">
                <a:latin typeface="Times New Roman" charset="0"/>
                <a:cs typeface="Times New Roman" charset="0"/>
              </a:rPr>
              <a:t>◦ </a:t>
            </a:r>
            <a:r>
              <a:rPr lang="ru-RU" altLang="ru-RU" b="0" dirty="0" smtClean="0">
                <a:latin typeface="Times New Roman" charset="0"/>
                <a:cs typeface="Times New Roman" charset="0"/>
              </a:rPr>
              <a:t>Организует </a:t>
            </a:r>
            <a:r>
              <a:rPr lang="ru-RU" altLang="ru-RU" b="0" dirty="0">
                <a:latin typeface="Times New Roman" charset="0"/>
                <a:cs typeface="Times New Roman" charset="0"/>
              </a:rPr>
              <a:t>обеспечение проектной группы</a:t>
            </a:r>
          </a:p>
        </p:txBody>
      </p:sp>
    </p:spTree>
    <p:extLst>
      <p:ext uri="{BB962C8B-B14F-4D97-AF65-F5344CB8AC3E}">
        <p14:creationId xmlns:p14="http://schemas.microsoft.com/office/powerpoint/2010/main" val="2323275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44</a:t>
            </a:fld>
            <a:endParaRPr lang="ru-RU" altLang="ru-RU" sz="1400" b="0" smtClean="0"/>
          </a:p>
        </p:txBody>
      </p:sp>
      <p:sp>
        <p:nvSpPr>
          <p:cNvPr id="6" name="Прямоугольник 5"/>
          <p:cNvSpPr/>
          <p:nvPr/>
        </p:nvSpPr>
        <p:spPr>
          <a:xfrm>
            <a:off x="3936" y="39329"/>
            <a:ext cx="9140064" cy="1938992"/>
          </a:xfrm>
          <a:prstGeom prst="rect">
            <a:avLst/>
          </a:prstGeom>
        </p:spPr>
        <p:txBody>
          <a:bodyPr wrap="square">
            <a:spAutoFit/>
          </a:bodyPr>
          <a:lstStyle/>
          <a:p>
            <a:pPr indent="457200" algn="just"/>
            <a:r>
              <a:rPr lang="ru-RU" altLang="ru-RU" dirty="0" smtClean="0">
                <a:latin typeface="Times New Roman" charset="0"/>
                <a:cs typeface="Times New Roman" charset="0"/>
              </a:rPr>
              <a:t>Три направления масштабирования </a:t>
            </a:r>
            <a:r>
              <a:rPr lang="ru-RU" altLang="ru-RU" dirty="0">
                <a:latin typeface="Times New Roman" charset="0"/>
                <a:cs typeface="Times New Roman" charset="0"/>
              </a:rPr>
              <a:t>проектной </a:t>
            </a:r>
            <a:r>
              <a:rPr lang="ru-RU" altLang="ru-RU" dirty="0" smtClean="0">
                <a:latin typeface="Times New Roman" charset="0"/>
                <a:cs typeface="Times New Roman" charset="0"/>
              </a:rPr>
              <a:t>команды:</a:t>
            </a:r>
            <a:endParaRPr lang="ru-RU" altLang="ru-RU" dirty="0">
              <a:latin typeface="Times New Roman" charset="0"/>
              <a:cs typeface="Times New Roman" charset="0"/>
            </a:endParaRPr>
          </a:p>
          <a:p>
            <a:pPr indent="457200" algn="just"/>
            <a:r>
              <a:rPr lang="ru-RU" altLang="ru-RU" dirty="0" smtClean="0">
                <a:latin typeface="Times New Roman" panose="02020603050405020304" pitchFamily="18" charset="0"/>
                <a:cs typeface="Times New Roman" panose="02020603050405020304" pitchFamily="18" charset="0"/>
              </a:rPr>
              <a:t>1. </a:t>
            </a:r>
            <a:r>
              <a:rPr lang="ru-RU" altLang="ru-RU" dirty="0" smtClean="0">
                <a:latin typeface="Times New Roman" charset="0"/>
                <a:cs typeface="Times New Roman" charset="0"/>
              </a:rPr>
              <a:t>Создание </a:t>
            </a:r>
            <a:r>
              <a:rPr lang="ru-RU" altLang="ru-RU" dirty="0">
                <a:latin typeface="Times New Roman" charset="0"/>
                <a:cs typeface="Times New Roman" charset="0"/>
              </a:rPr>
              <a:t>групп </a:t>
            </a:r>
            <a:r>
              <a:rPr lang="ru-RU" altLang="ru-RU" dirty="0" smtClean="0">
                <a:latin typeface="Times New Roman" charset="0"/>
                <a:cs typeface="Times New Roman" charset="0"/>
              </a:rPr>
              <a:t>направлений </a:t>
            </a:r>
            <a:r>
              <a:rPr lang="ru-RU" altLang="ru-RU" b="0" dirty="0" smtClean="0">
                <a:latin typeface="Times New Roman" charset="0"/>
                <a:cs typeface="Times New Roman" charset="0"/>
              </a:rPr>
              <a:t>(</a:t>
            </a:r>
            <a:r>
              <a:rPr lang="ru-RU" altLang="ru-RU" b="0" dirty="0" err="1">
                <a:latin typeface="Times New Roman" charset="0"/>
                <a:cs typeface="Times New Roman" charset="0"/>
              </a:rPr>
              <a:t>feature</a:t>
            </a:r>
            <a:r>
              <a:rPr lang="ru-RU" altLang="ru-RU" b="0" dirty="0">
                <a:latin typeface="Times New Roman" charset="0"/>
                <a:cs typeface="Times New Roman" charset="0"/>
              </a:rPr>
              <a:t> </a:t>
            </a:r>
            <a:r>
              <a:rPr lang="ru-RU" altLang="ru-RU" b="0" dirty="0" err="1" smtClean="0">
                <a:latin typeface="Times New Roman" charset="0"/>
                <a:cs typeface="Times New Roman" charset="0"/>
              </a:rPr>
              <a:t>teams</a:t>
            </a:r>
            <a:r>
              <a:rPr lang="ru-RU" altLang="ru-RU" b="0" dirty="0" smtClean="0">
                <a:latin typeface="Times New Roman" charset="0"/>
                <a:cs typeface="Times New Roman" charset="0"/>
              </a:rPr>
              <a:t>) – компактных мини-команд, отвечающих </a:t>
            </a:r>
            <a:r>
              <a:rPr lang="ru-RU" altLang="ru-RU" b="0" dirty="0">
                <a:latin typeface="Times New Roman" charset="0"/>
                <a:cs typeface="Times New Roman" charset="0"/>
              </a:rPr>
              <a:t>за определенные компоненты создаваемого решения и образующие матричную организационную </a:t>
            </a:r>
            <a:r>
              <a:rPr lang="ru-RU" altLang="ru-RU" b="0" dirty="0" smtClean="0">
                <a:latin typeface="Times New Roman" charset="0"/>
                <a:cs typeface="Times New Roman" charset="0"/>
              </a:rPr>
              <a:t>структуру</a:t>
            </a:r>
          </a:p>
        </p:txBody>
      </p:sp>
      <p:pic>
        <p:nvPicPr>
          <p:cNvPr id="3076" name="Picture 4" descr="Ð Ð°Ð·Ð´ÐµÐ»ÐµÐ½Ð¸Ðµ Ð¿ÑÐ¾ÐµÐºÑÐ½Ð¾Ð¹ ÐºÐ¾Ð¼Ð°Ð½Ð´Ñ Ð½Ð° Ð³ÑÑÐ¿Ð¿Ñ Ð½Ð°Ð¿ÑÐ°Ð²Ð»ÐµÐ½Ð¸Ð¹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684" y="1610890"/>
            <a:ext cx="5112568" cy="524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71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45</a:t>
            </a:fld>
            <a:endParaRPr lang="ru-RU" altLang="ru-RU" sz="1400" b="0" smtClean="0"/>
          </a:p>
        </p:txBody>
      </p:sp>
      <p:sp>
        <p:nvSpPr>
          <p:cNvPr id="6" name="Прямоугольник 5"/>
          <p:cNvSpPr/>
          <p:nvPr/>
        </p:nvSpPr>
        <p:spPr>
          <a:xfrm>
            <a:off x="3936" y="16675"/>
            <a:ext cx="9140064" cy="1938992"/>
          </a:xfrm>
          <a:prstGeom prst="rect">
            <a:avLst/>
          </a:prstGeom>
        </p:spPr>
        <p:txBody>
          <a:bodyPr wrap="square">
            <a:spAutoFit/>
          </a:bodyPr>
          <a:lstStyle/>
          <a:p>
            <a:pPr indent="457200" algn="just"/>
            <a:endParaRPr lang="ru-RU" altLang="ru-RU" dirty="0" smtClean="0">
              <a:latin typeface="Times New Roman" panose="02020603050405020304" pitchFamily="18" charset="0"/>
              <a:cs typeface="Times New Roman" panose="02020603050405020304" pitchFamily="18" charset="0"/>
            </a:endParaRPr>
          </a:p>
          <a:p>
            <a:pPr indent="457200" algn="just"/>
            <a:r>
              <a:rPr lang="ru-RU" altLang="ru-RU" dirty="0" smtClean="0">
                <a:latin typeface="Times New Roman" panose="02020603050405020304" pitchFamily="18" charset="0"/>
                <a:cs typeface="Times New Roman" panose="02020603050405020304" pitchFamily="18" charset="0"/>
              </a:rPr>
              <a:t>2. </a:t>
            </a:r>
            <a:r>
              <a:rPr lang="ru-RU" altLang="ru-RU" dirty="0" smtClean="0">
                <a:latin typeface="Times New Roman" charset="0"/>
                <a:cs typeface="Times New Roman" charset="0"/>
              </a:rPr>
              <a:t>Создание функциональных групп – </a:t>
            </a:r>
            <a:r>
              <a:rPr lang="ru-RU" altLang="ru-RU" b="0" dirty="0" smtClean="0">
                <a:latin typeface="Times New Roman" charset="0"/>
                <a:cs typeface="Times New Roman" charset="0"/>
              </a:rPr>
              <a:t>групп, существующих </a:t>
            </a:r>
            <a:r>
              <a:rPr lang="ru-RU" altLang="ru-RU" b="0" dirty="0">
                <a:latin typeface="Times New Roman" charset="0"/>
                <a:cs typeface="Times New Roman" charset="0"/>
              </a:rPr>
              <a:t>внутри ролевых </a:t>
            </a:r>
            <a:r>
              <a:rPr lang="ru-RU" altLang="ru-RU" b="0" dirty="0" smtClean="0">
                <a:latin typeface="Times New Roman" charset="0"/>
                <a:cs typeface="Times New Roman" charset="0"/>
              </a:rPr>
              <a:t>кластеров (создаются </a:t>
            </a:r>
            <a:r>
              <a:rPr lang="ru-RU" altLang="ru-RU" b="0" dirty="0">
                <a:latin typeface="Times New Roman" charset="0"/>
                <a:cs typeface="Times New Roman" charset="0"/>
              </a:rPr>
              <a:t>в больших проектах, когда необходимо сгруппировать работников внутри ролевых кластеров по их областям </a:t>
            </a:r>
            <a:r>
              <a:rPr lang="ru-RU" altLang="ru-RU" b="0" dirty="0" smtClean="0">
                <a:latin typeface="Times New Roman" charset="0"/>
                <a:cs typeface="Times New Roman" charset="0"/>
              </a:rPr>
              <a:t>компетенции </a:t>
            </a:r>
            <a:endParaRPr lang="ru-RU" altLang="ru-RU" b="0" dirty="0">
              <a:latin typeface="Times New Roman" charset="0"/>
              <a:cs typeface="Times New Roman" charset="0"/>
            </a:endParaRPr>
          </a:p>
        </p:txBody>
      </p:sp>
      <p:pic>
        <p:nvPicPr>
          <p:cNvPr id="3074" name="Picture 2" descr="Ð Ð°Ð·Ð´ÐµÐ»ÐµÐ½Ð¸Ðµ Ð¿ÑÐ¾ÐµÐºÑÐ½Ð¾Ð¹ ÐºÐ¾Ð¼Ð°Ð½Ð´Ñ Ð½Ð° ÑÑÐ½ÐºÑÐ¸Ð¾Ð½Ð°Ð»ÑÐ½ÑÐµ Ð³ÑÑÐ¿Ð¿Ñ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636" y="2528900"/>
            <a:ext cx="6215731" cy="298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3191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46</a:t>
            </a:fld>
            <a:endParaRPr lang="ru-RU" altLang="ru-RU" sz="1400" b="0" smtClean="0"/>
          </a:p>
        </p:txBody>
      </p:sp>
      <p:sp>
        <p:nvSpPr>
          <p:cNvPr id="6" name="Прямоугольник 5"/>
          <p:cNvSpPr/>
          <p:nvPr/>
        </p:nvSpPr>
        <p:spPr>
          <a:xfrm>
            <a:off x="3936" y="116632"/>
            <a:ext cx="9140064" cy="2308324"/>
          </a:xfrm>
          <a:prstGeom prst="rect">
            <a:avLst/>
          </a:prstGeom>
        </p:spPr>
        <p:txBody>
          <a:bodyPr wrap="square">
            <a:spAutoFit/>
          </a:bodyPr>
          <a:lstStyle/>
          <a:p>
            <a:pPr indent="457200" algn="just"/>
            <a:r>
              <a:rPr lang="ru-RU" altLang="ru-RU" dirty="0" smtClean="0">
                <a:latin typeface="Times New Roman" panose="02020603050405020304" pitchFamily="18" charset="0"/>
                <a:cs typeface="Times New Roman" panose="02020603050405020304" pitchFamily="18" charset="0"/>
              </a:rPr>
              <a:t>3. </a:t>
            </a:r>
            <a:r>
              <a:rPr lang="ru-RU" altLang="ru-RU" dirty="0" smtClean="0">
                <a:latin typeface="Times New Roman" charset="0"/>
                <a:cs typeface="Times New Roman" charset="0"/>
              </a:rPr>
              <a:t>Объединение </a:t>
            </a:r>
            <a:r>
              <a:rPr lang="ru-RU" altLang="ru-RU" dirty="0">
                <a:latin typeface="Times New Roman" charset="0"/>
                <a:cs typeface="Times New Roman" charset="0"/>
              </a:rPr>
              <a:t>ролей</a:t>
            </a:r>
            <a:r>
              <a:rPr lang="ru-RU" altLang="ru-RU" b="0" dirty="0">
                <a:latin typeface="Times New Roman" charset="0"/>
                <a:cs typeface="Times New Roman" charset="0"/>
              </a:rPr>
              <a:t>. </a:t>
            </a:r>
            <a:r>
              <a:rPr lang="ru-RU" altLang="ru-RU" b="0" dirty="0" smtClean="0">
                <a:latin typeface="Times New Roman" charset="0"/>
                <a:cs typeface="Times New Roman" charset="0"/>
              </a:rPr>
              <a:t>При </a:t>
            </a:r>
            <a:r>
              <a:rPr lang="ru-RU" altLang="ru-RU" b="0" dirty="0">
                <a:latin typeface="Times New Roman" charset="0"/>
                <a:cs typeface="Times New Roman" charset="0"/>
              </a:rPr>
              <a:t>этом MSF рекомендует соблюдать </a:t>
            </a:r>
            <a:r>
              <a:rPr lang="ru-RU" altLang="ru-RU" dirty="0">
                <a:latin typeface="Times New Roman" charset="0"/>
                <a:cs typeface="Times New Roman" charset="0"/>
              </a:rPr>
              <a:t>два </a:t>
            </a:r>
            <a:r>
              <a:rPr lang="ru-RU" altLang="ru-RU" dirty="0" smtClean="0">
                <a:latin typeface="Times New Roman" charset="0"/>
                <a:cs typeface="Times New Roman" charset="0"/>
              </a:rPr>
              <a:t>принципа:</a:t>
            </a:r>
          </a:p>
          <a:p>
            <a:pPr indent="457200" algn="just"/>
            <a:r>
              <a:rPr lang="ru-RU" altLang="ru-RU"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роль </a:t>
            </a:r>
            <a:r>
              <a:rPr lang="ru-RU" altLang="ru-RU" b="0" dirty="0">
                <a:latin typeface="Times New Roman" charset="0"/>
                <a:cs typeface="Times New Roman" charset="0"/>
              </a:rPr>
              <a:t>команды разработчиков не может быть объединена ни с какой другой </a:t>
            </a:r>
            <a:r>
              <a:rPr lang="ru-RU" altLang="ru-RU" b="0" dirty="0" smtClean="0">
                <a:latin typeface="Times New Roman" charset="0"/>
                <a:cs typeface="Times New Roman" charset="0"/>
              </a:rPr>
              <a:t>ролью </a:t>
            </a:r>
          </a:p>
          <a:p>
            <a:pPr indent="457200" algn="just"/>
            <a:r>
              <a:rPr lang="ru-RU" altLang="ru-RU"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избежание </a:t>
            </a:r>
            <a:r>
              <a:rPr lang="ru-RU" altLang="ru-RU" b="0" dirty="0">
                <a:latin typeface="Times New Roman" charset="0"/>
                <a:cs typeface="Times New Roman" charset="0"/>
              </a:rPr>
              <a:t>сочетания ролей, имеющих предопределенные конфликты </a:t>
            </a:r>
            <a:r>
              <a:rPr lang="ru-RU" altLang="ru-RU" b="0" dirty="0" smtClean="0">
                <a:latin typeface="Times New Roman" charset="0"/>
                <a:cs typeface="Times New Roman" charset="0"/>
              </a:rPr>
              <a:t>интересов </a:t>
            </a:r>
            <a:endParaRPr lang="ru-RU" altLang="ru-RU" b="0" dirty="0">
              <a:latin typeface="Times New Roman" charset="0"/>
              <a:cs typeface="Times New Roman" charset="0"/>
            </a:endParaRPr>
          </a:p>
        </p:txBody>
      </p:sp>
      <p:pic>
        <p:nvPicPr>
          <p:cNvPr id="15362" name="Picture 2" descr="ÐÐ¾Ð·Ð¼Ð¾Ð¶Ð½Ð¾ÑÑÐ¸ Ð¾Ð±ÑÐµÐ´Ð¸Ð½ÐµÐ½Ð¸Ñ ÑÐ¾Ð»ÐµÐ¹ Ð² Ð¼Ð°Ð»ÑÑ Ð¿ÑÐ¾ÐµÐºÑÐ°Ñ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412" y="2672916"/>
            <a:ext cx="7433111" cy="392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396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p:txBody>
          <a:bodyPr/>
          <a:lstStyle/>
          <a:p>
            <a:pPr>
              <a:defRPr/>
            </a:pPr>
            <a:fld id="{6E6E6B59-065D-448E-9CFA-DCFB4FD17FB5}" type="slidenum">
              <a:rPr lang="ru-RU" altLang="ru-RU" smtClean="0"/>
              <a:pPr>
                <a:defRPr/>
              </a:pPr>
              <a:t>47</a:t>
            </a:fld>
            <a:endParaRPr lang="ru-RU" altLang="ru-RU"/>
          </a:p>
        </p:txBody>
      </p:sp>
      <p:sp>
        <p:nvSpPr>
          <p:cNvPr id="3" name="Прямоугольник 2"/>
          <p:cNvSpPr/>
          <p:nvPr/>
        </p:nvSpPr>
        <p:spPr>
          <a:xfrm>
            <a:off x="0" y="478465"/>
            <a:ext cx="9144000" cy="46166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gn="ctr"/>
            <a:r>
              <a:rPr lang="ru-RU" dirty="0" smtClean="0">
                <a:solidFill>
                  <a:schemeClr val="bg1"/>
                </a:solidFill>
                <a:latin typeface="Times New Roman" charset="0"/>
                <a:cs typeface="Times New Roman" charset="0"/>
              </a:rPr>
              <a:t>Инструментальная поддержка MSF</a:t>
            </a:r>
          </a:p>
        </p:txBody>
      </p:sp>
      <p:sp>
        <p:nvSpPr>
          <p:cNvPr id="6" name="Прямоугольник 5"/>
          <p:cNvSpPr/>
          <p:nvPr/>
        </p:nvSpPr>
        <p:spPr>
          <a:xfrm>
            <a:off x="0" y="1442621"/>
            <a:ext cx="9144000" cy="2677656"/>
          </a:xfrm>
          <a:prstGeom prst="rect">
            <a:avLst/>
          </a:prstGeom>
        </p:spPr>
        <p:txBody>
          <a:bodyPr wrap="square">
            <a:spAutoFit/>
          </a:bodyPr>
          <a:lstStyle/>
          <a:p>
            <a:pPr indent="457200" algn="just"/>
            <a:r>
              <a:rPr lang="ru-RU" dirty="0" smtClean="0">
                <a:latin typeface="Times New Roman" panose="02020603050405020304" pitchFamily="18" charset="0"/>
                <a:cs typeface="Times New Roman" panose="02020603050405020304" pitchFamily="18" charset="0"/>
              </a:rPr>
              <a:t>Среда </a:t>
            </a:r>
            <a:r>
              <a:rPr lang="ru-RU" dirty="0" err="1">
                <a:latin typeface="Times New Roman" panose="02020603050405020304" pitchFamily="18" charset="0"/>
                <a:cs typeface="Times New Roman" panose="02020603050405020304" pitchFamily="18" charset="0"/>
              </a:rPr>
              <a:t>Visual</a:t>
            </a:r>
            <a:r>
              <a:rPr lang="ru-RU" dirty="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Studio</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включающая в себя:</a:t>
            </a:r>
          </a:p>
          <a:p>
            <a:pPr indent="457200" algn="just"/>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smtClean="0">
                <a:latin typeface="Times New Roman" panose="02020603050405020304" pitchFamily="18" charset="0"/>
                <a:cs typeface="Times New Roman" panose="02020603050405020304" pitchFamily="18" charset="0"/>
              </a:rPr>
              <a:t>► </a:t>
            </a:r>
            <a:r>
              <a:rPr lang="ru-RU" b="0" dirty="0" err="1" smtClean="0">
                <a:latin typeface="Times New Roman" panose="02020603050405020304" pitchFamily="18" charset="0"/>
                <a:cs typeface="Times New Roman" panose="02020603050405020304" pitchFamily="18" charset="0"/>
              </a:rPr>
              <a:t>Visual</a:t>
            </a:r>
            <a:r>
              <a:rPr lang="ru-RU" b="0" dirty="0" smtClean="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Studio</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Team</a:t>
            </a:r>
            <a:r>
              <a:rPr lang="ru-RU" b="0" dirty="0">
                <a:latin typeface="Times New Roman" panose="02020603050405020304" pitchFamily="18" charset="0"/>
                <a:cs typeface="Times New Roman" panose="02020603050405020304" pitchFamily="18" charset="0"/>
              </a:rPr>
              <a:t> </a:t>
            </a:r>
            <a:r>
              <a:rPr lang="ru-RU" b="0" dirty="0" err="1" smtClean="0">
                <a:latin typeface="Times New Roman" panose="02020603050405020304" pitchFamily="18" charset="0"/>
                <a:cs typeface="Times New Roman" panose="02020603050405020304" pitchFamily="18" charset="0"/>
              </a:rPr>
              <a:t>Architects</a:t>
            </a:r>
            <a:r>
              <a:rPr lang="ru-RU" b="0" dirty="0" smtClean="0">
                <a:latin typeface="Times New Roman" panose="02020603050405020304" pitchFamily="18" charset="0"/>
                <a:cs typeface="Times New Roman" panose="02020603050405020304" pitchFamily="18" charset="0"/>
              </a:rPr>
              <a:t>;</a:t>
            </a:r>
            <a:endParaRPr lang="ru-RU" b="0" dirty="0">
              <a:latin typeface="Times New Roman" panose="02020603050405020304" pitchFamily="18" charset="0"/>
              <a:cs typeface="Times New Roman" panose="02020603050405020304" pitchFamily="18" charset="0"/>
            </a:endParaRPr>
          </a:p>
          <a:p>
            <a:pPr indent="457200" algn="just"/>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smtClean="0">
                <a:latin typeface="Times New Roman" panose="02020603050405020304" pitchFamily="18" charset="0"/>
                <a:cs typeface="Times New Roman" panose="02020603050405020304" pitchFamily="18" charset="0"/>
              </a:rPr>
              <a:t>► </a:t>
            </a:r>
            <a:r>
              <a:rPr lang="ru-RU" b="0" dirty="0" err="1" smtClean="0">
                <a:latin typeface="Times New Roman" panose="02020603050405020304" pitchFamily="18" charset="0"/>
                <a:cs typeface="Times New Roman" panose="02020603050405020304" pitchFamily="18" charset="0"/>
              </a:rPr>
              <a:t>Visual</a:t>
            </a:r>
            <a:r>
              <a:rPr lang="ru-RU" b="0" dirty="0" smtClean="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Studio</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Team</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Edition</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for</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Software</a:t>
            </a:r>
            <a:r>
              <a:rPr lang="ru-RU" b="0" dirty="0">
                <a:latin typeface="Times New Roman" panose="02020603050405020304" pitchFamily="18" charset="0"/>
                <a:cs typeface="Times New Roman" panose="02020603050405020304" pitchFamily="18" charset="0"/>
              </a:rPr>
              <a:t> </a:t>
            </a:r>
            <a:r>
              <a:rPr lang="ru-RU" b="0" dirty="0" err="1" smtClean="0">
                <a:latin typeface="Times New Roman" panose="02020603050405020304" pitchFamily="18" charset="0"/>
                <a:cs typeface="Times New Roman" panose="02020603050405020304" pitchFamily="18" charset="0"/>
              </a:rPr>
              <a:t>Developers</a:t>
            </a:r>
            <a:r>
              <a:rPr lang="ru-RU" b="0" dirty="0" smtClean="0">
                <a:latin typeface="Times New Roman" panose="02020603050405020304" pitchFamily="18" charset="0"/>
                <a:cs typeface="Times New Roman" panose="02020603050405020304" pitchFamily="18" charset="0"/>
              </a:rPr>
              <a:t>;</a:t>
            </a:r>
            <a:endParaRPr lang="ru-RU" b="0" dirty="0">
              <a:latin typeface="Times New Roman" panose="02020603050405020304" pitchFamily="18" charset="0"/>
              <a:cs typeface="Times New Roman" panose="02020603050405020304" pitchFamily="18" charset="0"/>
            </a:endParaRPr>
          </a:p>
          <a:p>
            <a:pPr indent="457200" algn="just"/>
            <a:endParaRPr lang="ru-RU" altLang="ru-RU" b="0" dirty="0" smtClean="0">
              <a:latin typeface="Times New Roman" panose="02020603050405020304" pitchFamily="18" charset="0"/>
              <a:cs typeface="Times New Roman" panose="02020603050405020304" pitchFamily="18" charset="0"/>
            </a:endParaRPr>
          </a:p>
          <a:p>
            <a:pPr indent="457200" algn="just"/>
            <a:r>
              <a:rPr lang="ru-RU" altLang="ru-RU" b="0" dirty="0" smtClean="0">
                <a:latin typeface="Times New Roman" panose="02020603050405020304" pitchFamily="18" charset="0"/>
                <a:cs typeface="Times New Roman" panose="02020603050405020304" pitchFamily="18" charset="0"/>
              </a:rPr>
              <a:t>► </a:t>
            </a:r>
            <a:r>
              <a:rPr lang="ru-RU" b="0" dirty="0" err="1" smtClean="0">
                <a:latin typeface="Times New Roman" panose="02020603050405020304" pitchFamily="18" charset="0"/>
                <a:cs typeface="Times New Roman" panose="02020603050405020304" pitchFamily="18" charset="0"/>
              </a:rPr>
              <a:t>Visual</a:t>
            </a:r>
            <a:r>
              <a:rPr lang="ru-RU" b="0" dirty="0" smtClean="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Studio</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Team</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Edition</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for</a:t>
            </a:r>
            <a:r>
              <a:rPr lang="ru-RU" b="0" dirty="0">
                <a:latin typeface="Times New Roman" panose="02020603050405020304" pitchFamily="18" charset="0"/>
                <a:cs typeface="Times New Roman" panose="02020603050405020304" pitchFamily="18" charset="0"/>
              </a:rPr>
              <a:t> </a:t>
            </a:r>
            <a:r>
              <a:rPr lang="ru-RU" b="0" dirty="0" err="1">
                <a:latin typeface="Times New Roman" panose="02020603050405020304" pitchFamily="18" charset="0"/>
                <a:cs typeface="Times New Roman" panose="02020603050405020304" pitchFamily="18" charset="0"/>
              </a:rPr>
              <a:t>Software</a:t>
            </a:r>
            <a:r>
              <a:rPr lang="ru-RU" b="0" dirty="0">
                <a:latin typeface="Times New Roman" panose="02020603050405020304" pitchFamily="18" charset="0"/>
                <a:cs typeface="Times New Roman" panose="02020603050405020304" pitchFamily="18" charset="0"/>
              </a:rPr>
              <a:t> </a:t>
            </a:r>
            <a:r>
              <a:rPr lang="ru-RU" b="0" dirty="0" err="1" smtClean="0">
                <a:latin typeface="Times New Roman" panose="02020603050405020304" pitchFamily="18" charset="0"/>
                <a:cs typeface="Times New Roman" panose="02020603050405020304" pitchFamily="18" charset="0"/>
              </a:rPr>
              <a:t>Testers</a:t>
            </a:r>
            <a:r>
              <a:rPr lang="ru-RU" b="0"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282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3A5A845-83EA-4244-99F2-A6C846311551}" type="slidenum">
              <a:rPr lang="ru-RU" altLang="ru-RU" sz="1400" b="0" smtClean="0"/>
              <a:pPr eaLnBrk="0" hangingPunct="0"/>
              <a:t>48</a:t>
            </a:fld>
            <a:endParaRPr lang="ru-RU" altLang="ru-RU" sz="1400" b="0" smtClean="0"/>
          </a:p>
        </p:txBody>
      </p:sp>
      <p:sp>
        <p:nvSpPr>
          <p:cNvPr id="474131" name="Rectangle 3"/>
          <p:cNvSpPr>
            <a:spLocks noChangeAspect="1" noChangeArrowheads="1"/>
          </p:cNvSpPr>
          <p:nvPr/>
        </p:nvSpPr>
        <p:spPr bwMode="auto">
          <a:xfrm>
            <a:off x="-10443" y="1215880"/>
            <a:ext cx="9144000" cy="157992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defRPr/>
            </a:pPr>
            <a:r>
              <a:rPr lang="ru-RU" altLang="ru-RU" b="0" dirty="0" smtClean="0">
                <a:latin typeface="Times New Roman" charset="0"/>
                <a:cs typeface="Times New Roman" charset="0"/>
              </a:rPr>
              <a:t>◦ </a:t>
            </a:r>
            <a:r>
              <a:rPr lang="ru-RU" altLang="ru-RU" b="0" dirty="0">
                <a:latin typeface="Times New Roman" charset="0"/>
                <a:cs typeface="Times New Roman" charset="0"/>
              </a:rPr>
              <a:t>Высокая           </a:t>
            </a:r>
            <a:r>
              <a:rPr lang="ru-RU" altLang="ru-RU" b="0" dirty="0" smtClean="0">
                <a:latin typeface="Times New Roman" charset="0"/>
                <a:cs typeface="Times New Roman" charset="0"/>
              </a:rPr>
              <a:t>производительность работы</a:t>
            </a:r>
            <a:endParaRPr lang="ru-RU" altLang="ru-RU" b="0" dirty="0">
              <a:latin typeface="Times New Roman" charset="0"/>
              <a:cs typeface="Times New Roman" charset="0"/>
            </a:endParaRPr>
          </a:p>
          <a:p>
            <a:pPr algn="just">
              <a:defRPr/>
            </a:pPr>
            <a:r>
              <a:rPr lang="ru-RU" altLang="ru-RU" b="0" dirty="0" smtClean="0">
                <a:latin typeface="Times New Roman" charset="0"/>
                <a:cs typeface="Times New Roman" charset="0"/>
              </a:rPr>
              <a:t>◦ Сравнительно </a:t>
            </a:r>
            <a:r>
              <a:rPr lang="ru-RU" altLang="ru-RU" b="0" dirty="0">
                <a:latin typeface="Times New Roman" charset="0"/>
                <a:cs typeface="Times New Roman" charset="0"/>
              </a:rPr>
              <a:t>легкая </a:t>
            </a:r>
            <a:r>
              <a:rPr lang="ru-RU" altLang="ru-RU" b="0" dirty="0" smtClean="0">
                <a:latin typeface="Times New Roman" charset="0"/>
                <a:cs typeface="Times New Roman" charset="0"/>
              </a:rPr>
              <a:t>масштабируемость</a:t>
            </a:r>
            <a:endParaRPr lang="ru-RU" altLang="ru-RU" b="0" dirty="0">
              <a:latin typeface="Times New Roman" charset="0"/>
              <a:cs typeface="Times New Roman" charset="0"/>
            </a:endParaRPr>
          </a:p>
          <a:p>
            <a:pPr algn="just">
              <a:defRPr/>
            </a:pPr>
            <a:r>
              <a:rPr lang="ru-RU" altLang="ru-RU" b="0" dirty="0" smtClean="0">
                <a:latin typeface="Times New Roman" charset="0"/>
                <a:cs typeface="Times New Roman" charset="0"/>
              </a:rPr>
              <a:t>◦ Сильная </a:t>
            </a:r>
            <a:r>
              <a:rPr lang="ru-RU" altLang="ru-RU" b="0" dirty="0">
                <a:latin typeface="Times New Roman" charset="0"/>
                <a:cs typeface="Times New Roman" charset="0"/>
              </a:rPr>
              <a:t>положительная мотивация труда и равно </a:t>
            </a:r>
            <a:r>
              <a:rPr lang="ru-RU" altLang="ru-RU" b="0" dirty="0" smtClean="0">
                <a:latin typeface="Times New Roman" charset="0"/>
                <a:cs typeface="Times New Roman" charset="0"/>
              </a:rPr>
              <a:t>высокая</a:t>
            </a:r>
            <a:r>
              <a:rPr lang="en-US" altLang="ru-RU" b="0" dirty="0" smtClean="0">
                <a:latin typeface="Times New Roman" charset="0"/>
                <a:cs typeface="Times New Roman" charset="0"/>
              </a:rPr>
              <a:t> </a:t>
            </a:r>
            <a:r>
              <a:rPr lang="ru-RU" altLang="ru-RU" b="0" dirty="0" smtClean="0">
                <a:latin typeface="Times New Roman" charset="0"/>
                <a:cs typeface="Times New Roman" charset="0"/>
              </a:rPr>
              <a:t>  заинтересованность </a:t>
            </a:r>
            <a:r>
              <a:rPr lang="ru-RU" altLang="ru-RU" b="0" dirty="0">
                <a:latin typeface="Times New Roman" charset="0"/>
                <a:cs typeface="Times New Roman" charset="0"/>
              </a:rPr>
              <a:t>всех участников </a:t>
            </a:r>
            <a:r>
              <a:rPr lang="ru-RU" altLang="ru-RU" b="0" dirty="0" smtClean="0">
                <a:latin typeface="Times New Roman" charset="0"/>
                <a:cs typeface="Times New Roman" charset="0"/>
              </a:rPr>
              <a:t>команды в </a:t>
            </a:r>
            <a:r>
              <a:rPr lang="ru-RU" altLang="ru-RU" b="0" dirty="0">
                <a:latin typeface="Times New Roman" charset="0"/>
                <a:cs typeface="Times New Roman" charset="0"/>
              </a:rPr>
              <a:t>конечном </a:t>
            </a:r>
            <a:r>
              <a:rPr lang="ru-RU" altLang="ru-RU" b="0" dirty="0" smtClean="0">
                <a:latin typeface="Times New Roman" charset="0"/>
                <a:cs typeface="Times New Roman" charset="0"/>
              </a:rPr>
              <a:t>успехе</a:t>
            </a:r>
            <a:endParaRPr lang="ru-RU" altLang="ru-RU" b="0" dirty="0">
              <a:latin typeface="Times New Roman" charset="0"/>
              <a:cs typeface="Times New Roman" charset="0"/>
            </a:endParaRPr>
          </a:p>
        </p:txBody>
      </p:sp>
      <p:sp>
        <p:nvSpPr>
          <p:cNvPr id="2" name="Прямоугольник 1"/>
          <p:cNvSpPr>
            <a:spLocks noChangeArrowheads="1"/>
          </p:cNvSpPr>
          <p:nvPr/>
        </p:nvSpPr>
        <p:spPr bwMode="auto">
          <a:xfrm>
            <a:off x="9024" y="65297"/>
            <a:ext cx="9124533" cy="44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ts val="2880"/>
              </a:lnSpc>
            </a:pPr>
            <a:r>
              <a:rPr lang="ru-RU" altLang="ru-RU" dirty="0">
                <a:latin typeface="Times New Roman" panose="02020603050405020304" pitchFamily="18" charset="0"/>
                <a:cs typeface="Times New Roman" panose="02020603050405020304" pitchFamily="18" charset="0"/>
              </a:rPr>
              <a:t>Достоинства и недостатки </a:t>
            </a:r>
            <a:r>
              <a:rPr lang="ru-RU" altLang="ru-RU" dirty="0" smtClean="0">
                <a:latin typeface="Times New Roman" panose="02020603050405020304" pitchFamily="18" charset="0"/>
                <a:cs typeface="Times New Roman" panose="02020603050405020304" pitchFamily="18" charset="0"/>
              </a:rPr>
              <a:t>модели команды </a:t>
            </a:r>
            <a:r>
              <a:rPr lang="en-US" altLang="ru-RU" dirty="0" smtClean="0">
                <a:latin typeface="Times New Roman" panose="02020603050405020304" pitchFamily="18" charset="0"/>
                <a:cs typeface="Times New Roman" panose="02020603050405020304" pitchFamily="18" charset="0"/>
              </a:rPr>
              <a:t>MSF</a:t>
            </a:r>
            <a:r>
              <a:rPr lang="ru-RU" altLang="ru-RU" dirty="0" smtClean="0">
                <a:latin typeface="Times New Roman" panose="02020603050405020304" pitchFamily="18" charset="0"/>
                <a:cs typeface="Times New Roman" panose="02020603050405020304" pitchFamily="18" charset="0"/>
              </a:rPr>
              <a:t>:</a:t>
            </a:r>
            <a:endParaRPr lang="ru-RU" altLang="ru-RU" dirty="0">
              <a:latin typeface="Times New Roman" panose="02020603050405020304" pitchFamily="18" charset="0"/>
              <a:cs typeface="Times New Roman" panose="02020603050405020304" pitchFamily="18" charset="0"/>
            </a:endParaRPr>
          </a:p>
        </p:txBody>
      </p:sp>
      <p:sp>
        <p:nvSpPr>
          <p:cNvPr id="3" name="Прямоугольник 2"/>
          <p:cNvSpPr>
            <a:spLocks noChangeArrowheads="1"/>
          </p:cNvSpPr>
          <p:nvPr/>
        </p:nvSpPr>
        <p:spPr bwMode="auto">
          <a:xfrm>
            <a:off x="9024" y="3897052"/>
            <a:ext cx="914400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indent="457200" algn="just">
              <a:lnSpc>
                <a:spcPct val="90000"/>
              </a:lnSpc>
            </a:pPr>
            <a:r>
              <a:rPr lang="ru-RU" altLang="ru-RU" b="0" dirty="0">
                <a:latin typeface="Times New Roman" panose="02020603050405020304" pitchFamily="18" charset="0"/>
                <a:cs typeface="Times New Roman" panose="02020603050405020304" pitchFamily="18" charset="0"/>
              </a:rPr>
              <a:t> </a:t>
            </a:r>
            <a:r>
              <a:rPr lang="ru-RU" altLang="ru-RU" b="0"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Для </a:t>
            </a:r>
            <a:r>
              <a:rPr lang="ru-RU" altLang="ru-RU" b="0" dirty="0">
                <a:latin typeface="Times New Roman" panose="02020603050405020304" pitchFamily="18" charset="0"/>
                <a:cs typeface="Times New Roman" panose="02020603050405020304" pitchFamily="18" charset="0"/>
              </a:rPr>
              <a:t>формирования команды </a:t>
            </a:r>
            <a:r>
              <a:rPr lang="ru-RU" altLang="ru-RU" b="0" dirty="0" smtClean="0">
                <a:latin typeface="Times New Roman" panose="02020603050405020304" pitchFamily="18" charset="0"/>
                <a:cs typeface="Times New Roman" panose="02020603050405020304" pitchFamily="18" charset="0"/>
              </a:rPr>
              <a:t>нужны</a:t>
            </a:r>
            <a:r>
              <a:rPr lang="en-US" altLang="ru-RU" b="0" dirty="0" smtClean="0">
                <a:latin typeface="Times New Roman" panose="02020603050405020304" pitchFamily="18" charset="0"/>
                <a:cs typeface="Times New Roman" panose="02020603050405020304" pitchFamily="18" charset="0"/>
              </a:rPr>
              <a:t> </a:t>
            </a:r>
            <a:r>
              <a:rPr lang="ru-RU" altLang="ru-RU" b="0" dirty="0" smtClean="0">
                <a:latin typeface="Times New Roman" panose="02020603050405020304" pitchFamily="18" charset="0"/>
                <a:cs typeface="Times New Roman" panose="02020603050405020304" pitchFamily="18" charset="0"/>
              </a:rPr>
              <a:t>равно </a:t>
            </a:r>
            <a:r>
              <a:rPr lang="ru-RU" altLang="ru-RU" b="0" dirty="0">
                <a:latin typeface="Times New Roman" panose="02020603050405020304" pitchFamily="18" charset="0"/>
                <a:cs typeface="Times New Roman" panose="02020603050405020304" pitchFamily="18" charset="0"/>
              </a:rPr>
              <a:t>квалифицированные и равно </a:t>
            </a:r>
            <a:r>
              <a:rPr lang="ru-RU" altLang="ru-RU" b="0" dirty="0" smtClean="0">
                <a:latin typeface="Times New Roman" panose="02020603050405020304" pitchFamily="18" charset="0"/>
                <a:cs typeface="Times New Roman" panose="02020603050405020304" pitchFamily="18" charset="0"/>
              </a:rPr>
              <a:t>заинтересованные</a:t>
            </a:r>
            <a:r>
              <a:rPr lang="en-US" altLang="ru-RU" b="0" dirty="0" smtClean="0">
                <a:latin typeface="Times New Roman" panose="02020603050405020304" pitchFamily="18" charset="0"/>
                <a:cs typeface="Times New Roman" panose="02020603050405020304" pitchFamily="18" charset="0"/>
              </a:rPr>
              <a:t> </a:t>
            </a:r>
            <a:r>
              <a:rPr lang="ru-RU" altLang="ru-RU" b="0" dirty="0" smtClean="0">
                <a:latin typeface="Times New Roman" panose="02020603050405020304" pitchFamily="18" charset="0"/>
                <a:cs typeface="Times New Roman" panose="02020603050405020304" pitchFamily="18" charset="0"/>
              </a:rPr>
              <a:t>участники</a:t>
            </a:r>
            <a:endParaRPr lang="ru-RU" altLang="ru-RU" b="0" dirty="0">
              <a:latin typeface="Times New Roman" panose="02020603050405020304" pitchFamily="18" charset="0"/>
              <a:cs typeface="Times New Roman" panose="02020603050405020304" pitchFamily="18" charset="0"/>
            </a:endParaRPr>
          </a:p>
          <a:p>
            <a:pPr indent="457200" algn="just">
              <a:lnSpc>
                <a:spcPct val="90000"/>
              </a:lnSpc>
            </a:pPr>
            <a:r>
              <a:rPr lang="ru-RU" altLang="ru-RU" b="0" dirty="0">
                <a:latin typeface="Times New Roman" panose="02020603050405020304" pitchFamily="18" charset="0"/>
                <a:cs typeface="Times New Roman" panose="02020603050405020304" pitchFamily="18" charset="0"/>
              </a:rPr>
              <a:t> </a:t>
            </a:r>
            <a:r>
              <a:rPr lang="ru-RU" altLang="ru-RU" b="0" dirty="0" smtClean="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Критическое </a:t>
            </a:r>
            <a:r>
              <a:rPr lang="ru-RU" altLang="ru-RU" b="0" dirty="0">
                <a:latin typeface="Times New Roman" panose="02020603050405020304" pitchFamily="18" charset="0"/>
                <a:cs typeface="Times New Roman" panose="02020603050405020304" pitchFamily="18" charset="0"/>
              </a:rPr>
              <a:t>значение имеет коммуникабельность (</a:t>
            </a:r>
            <a:r>
              <a:rPr lang="ru-RU" altLang="ru-RU" b="0" dirty="0" smtClean="0">
                <a:latin typeface="Times New Roman" panose="02020603050405020304" pitchFamily="18" charset="0"/>
                <a:cs typeface="Times New Roman" panose="02020603050405020304" pitchFamily="18" charset="0"/>
              </a:rPr>
              <a:t>большая           </a:t>
            </a:r>
            <a:r>
              <a:rPr lang="ru-RU" altLang="ru-RU" b="0" dirty="0">
                <a:latin typeface="Times New Roman" panose="02020603050405020304" pitchFamily="18" charset="0"/>
                <a:cs typeface="Times New Roman" panose="02020603050405020304" pitchFamily="18" charset="0"/>
              </a:rPr>
              <a:t>часть коммуникаций неформальны), умение и </a:t>
            </a:r>
            <a:r>
              <a:rPr lang="ru-RU" altLang="ru-RU" b="0" dirty="0" smtClean="0">
                <a:latin typeface="Times New Roman" panose="02020603050405020304" pitchFamily="18" charset="0"/>
                <a:cs typeface="Times New Roman" panose="02020603050405020304" pitchFamily="18" charset="0"/>
              </a:rPr>
              <a:t>готовность           </a:t>
            </a:r>
            <a:r>
              <a:rPr lang="ru-RU" altLang="ru-RU" b="0" dirty="0">
                <a:latin typeface="Times New Roman" panose="02020603050405020304" pitchFamily="18" charset="0"/>
                <a:cs typeface="Times New Roman" panose="02020603050405020304" pitchFamily="18" charset="0"/>
              </a:rPr>
              <a:t>работать в коллективе (артельный дух</a:t>
            </a:r>
            <a:r>
              <a:rPr lang="ru-RU" altLang="ru-RU" b="0" dirty="0" smtClean="0">
                <a:latin typeface="Times New Roman" panose="02020603050405020304" pitchFamily="18" charset="0"/>
                <a:cs typeface="Times New Roman" panose="02020603050405020304" pitchFamily="18" charset="0"/>
              </a:rPr>
              <a:t>)</a:t>
            </a:r>
            <a:endParaRPr lang="ru-RU" altLang="ru-RU" b="0" dirty="0">
              <a:latin typeface="Times New Roman" panose="02020603050405020304" pitchFamily="18" charset="0"/>
              <a:cs typeface="Times New Roman" panose="02020603050405020304" pitchFamily="18" charset="0"/>
            </a:endParaRPr>
          </a:p>
          <a:p>
            <a:pPr indent="457200" algn="just">
              <a:lnSpc>
                <a:spcPct val="90000"/>
              </a:lnSpc>
            </a:pPr>
            <a:r>
              <a:rPr lang="ru-RU" altLang="ru-RU" b="0" dirty="0">
                <a:latin typeface="Times New Roman" charset="0"/>
                <a:cs typeface="Times New Roman" charset="0"/>
              </a:rPr>
              <a:t>◦ </a:t>
            </a:r>
            <a:r>
              <a:rPr lang="ru-RU" altLang="ru-RU" b="0" dirty="0" smtClean="0">
                <a:latin typeface="Times New Roman" panose="02020603050405020304" pitchFamily="18" charset="0"/>
                <a:cs typeface="Times New Roman" panose="02020603050405020304" pitchFamily="18" charset="0"/>
              </a:rPr>
              <a:t>Демократичная </a:t>
            </a:r>
            <a:r>
              <a:rPr lang="ru-RU" altLang="ru-RU" b="0" dirty="0">
                <a:latin typeface="Times New Roman" panose="02020603050405020304" pitchFamily="18" charset="0"/>
                <a:cs typeface="Times New Roman" panose="02020603050405020304" pitchFamily="18" charset="0"/>
              </a:rPr>
              <a:t>модель команды </a:t>
            </a:r>
            <a:r>
              <a:rPr lang="ru-RU" altLang="ru-RU" b="0" dirty="0" smtClean="0">
                <a:latin typeface="Times New Roman" panose="02020603050405020304" pitchFamily="18" charset="0"/>
                <a:cs typeface="Times New Roman" panose="02020603050405020304" pitchFamily="18" charset="0"/>
              </a:rPr>
              <a:t>плохо </a:t>
            </a:r>
            <a:r>
              <a:rPr lang="ru-RU" altLang="ru-RU" b="0" dirty="0">
                <a:latin typeface="Times New Roman" panose="02020603050405020304" pitchFamily="18" charset="0"/>
                <a:cs typeface="Times New Roman" panose="02020603050405020304" pitchFamily="18" charset="0"/>
              </a:rPr>
              <a:t>сопрягается </a:t>
            </a:r>
            <a:r>
              <a:rPr lang="ru-RU" altLang="ru-RU" b="0" dirty="0" smtClean="0">
                <a:latin typeface="Times New Roman" panose="02020603050405020304" pitchFamily="18" charset="0"/>
                <a:cs typeface="Times New Roman" panose="02020603050405020304" pitchFamily="18" charset="0"/>
              </a:rPr>
              <a:t>с           </a:t>
            </a:r>
            <a:r>
              <a:rPr lang="ru-RU" altLang="ru-RU" b="0" dirty="0">
                <a:latin typeface="Times New Roman" panose="02020603050405020304" pitchFamily="18" charset="0"/>
                <a:cs typeface="Times New Roman" panose="02020603050405020304" pitchFamily="18" charset="0"/>
              </a:rPr>
              <a:t>жесткой      иерархической     моделью </a:t>
            </a:r>
            <a:r>
              <a:rPr lang="ru-RU" altLang="ru-RU" b="0" dirty="0" smtClean="0">
                <a:latin typeface="Times New Roman" panose="02020603050405020304" pitchFamily="18" charset="0"/>
                <a:cs typeface="Times New Roman" panose="02020603050405020304" pitchFamily="18" charset="0"/>
              </a:rPr>
              <a:t>предприятия (организации).</a:t>
            </a:r>
            <a:endParaRPr lang="ru-RU" altLang="ru-RU" b="0"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518590"/>
            <a:ext cx="6794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627" y="2924944"/>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693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4131"/>
                                        </p:tgtEl>
                                        <p:attrNameLst>
                                          <p:attrName>style.visibility</p:attrName>
                                        </p:attrNameLst>
                                      </p:cBhvr>
                                      <p:to>
                                        <p:strVal val="visible"/>
                                      </p:to>
                                    </p:set>
                                    <p:animEffect transition="in" filter="fade">
                                      <p:cBhvr>
                                        <p:cTn id="17" dur="500"/>
                                        <p:tgtEl>
                                          <p:spTgt spid="4741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4E36D8AE-3017-45CB-887E-0479B6CC6AB0}" type="slidenum">
              <a:rPr lang="ru-RU" altLang="ru-RU" sz="1400" b="0" smtClean="0"/>
              <a:pPr eaLnBrk="0" hangingPunct="0"/>
              <a:t>49</a:t>
            </a:fld>
            <a:endParaRPr lang="ru-RU" altLang="ru-RU" sz="1400" b="0" smtClean="0"/>
          </a:p>
        </p:txBody>
      </p:sp>
      <p:sp>
        <p:nvSpPr>
          <p:cNvPr id="52227" name="Прямоугольник 2"/>
          <p:cNvSpPr>
            <a:spLocks noChangeArrowheads="1"/>
          </p:cNvSpPr>
          <p:nvPr/>
        </p:nvSpPr>
        <p:spPr bwMode="auto">
          <a:xfrm>
            <a:off x="0" y="2132856"/>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indent="685800" algn="ctr" eaLnBrk="1" fontAlgn="auto" hangingPunct="1">
              <a:spcAft>
                <a:spcPts val="0"/>
              </a:spcAft>
            </a:pPr>
            <a:r>
              <a:rPr lang="ru-RU" altLang="ru-RU" sz="3600" dirty="0">
                <a:latin typeface="+mj-lt"/>
                <a:ea typeface="+mj-ea"/>
                <a:cs typeface="+mj-cs"/>
              </a:rPr>
              <a:t>4. Методология </a:t>
            </a:r>
            <a:r>
              <a:rPr lang="en-US" altLang="ru-RU" sz="3600" dirty="0">
                <a:latin typeface="+mj-lt"/>
                <a:ea typeface="+mj-ea"/>
                <a:cs typeface="+mj-cs"/>
              </a:rPr>
              <a:t>Rapid Application Development </a:t>
            </a:r>
            <a:r>
              <a:rPr lang="ru-RU" altLang="ru-RU" sz="3600" dirty="0">
                <a:latin typeface="+mj-lt"/>
                <a:ea typeface="+mj-ea"/>
                <a:cs typeface="+mj-cs"/>
              </a:rPr>
              <a:t>(RAD)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B2D603E-6E42-4639-BA81-17B0D533C4A7}" type="slidenum">
              <a:rPr lang="ru-RU" altLang="ru-RU" sz="1400" b="0" smtClean="0"/>
              <a:pPr eaLnBrk="0" hangingPunct="0"/>
              <a:t>5</a:t>
            </a:fld>
            <a:endParaRPr lang="ru-RU" altLang="ru-RU" sz="1400" b="0" smtClean="0"/>
          </a:p>
        </p:txBody>
      </p:sp>
      <p:sp>
        <p:nvSpPr>
          <p:cNvPr id="5" name="Rectangle 3"/>
          <p:cNvSpPr>
            <a:spLocks noChangeAspect="1" noChangeArrowheads="1"/>
          </p:cNvSpPr>
          <p:nvPr/>
        </p:nvSpPr>
        <p:spPr bwMode="auto">
          <a:xfrm>
            <a:off x="71500" y="1520788"/>
            <a:ext cx="8928100" cy="474591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b="0" dirty="0" smtClean="0">
                <a:latin typeface="Times New Roman" charset="0"/>
                <a:cs typeface="Times New Roman" charset="0"/>
              </a:rPr>
              <a:t> Основной </a:t>
            </a:r>
            <a:r>
              <a:rPr lang="ru-RU" altLang="ru-RU" b="0" dirty="0">
                <a:latin typeface="Times New Roman" charset="0"/>
                <a:cs typeface="Times New Roman" charset="0"/>
              </a:rPr>
              <a:t>нормативным </a:t>
            </a:r>
            <a:r>
              <a:rPr lang="ru-RU" altLang="ru-RU" b="0" dirty="0" smtClean="0">
                <a:latin typeface="Times New Roman" charset="0"/>
                <a:cs typeface="Times New Roman" charset="0"/>
              </a:rPr>
              <a:t>документ, регламентирующий </a:t>
            </a:r>
            <a:r>
              <a:rPr lang="ru-RU" altLang="ru-RU" b="0" dirty="0">
                <a:latin typeface="Times New Roman" charset="0"/>
                <a:cs typeface="Times New Roman" charset="0"/>
              </a:rPr>
              <a:t>состав процессов ЖЦ </a:t>
            </a:r>
            <a:r>
              <a:rPr lang="ru-RU" altLang="ru-RU" b="0" dirty="0" smtClean="0">
                <a:latin typeface="Times New Roman" charset="0"/>
                <a:cs typeface="Times New Roman" charset="0"/>
              </a:rPr>
              <a:t>ПС – международный </a:t>
            </a:r>
            <a:r>
              <a:rPr lang="ru-RU" altLang="ru-RU" b="0" dirty="0">
                <a:latin typeface="Times New Roman" charset="0"/>
                <a:cs typeface="Times New Roman" charset="0"/>
              </a:rPr>
              <a:t>стандарт </a:t>
            </a:r>
            <a:r>
              <a:rPr lang="ru-RU" altLang="ru-RU" dirty="0">
                <a:latin typeface="Times New Roman" charset="0"/>
                <a:cs typeface="Times New Roman" charset="0"/>
              </a:rPr>
              <a:t>ISO/IEC 12207: 1995</a:t>
            </a:r>
            <a:r>
              <a:rPr lang="ru-RU" altLang="ru-RU" b="0" dirty="0">
                <a:latin typeface="Times New Roman" charset="0"/>
                <a:cs typeface="Times New Roman" charset="0"/>
              </a:rPr>
              <a:t> </a:t>
            </a:r>
            <a:r>
              <a:rPr lang="ru-RU" altLang="ru-RU" b="0" dirty="0" smtClean="0">
                <a:latin typeface="Times New Roman" charset="0"/>
                <a:cs typeface="Times New Roman" charset="0"/>
              </a:rPr>
              <a:t>«</a:t>
            </a:r>
            <a:r>
              <a:rPr lang="ru-RU" altLang="ru-RU" b="0" dirty="0" err="1" smtClean="0">
                <a:latin typeface="Times New Roman" charset="0"/>
                <a:cs typeface="Times New Roman" charset="0"/>
              </a:rPr>
              <a:t>Information</a:t>
            </a:r>
            <a:r>
              <a:rPr lang="ru-RU" altLang="ru-RU" b="0" dirty="0" smtClean="0">
                <a:latin typeface="Times New Roman" charset="0"/>
                <a:cs typeface="Times New Roman" charset="0"/>
              </a:rPr>
              <a:t> </a:t>
            </a:r>
            <a:r>
              <a:rPr lang="ru-RU" altLang="ru-RU" b="0" dirty="0" err="1">
                <a:latin typeface="Times New Roman" charset="0"/>
                <a:cs typeface="Times New Roman" charset="0"/>
              </a:rPr>
              <a:t>Technology</a:t>
            </a:r>
            <a:r>
              <a:rPr lang="ru-RU" altLang="ru-RU" b="0" dirty="0">
                <a:latin typeface="Times New Roman" charset="0"/>
                <a:cs typeface="Times New Roman" charset="0"/>
              </a:rPr>
              <a:t> – </a:t>
            </a:r>
            <a:r>
              <a:rPr lang="ru-RU" altLang="ru-RU" b="0" dirty="0" err="1">
                <a:latin typeface="Times New Roman" charset="0"/>
                <a:cs typeface="Times New Roman" charset="0"/>
              </a:rPr>
              <a:t>Software</a:t>
            </a:r>
            <a:r>
              <a:rPr lang="ru-RU" altLang="ru-RU" b="0" dirty="0">
                <a:latin typeface="Times New Roman" charset="0"/>
                <a:cs typeface="Times New Roman" charset="0"/>
              </a:rPr>
              <a:t> </a:t>
            </a:r>
            <a:r>
              <a:rPr lang="ru-RU" altLang="ru-RU" b="0" dirty="0" err="1">
                <a:latin typeface="Times New Roman" charset="0"/>
                <a:cs typeface="Times New Roman" charset="0"/>
              </a:rPr>
              <a:t>Life</a:t>
            </a:r>
            <a:r>
              <a:rPr lang="ru-RU" altLang="ru-RU" b="0" dirty="0">
                <a:latin typeface="Times New Roman" charset="0"/>
                <a:cs typeface="Times New Roman" charset="0"/>
              </a:rPr>
              <a:t> </a:t>
            </a:r>
            <a:r>
              <a:rPr lang="ru-RU" altLang="ru-RU" b="0" dirty="0" err="1">
                <a:latin typeface="Times New Roman" charset="0"/>
                <a:cs typeface="Times New Roman" charset="0"/>
              </a:rPr>
              <a:t>Cycle</a:t>
            </a:r>
            <a:r>
              <a:rPr lang="ru-RU" altLang="ru-RU" b="0" dirty="0">
                <a:latin typeface="Times New Roman" charset="0"/>
                <a:cs typeface="Times New Roman" charset="0"/>
              </a:rPr>
              <a:t> </a:t>
            </a:r>
            <a:r>
              <a:rPr lang="ru-RU" altLang="ru-RU" b="0" dirty="0" err="1" smtClean="0">
                <a:latin typeface="Times New Roman" charset="0"/>
                <a:cs typeface="Times New Roman" charset="0"/>
              </a:rPr>
              <a:t>Process</a:t>
            </a:r>
            <a:r>
              <a:rPr lang="ru-RU" altLang="ru-RU" b="0" dirty="0" smtClean="0">
                <a:latin typeface="Times New Roman" charset="0"/>
                <a:cs typeface="Times New Roman" charset="0"/>
              </a:rPr>
              <a:t>». </a:t>
            </a:r>
          </a:p>
          <a:p>
            <a:pPr algn="just">
              <a:lnSpc>
                <a:spcPct val="90000"/>
              </a:lnSpc>
              <a:defRPr/>
            </a:pPr>
            <a:endParaRPr lang="ru-RU" altLang="ru-RU" b="0" dirty="0">
              <a:latin typeface="Times New Roman" charset="0"/>
              <a:cs typeface="Times New Roman" charset="0"/>
            </a:endParaRPr>
          </a:p>
          <a:p>
            <a:pPr algn="just">
              <a:lnSpc>
                <a:spcPct val="90000"/>
              </a:lnSpc>
              <a:defRPr/>
            </a:pPr>
            <a:r>
              <a:rPr lang="ru-RU" altLang="ru-RU" b="0" dirty="0">
                <a:latin typeface="Times New Roman" charset="0"/>
                <a:cs typeface="Times New Roman" charset="0"/>
              </a:rPr>
              <a:t>Стандарт определяет структуру ЖЦ, содержащую процессы, действия и задачи, которые должны быть выполнены во время создания </a:t>
            </a:r>
            <a:r>
              <a:rPr lang="ru-RU" altLang="ru-RU" b="0" dirty="0" smtClean="0">
                <a:latin typeface="Times New Roman" charset="0"/>
                <a:cs typeface="Times New Roman" charset="0"/>
              </a:rPr>
              <a:t>ПС</a:t>
            </a:r>
          </a:p>
          <a:p>
            <a:pPr algn="just">
              <a:lnSpc>
                <a:spcPct val="90000"/>
              </a:lnSpc>
              <a:defRPr/>
            </a:pPr>
            <a:endParaRPr lang="ru-RU" altLang="ru-RU" b="0" i="1" dirty="0">
              <a:latin typeface="Times New Roman" charset="0"/>
              <a:cs typeface="Times New Roman" charset="0"/>
            </a:endParaRPr>
          </a:p>
          <a:p>
            <a:pPr algn="just">
              <a:lnSpc>
                <a:spcPct val="90000"/>
              </a:lnSpc>
              <a:defRPr/>
            </a:pPr>
            <a:r>
              <a:rPr lang="ru-RU" altLang="ru-RU" b="0" i="1" dirty="0" smtClean="0">
                <a:effectLst>
                  <a:outerShdw blurRad="38100" dist="38100" dir="2700000" algn="tl">
                    <a:srgbClr val="000000">
                      <a:alpha val="43137"/>
                    </a:srgbClr>
                  </a:outerShdw>
                </a:effectLst>
                <a:latin typeface="Times New Roman" charset="0"/>
                <a:cs typeface="Times New Roman" charset="0"/>
              </a:rPr>
              <a:t>ISO </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International</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Organization</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for</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Standardization</a:t>
            </a:r>
            <a:r>
              <a:rPr lang="ru-RU" altLang="ru-RU" b="0" i="1" dirty="0">
                <a:effectLst>
                  <a:outerShdw blurRad="38100" dist="38100" dir="2700000" algn="tl">
                    <a:srgbClr val="000000">
                      <a:alpha val="43137"/>
                    </a:srgbClr>
                  </a:outerShdw>
                </a:effectLst>
                <a:latin typeface="Times New Roman" charset="0"/>
                <a:cs typeface="Times New Roman" charset="0"/>
              </a:rPr>
              <a:t> – Международная организация по </a:t>
            </a:r>
            <a:r>
              <a:rPr lang="ru-RU" altLang="ru-RU" b="0" i="1" dirty="0" smtClean="0">
                <a:effectLst>
                  <a:outerShdw blurRad="38100" dist="38100" dir="2700000" algn="tl">
                    <a:srgbClr val="000000">
                      <a:alpha val="43137"/>
                    </a:srgbClr>
                  </a:outerShdw>
                </a:effectLst>
                <a:latin typeface="Times New Roman" charset="0"/>
                <a:cs typeface="Times New Roman" charset="0"/>
              </a:rPr>
              <a:t>стандартизации</a:t>
            </a:r>
          </a:p>
          <a:p>
            <a:pPr algn="just">
              <a:lnSpc>
                <a:spcPct val="90000"/>
              </a:lnSpc>
              <a:defRPr/>
            </a:pPr>
            <a:r>
              <a:rPr lang="ru-RU" altLang="ru-RU" b="0" i="1" dirty="0" smtClean="0">
                <a:effectLst>
                  <a:outerShdw blurRad="38100" dist="38100" dir="2700000" algn="tl">
                    <a:srgbClr val="000000">
                      <a:alpha val="43137"/>
                    </a:srgbClr>
                  </a:outerShdw>
                </a:effectLst>
                <a:latin typeface="Times New Roman" charset="0"/>
                <a:cs typeface="Times New Roman" charset="0"/>
              </a:rPr>
              <a:t>IEC </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International</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Electrotechnical</a:t>
            </a:r>
            <a:r>
              <a:rPr lang="ru-RU" altLang="ru-RU" b="0" i="1" dirty="0">
                <a:effectLst>
                  <a:outerShdw blurRad="38100" dist="38100" dir="2700000" algn="tl">
                    <a:srgbClr val="000000">
                      <a:alpha val="43137"/>
                    </a:srgbClr>
                  </a:outerShdw>
                </a:effectLst>
                <a:latin typeface="Times New Roman" charset="0"/>
                <a:cs typeface="Times New Roman" charset="0"/>
              </a:rPr>
              <a:t> </a:t>
            </a:r>
            <a:r>
              <a:rPr lang="ru-RU" altLang="ru-RU" b="0" i="1" dirty="0" err="1">
                <a:effectLst>
                  <a:outerShdw blurRad="38100" dist="38100" dir="2700000" algn="tl">
                    <a:srgbClr val="000000">
                      <a:alpha val="43137"/>
                    </a:srgbClr>
                  </a:outerShdw>
                </a:effectLst>
                <a:latin typeface="Times New Roman" charset="0"/>
                <a:cs typeface="Times New Roman" charset="0"/>
              </a:rPr>
              <a:t>Commission</a:t>
            </a:r>
            <a:r>
              <a:rPr lang="ru-RU" altLang="ru-RU" b="0" i="1" dirty="0">
                <a:effectLst>
                  <a:outerShdw blurRad="38100" dist="38100" dir="2700000" algn="tl">
                    <a:srgbClr val="000000">
                      <a:alpha val="43137"/>
                    </a:srgbClr>
                  </a:outerShdw>
                </a:effectLst>
                <a:latin typeface="Times New Roman" charset="0"/>
                <a:cs typeface="Times New Roman" charset="0"/>
              </a:rPr>
              <a:t> – Международная комиссия по </a:t>
            </a:r>
            <a:r>
              <a:rPr lang="ru-RU" altLang="ru-RU" b="0" i="1" dirty="0" smtClean="0">
                <a:effectLst>
                  <a:outerShdw blurRad="38100" dist="38100" dir="2700000" algn="tl">
                    <a:srgbClr val="000000">
                      <a:alpha val="43137"/>
                    </a:srgbClr>
                  </a:outerShdw>
                </a:effectLst>
                <a:latin typeface="Times New Roman" charset="0"/>
                <a:cs typeface="Times New Roman" charset="0"/>
              </a:rPr>
              <a:t>электротехнике. </a:t>
            </a: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a:t>
            </a:r>
          </a:p>
        </p:txBody>
      </p:sp>
    </p:spTree>
    <p:extLst>
      <p:ext uri="{BB962C8B-B14F-4D97-AF65-F5344CB8AC3E}">
        <p14:creationId xmlns:p14="http://schemas.microsoft.com/office/powerpoint/2010/main" val="416839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2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20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20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2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9901E348-9193-418D-8496-49F54B307D2A}" type="slidenum">
              <a:rPr lang="ru-RU" altLang="ru-RU" sz="1400" b="0" smtClean="0"/>
              <a:pPr eaLnBrk="0" hangingPunct="0"/>
              <a:t>50</a:t>
            </a:fld>
            <a:endParaRPr lang="ru-RU" altLang="ru-RU" sz="1400" b="0" smtClean="0"/>
          </a:p>
        </p:txBody>
      </p:sp>
      <p:sp>
        <p:nvSpPr>
          <p:cNvPr id="52227" name="Прямоугольник 1"/>
          <p:cNvSpPr>
            <a:spLocks noChangeArrowheads="1"/>
          </p:cNvSpPr>
          <p:nvPr/>
        </p:nvSpPr>
        <p:spPr bwMode="auto">
          <a:xfrm>
            <a:off x="-323850" y="5625244"/>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r>
              <a:rPr lang="ru-RU" altLang="ru-RU" dirty="0">
                <a:latin typeface="Times New Roman" panose="02020603050405020304" pitchFamily="18" charset="0"/>
                <a:cs typeface="Times New Roman" panose="02020603050405020304" pitchFamily="18" charset="0"/>
              </a:rPr>
              <a:t> Автор идеи RAD – сотрудник IBM Джеймс Мартин, 1980 г.</a:t>
            </a:r>
          </a:p>
        </p:txBody>
      </p:sp>
      <p:sp>
        <p:nvSpPr>
          <p:cNvPr id="52228" name="Прямоугольник 2"/>
          <p:cNvSpPr>
            <a:spLocks noChangeArrowheads="1"/>
          </p:cNvSpPr>
          <p:nvPr/>
        </p:nvSpPr>
        <p:spPr bwMode="auto">
          <a:xfrm>
            <a:off x="395288" y="579438"/>
            <a:ext cx="770572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ct val="90000"/>
              </a:lnSpc>
            </a:pPr>
            <a:r>
              <a:rPr lang="ru-RU" altLang="ru-RU" dirty="0">
                <a:latin typeface="Times New Roman" panose="02020603050405020304" pitchFamily="18" charset="0"/>
                <a:cs typeface="Times New Roman" panose="02020603050405020304" pitchFamily="18" charset="0"/>
              </a:rPr>
              <a:t>RAD</a:t>
            </a:r>
            <a:r>
              <a:rPr lang="en-US" altLang="ru-RU" dirty="0">
                <a:latin typeface="Times New Roman" panose="02020603050405020304" pitchFamily="18" charset="0"/>
                <a:cs typeface="Times New Roman" panose="02020603050405020304" pitchFamily="18" charset="0"/>
              </a:rPr>
              <a:t> – </a:t>
            </a:r>
            <a:r>
              <a:rPr lang="ru-RU" altLang="ru-RU" dirty="0">
                <a:latin typeface="Times New Roman" panose="02020603050405020304" pitchFamily="18" charset="0"/>
                <a:cs typeface="Times New Roman" panose="02020603050405020304" pitchFamily="18" charset="0"/>
              </a:rPr>
              <a:t>Rapid </a:t>
            </a:r>
            <a:r>
              <a:rPr lang="ru-RU" altLang="ru-RU" dirty="0" err="1">
                <a:latin typeface="Times New Roman" panose="02020603050405020304" pitchFamily="18" charset="0"/>
                <a:cs typeface="Times New Roman" panose="02020603050405020304" pitchFamily="18" charset="0"/>
              </a:rPr>
              <a:t>Application</a:t>
            </a:r>
            <a:r>
              <a:rPr lang="ru-RU" altLang="ru-RU" dirty="0">
                <a:latin typeface="Times New Roman" panose="02020603050405020304" pitchFamily="18" charset="0"/>
                <a:cs typeface="Times New Roman" panose="02020603050405020304" pitchFamily="18" charset="0"/>
              </a:rPr>
              <a:t> </a:t>
            </a:r>
            <a:r>
              <a:rPr lang="ru-RU" altLang="ru-RU" dirty="0" err="1">
                <a:latin typeface="Times New Roman" panose="02020603050405020304" pitchFamily="18" charset="0"/>
                <a:cs typeface="Times New Roman" panose="02020603050405020304" pitchFamily="18" charset="0"/>
              </a:rPr>
              <a:t>Development</a:t>
            </a:r>
            <a:endParaRPr lang="ru-RU" altLang="ru-RU" dirty="0">
              <a:latin typeface="Times New Roman" panose="02020603050405020304" pitchFamily="18" charset="0"/>
              <a:cs typeface="Times New Roman" panose="02020603050405020304" pitchFamily="18" charset="0"/>
            </a:endParaRPr>
          </a:p>
          <a:p>
            <a:pPr algn="ctr">
              <a:lnSpc>
                <a:spcPct val="90000"/>
              </a:lnSpc>
            </a:pPr>
            <a:r>
              <a:rPr lang="ru-RU" altLang="ru-RU" dirty="0">
                <a:latin typeface="Times New Roman" panose="02020603050405020304" pitchFamily="18" charset="0"/>
                <a:cs typeface="Times New Roman" panose="02020603050405020304" pitchFamily="18" charset="0"/>
              </a:rPr>
              <a:t>(быстрая разработка приложений)</a:t>
            </a:r>
            <a:endParaRPr lang="en-US" altLang="ru-RU" dirty="0">
              <a:latin typeface="Times New Roman" panose="02020603050405020304" pitchFamily="18" charset="0"/>
              <a:cs typeface="Times New Roman" panose="02020603050405020304" pitchFamily="18" charset="0"/>
            </a:endParaRPr>
          </a:p>
          <a:p>
            <a:pPr algn="ctr">
              <a:lnSpc>
                <a:spcPct val="90000"/>
              </a:lnSpc>
            </a:pPr>
            <a:endParaRPr lang="ru-RU" altLang="ru-RU" dirty="0">
              <a:latin typeface="Times New Roman" panose="02020603050405020304" pitchFamily="18" charset="0"/>
              <a:cs typeface="Times New Roman" panose="02020603050405020304" pitchFamily="18" charset="0"/>
            </a:endParaRPr>
          </a:p>
        </p:txBody>
      </p:sp>
      <p:pic>
        <p:nvPicPr>
          <p:cNvPr id="52229"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060848"/>
            <a:ext cx="3753670"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fade">
                                      <p:cBhvr>
                                        <p:cTn id="7" dur="500"/>
                                        <p:tgtEl>
                                          <p:spTgt spid="522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227"/>
                                        </p:tgtEl>
                                        <p:attrNameLst>
                                          <p:attrName>style.visibility</p:attrName>
                                        </p:attrNameLst>
                                      </p:cBhvr>
                                      <p:to>
                                        <p:strVal val="visible"/>
                                      </p:to>
                                    </p:set>
                                    <p:animEffect transition="in" filter="fade">
                                      <p:cBhvr>
                                        <p:cTn id="10" dur="500"/>
                                        <p:tgtEl>
                                          <p:spTgt spid="52227"/>
                                        </p:tgtEl>
                                      </p:cBhvr>
                                    </p:animEffect>
                                  </p:childTnLst>
                                </p:cTn>
                              </p:par>
                              <p:par>
                                <p:cTn id="11" presetID="10" presetClass="entr" presetSubtype="0" fill="hold" nodeType="withEffect">
                                  <p:stCondLst>
                                    <p:cond delay="0"/>
                                  </p:stCondLst>
                                  <p:childTnLst>
                                    <p:set>
                                      <p:cBhvr>
                                        <p:cTn id="12" dur="1" fill="hold">
                                          <p:stCondLst>
                                            <p:cond delay="0"/>
                                          </p:stCondLst>
                                        </p:cTn>
                                        <p:tgtEl>
                                          <p:spTgt spid="52229"/>
                                        </p:tgtEl>
                                        <p:attrNameLst>
                                          <p:attrName>style.visibility</p:attrName>
                                        </p:attrNameLst>
                                      </p:cBhvr>
                                      <p:to>
                                        <p:strVal val="visible"/>
                                      </p:to>
                                    </p:set>
                                    <p:animEffect transition="in" filter="fade">
                                      <p:cBhvr>
                                        <p:cTn id="13"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2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AB5279B5-EBEE-41B2-A48F-B8AC80DF9892}" type="slidenum">
              <a:rPr lang="ru-RU" altLang="ru-RU" sz="1400" b="0" smtClean="0"/>
              <a:pPr eaLnBrk="0" hangingPunct="0"/>
              <a:t>51</a:t>
            </a:fld>
            <a:endParaRPr lang="ru-RU" altLang="ru-RU" sz="1400" b="0" smtClean="0"/>
          </a:p>
        </p:txBody>
      </p:sp>
      <p:sp>
        <p:nvSpPr>
          <p:cNvPr id="474131" name="Rectangle 3"/>
          <p:cNvSpPr>
            <a:spLocks noChangeAspect="1" noChangeArrowheads="1"/>
          </p:cNvSpPr>
          <p:nvPr/>
        </p:nvSpPr>
        <p:spPr bwMode="auto">
          <a:xfrm>
            <a:off x="0" y="260350"/>
            <a:ext cx="9144000"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a:latin typeface="Times New Roman" charset="0"/>
                <a:cs typeface="Times New Roman" charset="0"/>
              </a:rPr>
              <a:t>RAD</a:t>
            </a: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Инкрементная стратегия конструирования</a:t>
            </a:r>
          </a:p>
          <a:p>
            <a:pPr>
              <a:lnSpc>
                <a:spcPct val="90000"/>
              </a:lnSpc>
              <a:defRPr/>
            </a:pPr>
            <a:r>
              <a:rPr lang="ru-RU" altLang="ru-RU" b="0" dirty="0" smtClean="0">
                <a:latin typeface="Times New Roman" charset="0"/>
                <a:cs typeface="Times New Roman" charset="0"/>
              </a:rPr>
              <a:t>►	Использование компонентно-ориентированного конструирования</a:t>
            </a:r>
          </a:p>
          <a:p>
            <a:pPr>
              <a:lnSpc>
                <a:spcPct val="90000"/>
              </a:lnSpc>
              <a:defRPr/>
            </a:pPr>
            <a:r>
              <a:rPr lang="ru-RU" altLang="ru-RU" b="0" dirty="0" smtClean="0">
                <a:latin typeface="Times New Roman" charset="0"/>
                <a:cs typeface="Times New Roman" charset="0"/>
              </a:rPr>
              <a:t>►	Обеспечение очень короткого цикла разработки (60-90 дней)</a:t>
            </a:r>
          </a:p>
          <a:p>
            <a:pPr>
              <a:lnSpc>
                <a:spcPct val="90000"/>
              </a:lnSpc>
              <a:defRPr/>
            </a:pPr>
            <a:r>
              <a:rPr lang="ru-RU" altLang="ru-RU" b="0" dirty="0" smtClean="0">
                <a:latin typeface="Times New Roman" charset="0"/>
                <a:cs typeface="Times New Roman" charset="0"/>
              </a:rPr>
              <a:t>►	Ориентация (в основном) на разработку ИС</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2708275"/>
            <a:ext cx="3322638"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1" end="1"/>
                                            </p:txEl>
                                          </p:spTgt>
                                        </p:tgtEl>
                                        <p:attrNameLst>
                                          <p:attrName>style.visibility</p:attrName>
                                        </p:attrNameLst>
                                      </p:cBhvr>
                                      <p:to>
                                        <p:strVal val="visible"/>
                                      </p:to>
                                    </p:set>
                                    <p:animEffect transition="in" filter="fade">
                                      <p:cBhvr>
                                        <p:cTn id="12" dur="500"/>
                                        <p:tgtEl>
                                          <p:spTgt spid="474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2" end="2"/>
                                            </p:txEl>
                                          </p:spTgt>
                                        </p:tgtEl>
                                        <p:attrNameLst>
                                          <p:attrName>style.visibility</p:attrName>
                                        </p:attrNameLst>
                                      </p:cBhvr>
                                      <p:to>
                                        <p:strVal val="visible"/>
                                      </p:to>
                                    </p:set>
                                    <p:animEffect transition="in" filter="fade">
                                      <p:cBhvr>
                                        <p:cTn id="17" dur="500"/>
                                        <p:tgtEl>
                                          <p:spTgt spid="47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3" end="3"/>
                                            </p:txEl>
                                          </p:spTgt>
                                        </p:tgtEl>
                                        <p:attrNameLst>
                                          <p:attrName>style.visibility</p:attrName>
                                        </p:attrNameLst>
                                      </p:cBhvr>
                                      <p:to>
                                        <p:strVal val="visible"/>
                                      </p:to>
                                    </p:set>
                                    <p:animEffect transition="in" filter="fade">
                                      <p:cBhvr>
                                        <p:cTn id="22" dur="500"/>
                                        <p:tgtEl>
                                          <p:spTgt spid="4741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4" end="4"/>
                                            </p:txEl>
                                          </p:spTgt>
                                        </p:tgtEl>
                                        <p:attrNameLst>
                                          <p:attrName>style.visibility</p:attrName>
                                        </p:attrNameLst>
                                      </p:cBhvr>
                                      <p:to>
                                        <p:strVal val="visible"/>
                                      </p:to>
                                    </p:set>
                                    <p:animEffect transition="in" filter="fade">
                                      <p:cBhvr>
                                        <p:cTn id="27" dur="500"/>
                                        <p:tgtEl>
                                          <p:spTgt spid="4741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7FE4036-F98E-435D-A7E4-91E8179314EA}" type="slidenum">
              <a:rPr lang="ru-RU" altLang="ru-RU" sz="1400" b="0" smtClean="0"/>
              <a:pPr eaLnBrk="0" hangingPunct="0"/>
              <a:t>52</a:t>
            </a:fld>
            <a:endParaRPr lang="ru-RU" altLang="ru-RU" sz="1400" b="0" smtClean="0"/>
          </a:p>
        </p:txBody>
      </p:sp>
      <p:sp>
        <p:nvSpPr>
          <p:cNvPr id="474131" name="Rectangle 3"/>
          <p:cNvSpPr>
            <a:spLocks noChangeAspect="1" noChangeArrowheads="1"/>
          </p:cNvSpPr>
          <p:nvPr/>
        </p:nvSpPr>
        <p:spPr bwMode="auto">
          <a:xfrm>
            <a:off x="0" y="457200"/>
            <a:ext cx="9144000" cy="5743575"/>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Основные этапы </a:t>
            </a:r>
            <a:r>
              <a:rPr lang="en-US" altLang="ru-RU" dirty="0" smtClean="0">
                <a:latin typeface="Times New Roman" charset="0"/>
                <a:cs typeface="Times New Roman" charset="0"/>
              </a:rPr>
              <a:t>RAD</a:t>
            </a:r>
            <a:endParaRPr lang="ru-RU" altLang="ru-RU" dirty="0" smtClean="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buFont typeface="Wingdings" pitchFamily="2" charset="2"/>
              <a:buChar char="ü"/>
              <a:defRPr/>
            </a:pPr>
            <a:r>
              <a:rPr lang="ru-RU" altLang="ru-RU" dirty="0" smtClean="0">
                <a:latin typeface="Times New Roman" charset="0"/>
                <a:cs typeface="Times New Roman" charset="0"/>
              </a:rPr>
              <a:t>Бизнес-моделирование</a:t>
            </a:r>
            <a:r>
              <a:rPr lang="ru-RU" altLang="ru-RU" b="0" dirty="0" smtClean="0">
                <a:latin typeface="Times New Roman" charset="0"/>
                <a:cs typeface="Times New Roman" charset="0"/>
              </a:rPr>
              <a:t> (моделируются информационные потоки между бизнес-функциями)</a:t>
            </a:r>
          </a:p>
          <a:p>
            <a:pPr>
              <a:lnSpc>
                <a:spcPct val="90000"/>
              </a:lnSpc>
              <a:buFont typeface="Wingdings" pitchFamily="2" charset="2"/>
              <a:buChar char="ü"/>
              <a:defRPr/>
            </a:pPr>
            <a:endParaRPr lang="ru-RU" altLang="ru-RU" b="0" dirty="0" smtClean="0">
              <a:latin typeface="Times New Roman" charset="0"/>
              <a:cs typeface="Times New Roman" charset="0"/>
            </a:endParaRPr>
          </a:p>
          <a:p>
            <a:pPr>
              <a:lnSpc>
                <a:spcPct val="90000"/>
              </a:lnSpc>
              <a:buFont typeface="Wingdings" pitchFamily="2" charset="2"/>
              <a:buChar char="ü"/>
              <a:defRPr/>
            </a:pPr>
            <a:r>
              <a:rPr lang="ru-RU" altLang="ru-RU" dirty="0" smtClean="0">
                <a:latin typeface="Times New Roman" charset="0"/>
                <a:cs typeface="Times New Roman" charset="0"/>
              </a:rPr>
              <a:t>Моделирование данных </a:t>
            </a:r>
            <a:r>
              <a:rPr lang="ru-RU" altLang="ru-RU" b="0" dirty="0" smtClean="0">
                <a:latin typeface="Times New Roman" charset="0"/>
                <a:cs typeface="Times New Roman" charset="0"/>
              </a:rPr>
              <a:t>(набор объектов, которые требуются для поддержки бизнес-процессов)</a:t>
            </a:r>
          </a:p>
          <a:p>
            <a:pPr>
              <a:lnSpc>
                <a:spcPct val="90000"/>
              </a:lnSpc>
              <a:buFont typeface="Wingdings" pitchFamily="2" charset="2"/>
              <a:buChar char="ü"/>
              <a:defRPr/>
            </a:pPr>
            <a:endParaRPr lang="ru-RU" altLang="ru-RU" b="0" dirty="0" smtClean="0">
              <a:latin typeface="Times New Roman" charset="0"/>
              <a:cs typeface="Times New Roman" charset="0"/>
            </a:endParaRPr>
          </a:p>
          <a:p>
            <a:pPr>
              <a:lnSpc>
                <a:spcPct val="90000"/>
              </a:lnSpc>
              <a:buFont typeface="Wingdings" pitchFamily="2" charset="2"/>
              <a:buChar char="ü"/>
              <a:defRPr/>
            </a:pPr>
            <a:r>
              <a:rPr lang="ru-RU" altLang="ru-RU" dirty="0" smtClean="0">
                <a:latin typeface="Times New Roman" charset="0"/>
                <a:cs typeface="Times New Roman" charset="0"/>
              </a:rPr>
              <a:t>Моделирование обработки </a:t>
            </a:r>
            <a:r>
              <a:rPr lang="ru-RU" altLang="ru-RU" b="0" dirty="0" smtClean="0">
                <a:latin typeface="Times New Roman" charset="0"/>
                <a:cs typeface="Times New Roman" charset="0"/>
              </a:rPr>
              <a:t>(определяются преобразования объектов, обеспечивающие реализацию бизнес-функций. Описание обработки для добавления, изменения, удаления и поиска данных)</a:t>
            </a:r>
          </a:p>
          <a:p>
            <a:pPr>
              <a:lnSpc>
                <a:spcPct val="90000"/>
              </a:lnSpc>
              <a:buFont typeface="Wingdings" pitchFamily="2" charset="2"/>
              <a:buChar char="ü"/>
              <a:defRPr/>
            </a:pPr>
            <a:endParaRPr lang="ru-RU" altLang="ru-RU" b="0" dirty="0" smtClean="0">
              <a:latin typeface="Times New Roman" charset="0"/>
              <a:cs typeface="Times New Roman" charset="0"/>
            </a:endParaRPr>
          </a:p>
          <a:p>
            <a:pPr>
              <a:lnSpc>
                <a:spcPct val="90000"/>
              </a:lnSpc>
              <a:buFont typeface="Wingdings" pitchFamily="2" charset="2"/>
              <a:buChar char="ü"/>
              <a:defRPr/>
            </a:pPr>
            <a:r>
              <a:rPr lang="ru-RU" altLang="ru-RU" dirty="0" smtClean="0">
                <a:latin typeface="Times New Roman" charset="0"/>
                <a:cs typeface="Times New Roman" charset="0"/>
              </a:rPr>
              <a:t>Создание приложения </a:t>
            </a:r>
            <a:r>
              <a:rPr lang="ru-RU" altLang="ru-RU" b="0" dirty="0" smtClean="0">
                <a:latin typeface="Times New Roman" charset="0"/>
                <a:cs typeface="Times New Roman" charset="0"/>
              </a:rPr>
              <a:t>(используются готовые компоненты и утилиты автоматизации)</a:t>
            </a:r>
          </a:p>
          <a:p>
            <a:pPr>
              <a:lnSpc>
                <a:spcPct val="90000"/>
              </a:lnSpc>
              <a:buFont typeface="Wingdings" pitchFamily="2" charset="2"/>
              <a:buChar char="ü"/>
              <a:defRPr/>
            </a:pPr>
            <a:endParaRPr lang="ru-RU" altLang="ru-RU" b="0" dirty="0" smtClean="0">
              <a:latin typeface="Times New Roman" charset="0"/>
              <a:cs typeface="Times New Roman" charset="0"/>
            </a:endParaRPr>
          </a:p>
          <a:p>
            <a:pPr>
              <a:lnSpc>
                <a:spcPct val="90000"/>
              </a:lnSpc>
              <a:buFont typeface="Wingdings" pitchFamily="2" charset="2"/>
              <a:buChar char="ü"/>
              <a:defRPr/>
            </a:pPr>
            <a:r>
              <a:rPr lang="ru-RU" altLang="ru-RU" dirty="0" smtClean="0">
                <a:latin typeface="Times New Roman" charset="0"/>
                <a:cs typeface="Times New Roman" charset="0"/>
              </a:rPr>
              <a:t>Объединение и тестирование </a:t>
            </a:r>
            <a:r>
              <a:rPr lang="ru-RU" altLang="ru-RU" b="0" dirty="0" smtClean="0">
                <a:latin typeface="Times New Roman" charset="0"/>
                <a:cs typeface="Times New Roman" charset="0"/>
              </a:rPr>
              <a:t>(компоненты тестировать не надо).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2" end="2"/>
                                            </p:txEl>
                                          </p:spTgt>
                                        </p:tgtEl>
                                        <p:attrNameLst>
                                          <p:attrName>style.visibility</p:attrName>
                                        </p:attrNameLst>
                                      </p:cBhvr>
                                      <p:to>
                                        <p:strVal val="visible"/>
                                      </p:to>
                                    </p:set>
                                    <p:animEffect transition="in" filter="fade">
                                      <p:cBhvr>
                                        <p:cTn id="12" dur="500"/>
                                        <p:tgtEl>
                                          <p:spTgt spid="4741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4" end="4"/>
                                            </p:txEl>
                                          </p:spTgt>
                                        </p:tgtEl>
                                        <p:attrNameLst>
                                          <p:attrName>style.visibility</p:attrName>
                                        </p:attrNameLst>
                                      </p:cBhvr>
                                      <p:to>
                                        <p:strVal val="visible"/>
                                      </p:to>
                                    </p:set>
                                    <p:animEffect transition="in" filter="fade">
                                      <p:cBhvr>
                                        <p:cTn id="17" dur="500"/>
                                        <p:tgtEl>
                                          <p:spTgt spid="47413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6" end="6"/>
                                            </p:txEl>
                                          </p:spTgt>
                                        </p:tgtEl>
                                        <p:attrNameLst>
                                          <p:attrName>style.visibility</p:attrName>
                                        </p:attrNameLst>
                                      </p:cBhvr>
                                      <p:to>
                                        <p:strVal val="visible"/>
                                      </p:to>
                                    </p:set>
                                    <p:animEffect transition="in" filter="fade">
                                      <p:cBhvr>
                                        <p:cTn id="22" dur="500"/>
                                        <p:tgtEl>
                                          <p:spTgt spid="47413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8" end="8"/>
                                            </p:txEl>
                                          </p:spTgt>
                                        </p:tgtEl>
                                        <p:attrNameLst>
                                          <p:attrName>style.visibility</p:attrName>
                                        </p:attrNameLst>
                                      </p:cBhvr>
                                      <p:to>
                                        <p:strVal val="visible"/>
                                      </p:to>
                                    </p:set>
                                    <p:animEffect transition="in" filter="fade">
                                      <p:cBhvr>
                                        <p:cTn id="27" dur="500"/>
                                        <p:tgtEl>
                                          <p:spTgt spid="474131">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10" end="10"/>
                                            </p:txEl>
                                          </p:spTgt>
                                        </p:tgtEl>
                                        <p:attrNameLst>
                                          <p:attrName>style.visibility</p:attrName>
                                        </p:attrNameLst>
                                      </p:cBhvr>
                                      <p:to>
                                        <p:strVal val="visible"/>
                                      </p:to>
                                    </p:set>
                                    <p:animEffect transition="in" filter="fade">
                                      <p:cBhvr>
                                        <p:cTn id="32" dur="500"/>
                                        <p:tgtEl>
                                          <p:spTgt spid="4741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E6AF4194-560D-47CF-BB65-9174A0A48C07}" type="slidenum">
              <a:rPr lang="ru-RU" altLang="ru-RU" sz="1400" b="0" smtClean="0"/>
              <a:pPr eaLnBrk="0" hangingPunct="0"/>
              <a:t>53</a:t>
            </a:fld>
            <a:endParaRPr lang="ru-RU" altLang="ru-RU" sz="1400" b="0" smtClean="0"/>
          </a:p>
        </p:txBody>
      </p:sp>
      <p:sp>
        <p:nvSpPr>
          <p:cNvPr id="474131" name="Rectangle 3"/>
          <p:cNvSpPr>
            <a:spLocks noChangeAspect="1" noChangeArrowheads="1"/>
          </p:cNvSpPr>
          <p:nvPr/>
        </p:nvSpPr>
        <p:spPr bwMode="auto">
          <a:xfrm>
            <a:off x="157163" y="15875"/>
            <a:ext cx="8858250"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Бизнес-моделирование</a:t>
            </a:r>
          </a:p>
        </p:txBody>
      </p:sp>
      <p:sp>
        <p:nvSpPr>
          <p:cNvPr id="5" name="Rectangle 3"/>
          <p:cNvSpPr>
            <a:spLocks noChangeAspect="1" noChangeArrowheads="1"/>
          </p:cNvSpPr>
          <p:nvPr/>
        </p:nvSpPr>
        <p:spPr bwMode="auto">
          <a:xfrm>
            <a:off x="142875" y="4400550"/>
            <a:ext cx="8858250" cy="24193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nSpc>
                <a:spcPct val="90000"/>
              </a:lnSpc>
              <a:defRPr/>
            </a:pPr>
            <a:r>
              <a:rPr lang="ru-RU" dirty="0">
                <a:solidFill>
                  <a:schemeClr val="bg1"/>
                </a:solidFill>
                <a:latin typeface="Times New Roman" pitchFamily="18" charset="0"/>
                <a:cs typeface="Times New Roman" pitchFamily="18" charset="0"/>
              </a:rPr>
              <a:t>►	Моделируется информационный поток между бизнес-функциями</a:t>
            </a:r>
          </a:p>
          <a:p>
            <a:pPr indent="457200">
              <a:lnSpc>
                <a:spcPct val="90000"/>
              </a:lnSpc>
              <a:defRPr/>
            </a:pPr>
            <a:r>
              <a:rPr lang="ru-RU" dirty="0">
                <a:solidFill>
                  <a:schemeClr val="bg1"/>
                </a:solidFill>
                <a:latin typeface="Times New Roman" pitchFamily="18" charset="0"/>
                <a:cs typeface="Times New Roman" pitchFamily="18" charset="0"/>
              </a:rPr>
              <a:t>►	Определяется:</a:t>
            </a:r>
          </a:p>
          <a:p>
            <a:pPr indent="457200">
              <a:lnSpc>
                <a:spcPct val="90000"/>
              </a:lnSpc>
              <a:defRPr/>
            </a:pPr>
            <a:r>
              <a:rPr lang="ru-RU" b="0" dirty="0">
                <a:solidFill>
                  <a:schemeClr val="bg1"/>
                </a:solidFill>
                <a:latin typeface="Times New Roman" pitchFamily="18" charset="0"/>
                <a:cs typeface="Times New Roman" pitchFamily="18" charset="0"/>
              </a:rPr>
              <a:t>     ◦ Какая информация создается</a:t>
            </a:r>
          </a:p>
          <a:p>
            <a:pPr indent="457200">
              <a:lnSpc>
                <a:spcPct val="90000"/>
              </a:lnSpc>
              <a:defRPr/>
            </a:pPr>
            <a:r>
              <a:rPr lang="ru-RU" b="0" dirty="0">
                <a:solidFill>
                  <a:schemeClr val="bg1"/>
                </a:solidFill>
                <a:latin typeface="Times New Roman" pitchFamily="18" charset="0"/>
                <a:cs typeface="Times New Roman" pitchFamily="18" charset="0"/>
              </a:rPr>
              <a:t>     ◦ Кто ее создает</a:t>
            </a:r>
          </a:p>
          <a:p>
            <a:pPr indent="457200">
              <a:lnSpc>
                <a:spcPct val="90000"/>
              </a:lnSpc>
              <a:defRPr/>
            </a:pPr>
            <a:r>
              <a:rPr lang="ru-RU" b="0" dirty="0">
                <a:solidFill>
                  <a:schemeClr val="bg1"/>
                </a:solidFill>
                <a:latin typeface="Times New Roman" pitchFamily="18" charset="0"/>
                <a:cs typeface="Times New Roman" pitchFamily="18" charset="0"/>
              </a:rPr>
              <a:t>     ◦ Кто ее обрабатывает</a:t>
            </a:r>
          </a:p>
          <a:p>
            <a:pPr indent="457200">
              <a:lnSpc>
                <a:spcPct val="90000"/>
              </a:lnSpc>
              <a:defRPr/>
            </a:pPr>
            <a:r>
              <a:rPr lang="ru-RU" b="0" dirty="0">
                <a:solidFill>
                  <a:schemeClr val="bg1"/>
                </a:solidFill>
                <a:latin typeface="Times New Roman" pitchFamily="18" charset="0"/>
                <a:cs typeface="Times New Roman" pitchFamily="18" charset="0"/>
              </a:rPr>
              <a:t>     ◦ Где информация применяется</a:t>
            </a:r>
          </a:p>
        </p:txBody>
      </p:sp>
      <p:pic>
        <p:nvPicPr>
          <p:cNvPr id="55301"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431800"/>
            <a:ext cx="7416800"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fade">
                                      <p:cBhvr>
                                        <p:cTn id="12" dur="500"/>
                                        <p:tgtEl>
                                          <p:spTgt spid="55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5F7546F-9274-4698-8AAD-B10D1E4C4AEB}" type="slidenum">
              <a:rPr lang="ru-RU" altLang="ru-RU" sz="1400" b="0" smtClean="0"/>
              <a:pPr eaLnBrk="0" hangingPunct="0"/>
              <a:t>54</a:t>
            </a:fld>
            <a:endParaRPr lang="ru-RU" altLang="ru-RU" sz="1400" b="0" smtClean="0"/>
          </a:p>
        </p:txBody>
      </p:sp>
      <p:sp>
        <p:nvSpPr>
          <p:cNvPr id="474131" name="Rectangle 3"/>
          <p:cNvSpPr>
            <a:spLocks noChangeAspect="1" noChangeArrowheads="1"/>
          </p:cNvSpPr>
          <p:nvPr/>
        </p:nvSpPr>
        <p:spPr bwMode="auto">
          <a:xfrm>
            <a:off x="142875" y="31750"/>
            <a:ext cx="8858250"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Моделирование данных</a:t>
            </a:r>
          </a:p>
        </p:txBody>
      </p:sp>
      <p:sp>
        <p:nvSpPr>
          <p:cNvPr id="5" name="Rectangle 3"/>
          <p:cNvSpPr>
            <a:spLocks noChangeAspect="1" noChangeArrowheads="1"/>
          </p:cNvSpPr>
          <p:nvPr/>
        </p:nvSpPr>
        <p:spPr bwMode="auto">
          <a:xfrm>
            <a:off x="0" y="5435600"/>
            <a:ext cx="9144000" cy="142240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b="0" dirty="0" smtClean="0">
                <a:latin typeface="Times New Roman" charset="0"/>
                <a:cs typeface="Times New Roman" charset="0"/>
              </a:rPr>
              <a:t>►	По информационному потоку формируется набор объектов данных</a:t>
            </a:r>
          </a:p>
          <a:p>
            <a:pPr algn="just">
              <a:lnSpc>
                <a:spcPct val="90000"/>
              </a:lnSpc>
              <a:defRPr/>
            </a:pPr>
            <a:r>
              <a:rPr lang="ru-RU" altLang="ru-RU" b="0" dirty="0" smtClean="0">
                <a:latin typeface="Times New Roman" charset="0"/>
                <a:cs typeface="Times New Roman" charset="0"/>
              </a:rPr>
              <a:t>►	Определяются свойства объектов</a:t>
            </a:r>
          </a:p>
          <a:p>
            <a:pPr algn="just">
              <a:lnSpc>
                <a:spcPct val="90000"/>
              </a:lnSpc>
              <a:defRPr/>
            </a:pPr>
            <a:r>
              <a:rPr lang="ru-RU" altLang="ru-RU" b="0" dirty="0" smtClean="0">
                <a:latin typeface="Times New Roman" charset="0"/>
                <a:cs typeface="Times New Roman" charset="0"/>
              </a:rPr>
              <a:t>►	Специфицируются отношения между объектами</a:t>
            </a: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57200"/>
            <a:ext cx="5508625"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9CD40CE8-96E9-486A-975C-3CB82244C1D5}" type="slidenum">
              <a:rPr lang="ru-RU" altLang="ru-RU" sz="1400" b="0" smtClean="0"/>
              <a:pPr eaLnBrk="0" hangingPunct="0"/>
              <a:t>55</a:t>
            </a:fld>
            <a:endParaRPr lang="ru-RU" altLang="ru-RU" sz="1400" b="0" smtClean="0"/>
          </a:p>
        </p:txBody>
      </p:sp>
      <p:sp>
        <p:nvSpPr>
          <p:cNvPr id="474131" name="Rectangle 3"/>
          <p:cNvSpPr>
            <a:spLocks noChangeAspect="1" noChangeArrowheads="1"/>
          </p:cNvSpPr>
          <p:nvPr/>
        </p:nvSpPr>
        <p:spPr bwMode="auto">
          <a:xfrm>
            <a:off x="153988" y="65088"/>
            <a:ext cx="8858250"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Моделирование обработки</a:t>
            </a:r>
          </a:p>
        </p:txBody>
      </p:sp>
      <p:sp>
        <p:nvSpPr>
          <p:cNvPr id="5" name="Rectangle 3"/>
          <p:cNvSpPr>
            <a:spLocks noChangeAspect="1" noChangeArrowheads="1"/>
          </p:cNvSpPr>
          <p:nvPr/>
        </p:nvSpPr>
        <p:spPr bwMode="auto">
          <a:xfrm>
            <a:off x="138113" y="4495800"/>
            <a:ext cx="8858250"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dirty="0" smtClean="0">
                <a:latin typeface="Times New Roman" charset="0"/>
                <a:cs typeface="Times New Roman" charset="0"/>
              </a:rPr>
              <a:t>►	Определение преобразований объектов данных</a:t>
            </a:r>
          </a:p>
          <a:p>
            <a:pPr>
              <a:lnSpc>
                <a:spcPct val="90000"/>
              </a:lnSpc>
              <a:defRPr/>
            </a:pPr>
            <a:r>
              <a:rPr lang="ru-RU" altLang="ru-RU" dirty="0" smtClean="0">
                <a:latin typeface="Times New Roman" charset="0"/>
                <a:cs typeface="Times New Roman" charset="0"/>
              </a:rPr>
              <a:t>►	Создаются описания для:</a:t>
            </a:r>
          </a:p>
          <a:p>
            <a:pPr>
              <a:lnSpc>
                <a:spcPct val="90000"/>
              </a:lnSpc>
              <a:defRPr/>
            </a:pPr>
            <a:r>
              <a:rPr lang="ru-RU" altLang="ru-RU" b="0" dirty="0" smtClean="0">
                <a:latin typeface="Times New Roman" charset="0"/>
                <a:cs typeface="Times New Roman" charset="0"/>
              </a:rPr>
              <a:t>   ◦ добавления объектов данных</a:t>
            </a:r>
          </a:p>
          <a:p>
            <a:pPr>
              <a:lnSpc>
                <a:spcPct val="90000"/>
              </a:lnSpc>
              <a:defRPr/>
            </a:pPr>
            <a:r>
              <a:rPr lang="ru-RU" altLang="ru-RU" b="0" dirty="0" smtClean="0">
                <a:latin typeface="Times New Roman" charset="0"/>
                <a:cs typeface="Times New Roman" charset="0"/>
              </a:rPr>
              <a:t>   ◦ модификации объектов данных</a:t>
            </a:r>
          </a:p>
          <a:p>
            <a:pPr>
              <a:lnSpc>
                <a:spcPct val="90000"/>
              </a:lnSpc>
              <a:defRPr/>
            </a:pPr>
            <a:r>
              <a:rPr lang="ru-RU" altLang="ru-RU" b="0" dirty="0" smtClean="0">
                <a:latin typeface="Times New Roman" charset="0"/>
                <a:cs typeface="Times New Roman" charset="0"/>
              </a:rPr>
              <a:t>   ◦ удаления объектов данных</a:t>
            </a:r>
          </a:p>
          <a:p>
            <a:pPr>
              <a:lnSpc>
                <a:spcPct val="90000"/>
              </a:lnSpc>
              <a:defRPr/>
            </a:pPr>
            <a:r>
              <a:rPr lang="ru-RU" altLang="ru-RU" b="0" dirty="0" smtClean="0">
                <a:latin typeface="Times New Roman" charset="0"/>
                <a:cs typeface="Times New Roman" charset="0"/>
              </a:rPr>
              <a:t>   ◦ поиска объектов данных</a:t>
            </a:r>
          </a:p>
        </p:txBody>
      </p:sp>
      <p:pic>
        <p:nvPicPr>
          <p:cNvPr id="58373"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550863"/>
            <a:ext cx="4679950" cy="3897312"/>
          </a:xfrm>
          <a:prstGeom prst="rect">
            <a:avLst/>
          </a:prstGeom>
          <a:solidFill>
            <a:schemeClr val="tx1"/>
          </a:solidFill>
          <a:ln>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Effect transition="in" filter="fade">
                                      <p:cBhvr>
                                        <p:cTn id="12" dur="500"/>
                                        <p:tgtEl>
                                          <p:spTgt spid="583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9339365-A01D-4EC4-8B0D-A840C3C20BA5}" type="slidenum">
              <a:rPr lang="ru-RU" altLang="ru-RU" sz="1400" b="0" smtClean="0"/>
              <a:pPr eaLnBrk="0" hangingPunct="0"/>
              <a:t>56</a:t>
            </a:fld>
            <a:endParaRPr lang="ru-RU" altLang="ru-RU" sz="1400" b="0" smtClean="0"/>
          </a:p>
        </p:txBody>
      </p:sp>
      <p:sp>
        <p:nvSpPr>
          <p:cNvPr id="474131" name="Rectangle 3"/>
          <p:cNvSpPr>
            <a:spLocks noChangeAspect="1" noChangeArrowheads="1"/>
          </p:cNvSpPr>
          <p:nvPr/>
        </p:nvSpPr>
        <p:spPr bwMode="auto">
          <a:xfrm>
            <a:off x="1588" y="15875"/>
            <a:ext cx="9142412"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Генерация приложения</a:t>
            </a:r>
          </a:p>
        </p:txBody>
      </p:sp>
      <p:sp>
        <p:nvSpPr>
          <p:cNvPr id="5" name="Rectangle 3"/>
          <p:cNvSpPr>
            <a:spLocks noChangeAspect="1" noChangeArrowheads="1"/>
          </p:cNvSpPr>
          <p:nvPr/>
        </p:nvSpPr>
        <p:spPr bwMode="auto">
          <a:xfrm>
            <a:off x="1588" y="5157788"/>
            <a:ext cx="8858250" cy="142192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b="0" dirty="0" smtClean="0">
                <a:latin typeface="Times New Roman" charset="0"/>
                <a:cs typeface="Times New Roman" charset="0"/>
              </a:rPr>
              <a:t>►	Использование ЯП 4-го поколения</a:t>
            </a:r>
          </a:p>
          <a:p>
            <a:pPr>
              <a:lnSpc>
                <a:spcPct val="90000"/>
              </a:lnSpc>
              <a:defRPr/>
            </a:pPr>
            <a:r>
              <a:rPr lang="ru-RU" altLang="ru-RU" b="0" dirty="0" smtClean="0">
                <a:latin typeface="Times New Roman" charset="0"/>
                <a:cs typeface="Times New Roman" charset="0"/>
              </a:rPr>
              <a:t>►	Использование готовых компонентов</a:t>
            </a:r>
          </a:p>
          <a:p>
            <a:pPr>
              <a:lnSpc>
                <a:spcPct val="90000"/>
              </a:lnSpc>
              <a:defRPr/>
            </a:pPr>
            <a:r>
              <a:rPr lang="ru-RU" altLang="ru-RU" b="0" dirty="0" smtClean="0">
                <a:latin typeface="Times New Roman" charset="0"/>
                <a:cs typeface="Times New Roman" charset="0"/>
              </a:rPr>
              <a:t>►	Создание повторно используемых компонентов</a:t>
            </a:r>
          </a:p>
          <a:p>
            <a:pPr>
              <a:lnSpc>
                <a:spcPct val="90000"/>
              </a:lnSpc>
              <a:defRPr/>
            </a:pPr>
            <a:r>
              <a:rPr lang="ru-RU" altLang="ru-RU" b="0" dirty="0" smtClean="0">
                <a:latin typeface="Times New Roman" charset="0"/>
                <a:cs typeface="Times New Roman" charset="0"/>
              </a:rPr>
              <a:t>►	Использования средств автоматизации</a:t>
            </a:r>
          </a:p>
        </p:txBody>
      </p:sp>
      <p:pic>
        <p:nvPicPr>
          <p:cNvPr id="59397"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655923"/>
            <a:ext cx="4428840" cy="442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par>
                                <p:cTn id="8" presetID="10" presetClass="entr" presetSubtype="0" fill="hold" nodeType="withEffect">
                                  <p:stCondLst>
                                    <p:cond delay="0"/>
                                  </p:stCondLst>
                                  <p:childTnLst>
                                    <p:set>
                                      <p:cBhvr>
                                        <p:cTn id="9" dur="1" fill="hold">
                                          <p:stCondLst>
                                            <p:cond delay="0"/>
                                          </p:stCondLst>
                                        </p:cTn>
                                        <p:tgtEl>
                                          <p:spTgt spid="59397"/>
                                        </p:tgtEl>
                                        <p:attrNameLst>
                                          <p:attrName>style.visibility</p:attrName>
                                        </p:attrNameLst>
                                      </p:cBhvr>
                                      <p:to>
                                        <p:strVal val="visible"/>
                                      </p:to>
                                    </p:set>
                                    <p:animEffect transition="in" filter="fade">
                                      <p:cBhvr>
                                        <p:cTn id="10" dur="500"/>
                                        <p:tgtEl>
                                          <p:spTgt spid="5939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3FB223D-D9E6-42DA-98D5-849594E5C1B4}" type="slidenum">
              <a:rPr lang="ru-RU" altLang="ru-RU" sz="1400" b="0" smtClean="0"/>
              <a:pPr eaLnBrk="0" hangingPunct="0"/>
              <a:t>57</a:t>
            </a:fld>
            <a:endParaRPr lang="ru-RU" altLang="ru-RU" sz="1400" b="0" smtClean="0"/>
          </a:p>
        </p:txBody>
      </p:sp>
      <p:sp>
        <p:nvSpPr>
          <p:cNvPr id="474131" name="Rectangle 3"/>
          <p:cNvSpPr>
            <a:spLocks noChangeAspect="1" noChangeArrowheads="1"/>
          </p:cNvSpPr>
          <p:nvPr/>
        </p:nvSpPr>
        <p:spPr bwMode="auto">
          <a:xfrm>
            <a:off x="136525" y="152400"/>
            <a:ext cx="8858250"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Тестирование и объединение</a:t>
            </a:r>
          </a:p>
        </p:txBody>
      </p:sp>
      <p:sp>
        <p:nvSpPr>
          <p:cNvPr id="5" name="Rectangle 3"/>
          <p:cNvSpPr>
            <a:spLocks noChangeAspect="1" noChangeArrowheads="1"/>
          </p:cNvSpPr>
          <p:nvPr/>
        </p:nvSpPr>
        <p:spPr bwMode="auto">
          <a:xfrm>
            <a:off x="136525" y="4492625"/>
            <a:ext cx="8858250" cy="142240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dirty="0" smtClean="0">
                <a:latin typeface="Times New Roman" charset="0"/>
                <a:cs typeface="Times New Roman" charset="0"/>
              </a:rPr>
              <a:t>►	Тестирование упрощается из-за повторного использования компонентов (</a:t>
            </a:r>
            <a:r>
              <a:rPr lang="ru-RU" altLang="ru-RU" b="0" dirty="0" smtClean="0">
                <a:latin typeface="Times New Roman" charset="0"/>
                <a:cs typeface="Times New Roman" charset="0"/>
              </a:rPr>
              <a:t>не требуется их автономное тестирование)</a:t>
            </a:r>
          </a:p>
          <a:p>
            <a:pPr>
              <a:lnSpc>
                <a:spcPct val="90000"/>
              </a:lnSpc>
              <a:defRPr/>
            </a:pPr>
            <a:r>
              <a:rPr lang="ru-RU" altLang="ru-RU" dirty="0" smtClean="0">
                <a:latin typeface="Times New Roman" charset="0"/>
                <a:cs typeface="Times New Roman" charset="0"/>
              </a:rPr>
              <a:t>►	Используется интеграционное тестирование</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915988"/>
            <a:ext cx="44577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CABB16B-3144-4A07-BA9D-FC1BF2C3D5D4}" type="slidenum">
              <a:rPr lang="ru-RU" altLang="ru-RU" sz="1400" b="0" smtClean="0"/>
              <a:pPr eaLnBrk="0" hangingPunct="0"/>
              <a:t>58</a:t>
            </a:fld>
            <a:endParaRPr lang="ru-RU" altLang="ru-RU" sz="1400" b="0" smtClean="0"/>
          </a:p>
        </p:txBody>
      </p:sp>
      <p:sp>
        <p:nvSpPr>
          <p:cNvPr id="474131" name="Rectangle 3"/>
          <p:cNvSpPr>
            <a:spLocks noChangeAspect="1" noChangeArrowheads="1"/>
          </p:cNvSpPr>
          <p:nvPr/>
        </p:nvSpPr>
        <p:spPr bwMode="auto">
          <a:xfrm>
            <a:off x="144463" y="855663"/>
            <a:ext cx="8858250"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Ограничения</a:t>
            </a:r>
          </a:p>
        </p:txBody>
      </p:sp>
      <p:sp>
        <p:nvSpPr>
          <p:cNvPr id="5" name="Rectangle 3"/>
          <p:cNvSpPr>
            <a:spLocks noChangeAspect="1" noChangeArrowheads="1"/>
          </p:cNvSpPr>
          <p:nvPr/>
        </p:nvSpPr>
        <p:spPr bwMode="auto">
          <a:xfrm>
            <a:off x="0" y="1665288"/>
            <a:ext cx="9144000"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dirty="0" smtClean="0">
                <a:latin typeface="Times New Roman" charset="0"/>
                <a:cs typeface="Times New Roman" charset="0"/>
              </a:rPr>
              <a:t>►	Область применения </a:t>
            </a:r>
            <a:r>
              <a:rPr lang="ru-RU" altLang="ru-RU" b="0" dirty="0" smtClean="0">
                <a:latin typeface="Times New Roman" charset="0"/>
                <a:cs typeface="Times New Roman" charset="0"/>
              </a:rPr>
              <a:t>– проектирование информационных систем</a:t>
            </a:r>
          </a:p>
          <a:p>
            <a:pPr>
              <a:lnSpc>
                <a:spcPct val="90000"/>
              </a:lnSpc>
              <a:defRPr/>
            </a:pPr>
            <a:r>
              <a:rPr lang="ru-RU" altLang="ru-RU" dirty="0" smtClean="0">
                <a:latin typeface="Times New Roman" charset="0"/>
                <a:cs typeface="Times New Roman" charset="0"/>
              </a:rPr>
              <a:t>►	Производительность не является критичной </a:t>
            </a:r>
            <a:r>
              <a:rPr lang="ru-RU" altLang="ru-RU" b="0" dirty="0" smtClean="0">
                <a:latin typeface="Times New Roman" charset="0"/>
                <a:cs typeface="Times New Roman" charset="0"/>
              </a:rPr>
              <a:t>(неприменимо для задач реального времени)</a:t>
            </a:r>
          </a:p>
          <a:p>
            <a:pPr>
              <a:lnSpc>
                <a:spcPct val="90000"/>
              </a:lnSpc>
              <a:defRPr/>
            </a:pPr>
            <a:r>
              <a:rPr lang="ru-RU" altLang="ru-RU" dirty="0" smtClean="0">
                <a:latin typeface="Times New Roman" charset="0"/>
                <a:cs typeface="Times New Roman" charset="0"/>
              </a:rPr>
              <a:t>►	Можно привлечь достаточно разработчиков</a:t>
            </a:r>
          </a:p>
          <a:p>
            <a:pPr>
              <a:lnSpc>
                <a:spcPct val="90000"/>
              </a:lnSpc>
              <a:defRPr/>
            </a:pPr>
            <a:r>
              <a:rPr lang="ru-RU" altLang="ru-RU" dirty="0" smtClean="0">
                <a:latin typeface="Times New Roman" charset="0"/>
                <a:cs typeface="Times New Roman" charset="0"/>
              </a:rPr>
              <a:t>►	Отсутствуют технические риски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animEffect transition="in" filter="fade">
                                      <p:cBhvr>
                                        <p:cTn id="7" dur="500"/>
                                        <p:tgtEl>
                                          <p:spTgt spid="474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429E34D0-516E-45FF-9420-82DEA9B38B8B}" type="slidenum">
              <a:rPr lang="ru-RU" altLang="ru-RU" sz="1400" b="0" smtClean="0"/>
              <a:pPr eaLnBrk="0" hangingPunct="0"/>
              <a:t>59</a:t>
            </a:fld>
            <a:endParaRPr lang="ru-RU" altLang="ru-RU" sz="1400" b="0" smtClean="0"/>
          </a:p>
        </p:txBody>
      </p:sp>
      <p:sp>
        <p:nvSpPr>
          <p:cNvPr id="2" name="Прямоугольник 1"/>
          <p:cNvSpPr/>
          <p:nvPr/>
        </p:nvSpPr>
        <p:spPr>
          <a:xfrm>
            <a:off x="539552" y="1233488"/>
            <a:ext cx="8593336" cy="45243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b="0" dirty="0">
                <a:solidFill>
                  <a:schemeClr val="bg1"/>
                </a:solidFill>
                <a:latin typeface="Times New Roman" panose="02020603050405020304" pitchFamily="18" charset="0"/>
                <a:cs typeface="Times New Roman" panose="02020603050405020304" pitchFamily="18" charset="0"/>
              </a:rPr>
              <a:t>C++ Builder</a:t>
            </a:r>
          </a:p>
          <a:p>
            <a:pPr>
              <a:defRPr/>
            </a:pPr>
            <a:r>
              <a:rPr lang="en-US" b="0" dirty="0">
                <a:solidFill>
                  <a:schemeClr val="bg1"/>
                </a:solidFill>
                <a:latin typeface="Times New Roman" panose="02020603050405020304" pitchFamily="18" charset="0"/>
                <a:cs typeface="Times New Roman" panose="02020603050405020304" pitchFamily="18" charset="0"/>
              </a:rPr>
              <a:t>Delphi</a:t>
            </a:r>
          </a:p>
          <a:p>
            <a:pPr>
              <a:defRPr/>
            </a:pPr>
            <a:r>
              <a:rPr lang="en-US" b="0" dirty="0">
                <a:solidFill>
                  <a:schemeClr val="bg1"/>
                </a:solidFill>
                <a:latin typeface="Times New Roman" panose="02020603050405020304" pitchFamily="18" charset="0"/>
                <a:cs typeface="Times New Roman" panose="02020603050405020304" pitchFamily="18" charset="0"/>
              </a:rPr>
              <a:t>Lazarus</a:t>
            </a:r>
          </a:p>
          <a:p>
            <a:pPr>
              <a:defRPr/>
            </a:pPr>
            <a:r>
              <a:rPr lang="en-US" b="0" dirty="0">
                <a:solidFill>
                  <a:schemeClr val="bg1"/>
                </a:solidFill>
                <a:latin typeface="Times New Roman" panose="02020603050405020304" pitchFamily="18" charset="0"/>
                <a:cs typeface="Times New Roman" panose="02020603050405020304" pitchFamily="18" charset="0"/>
              </a:rPr>
              <a:t>Macromedia Flash</a:t>
            </a:r>
          </a:p>
          <a:p>
            <a:pPr>
              <a:defRPr/>
            </a:pPr>
            <a:r>
              <a:rPr lang="en-US" b="0" dirty="0">
                <a:solidFill>
                  <a:schemeClr val="bg1"/>
                </a:solidFill>
                <a:latin typeface="Times New Roman" panose="02020603050405020304" pitchFamily="18" charset="0"/>
                <a:cs typeface="Times New Roman" panose="02020603050405020304" pitchFamily="18" charset="0"/>
              </a:rPr>
              <a:t>Microsoft Visual Studio</a:t>
            </a:r>
          </a:p>
          <a:p>
            <a:pPr>
              <a:defRPr/>
            </a:pPr>
            <a:r>
              <a:rPr lang="en-US" b="0" dirty="0" err="1">
                <a:solidFill>
                  <a:schemeClr val="bg1"/>
                </a:solidFill>
                <a:latin typeface="Times New Roman" panose="02020603050405020304" pitchFamily="18" charset="0"/>
                <a:cs typeface="Times New Roman" panose="02020603050405020304" pitchFamily="18" charset="0"/>
              </a:rPr>
              <a:t>MonoDevelop</a:t>
            </a:r>
            <a:endParaRPr lang="en-US" b="0" dirty="0">
              <a:solidFill>
                <a:schemeClr val="bg1"/>
              </a:solidFill>
              <a:latin typeface="Times New Roman" panose="02020603050405020304" pitchFamily="18" charset="0"/>
              <a:cs typeface="Times New Roman" panose="02020603050405020304" pitchFamily="18" charset="0"/>
            </a:endParaRPr>
          </a:p>
          <a:p>
            <a:pPr>
              <a:defRPr/>
            </a:pPr>
            <a:r>
              <a:rPr lang="en-US" b="0" dirty="0" err="1">
                <a:solidFill>
                  <a:schemeClr val="bg1"/>
                </a:solidFill>
                <a:latin typeface="Times New Roman" panose="02020603050405020304" pitchFamily="18" charset="0"/>
                <a:cs typeface="Times New Roman" panose="02020603050405020304" pitchFamily="18" charset="0"/>
              </a:rPr>
              <a:t>NetBeans</a:t>
            </a:r>
            <a:r>
              <a:rPr lang="en-US" b="0" dirty="0">
                <a:solidFill>
                  <a:schemeClr val="bg1"/>
                </a:solidFill>
                <a:latin typeface="Times New Roman" panose="02020603050405020304" pitchFamily="18" charset="0"/>
                <a:cs typeface="Times New Roman" panose="02020603050405020304" pitchFamily="18" charset="0"/>
              </a:rPr>
              <a:t> IDE</a:t>
            </a:r>
          </a:p>
          <a:p>
            <a:pPr>
              <a:defRPr/>
            </a:pPr>
            <a:r>
              <a:rPr lang="en-US" b="0" dirty="0">
                <a:solidFill>
                  <a:schemeClr val="bg1"/>
                </a:solidFill>
                <a:latin typeface="Times New Roman" panose="02020603050405020304" pitchFamily="18" charset="0"/>
                <a:cs typeface="Times New Roman" panose="02020603050405020304" pitchFamily="18" charset="0"/>
              </a:rPr>
              <a:t>PowerBuilder</a:t>
            </a:r>
          </a:p>
          <a:p>
            <a:pPr>
              <a:defRPr/>
            </a:pPr>
            <a:r>
              <a:rPr lang="en-US" b="0" dirty="0" err="1">
                <a:solidFill>
                  <a:schemeClr val="bg1"/>
                </a:solidFill>
                <a:latin typeface="Times New Roman" panose="02020603050405020304" pitchFamily="18" charset="0"/>
                <a:cs typeface="Times New Roman" panose="02020603050405020304" pitchFamily="18" charset="0"/>
              </a:rPr>
              <a:t>SharpDevelop</a:t>
            </a:r>
            <a:endParaRPr lang="en-US" b="0" dirty="0">
              <a:solidFill>
                <a:schemeClr val="bg1"/>
              </a:solidFill>
              <a:latin typeface="Times New Roman" panose="02020603050405020304" pitchFamily="18" charset="0"/>
              <a:cs typeface="Times New Roman" panose="02020603050405020304" pitchFamily="18" charset="0"/>
            </a:endParaRPr>
          </a:p>
          <a:p>
            <a:pPr>
              <a:defRPr/>
            </a:pPr>
            <a:r>
              <a:rPr lang="en-US" b="0" dirty="0">
                <a:solidFill>
                  <a:schemeClr val="bg1"/>
                </a:solidFill>
                <a:latin typeface="Times New Roman" panose="02020603050405020304" pitchFamily="18" charset="0"/>
                <a:cs typeface="Times New Roman" panose="02020603050405020304" pitchFamily="18" charset="0"/>
              </a:rPr>
              <a:t>Visual </a:t>
            </a:r>
            <a:r>
              <a:rPr lang="en-US" b="0" dirty="0" err="1">
                <a:solidFill>
                  <a:schemeClr val="bg1"/>
                </a:solidFill>
                <a:latin typeface="Times New Roman" panose="02020603050405020304" pitchFamily="18" charset="0"/>
                <a:cs typeface="Times New Roman" panose="02020603050405020304" pitchFamily="18" charset="0"/>
              </a:rPr>
              <a:t>DataFlex</a:t>
            </a:r>
            <a:endParaRPr lang="en-US" b="0" dirty="0">
              <a:solidFill>
                <a:schemeClr val="bg1"/>
              </a:solidFill>
              <a:latin typeface="Times New Roman" panose="02020603050405020304" pitchFamily="18" charset="0"/>
              <a:cs typeface="Times New Roman" panose="02020603050405020304" pitchFamily="18" charset="0"/>
            </a:endParaRPr>
          </a:p>
          <a:p>
            <a:pPr>
              <a:defRPr/>
            </a:pPr>
            <a:r>
              <a:rPr lang="en-US" b="0" dirty="0">
                <a:solidFill>
                  <a:schemeClr val="bg1"/>
                </a:solidFill>
                <a:latin typeface="Times New Roman" panose="02020603050405020304" pitchFamily="18" charset="0"/>
                <a:cs typeface="Times New Roman" panose="02020603050405020304" pitchFamily="18" charset="0"/>
              </a:rPr>
              <a:t>Visual Basic</a:t>
            </a:r>
            <a:endParaRPr lang="ru-RU" b="0" dirty="0">
              <a:solidFill>
                <a:schemeClr val="bg1"/>
              </a:solidFill>
              <a:latin typeface="Times New Roman" panose="02020603050405020304" pitchFamily="18" charset="0"/>
              <a:cs typeface="Times New Roman" panose="02020603050405020304" pitchFamily="18" charset="0"/>
            </a:endParaRPr>
          </a:p>
          <a:p>
            <a:pPr>
              <a:defRPr/>
            </a:pPr>
            <a:r>
              <a:rPr lang="ru-RU" b="0" dirty="0">
                <a:solidFill>
                  <a:schemeClr val="bg1"/>
                </a:solidFill>
                <a:latin typeface="Times New Roman" panose="02020603050405020304" pitchFamily="18" charset="0"/>
                <a:cs typeface="Times New Roman" panose="02020603050405020304" pitchFamily="18" charset="0"/>
              </a:rPr>
              <a:t>и другие</a:t>
            </a:r>
            <a:endParaRPr lang="en-US" b="0"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98324" y="457200"/>
            <a:ext cx="8686902" cy="4619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ru-RU" dirty="0">
                <a:solidFill>
                  <a:schemeClr val="bg1"/>
                </a:solidFill>
                <a:latin typeface="Times New Roman" panose="02020603050405020304" pitchFamily="18" charset="0"/>
                <a:cs typeface="Times New Roman" panose="02020603050405020304" pitchFamily="18" charset="0"/>
              </a:rPr>
              <a:t>Среды разработки, частично использующие принципы </a:t>
            </a:r>
            <a:r>
              <a:rPr lang="en-US" dirty="0">
                <a:solidFill>
                  <a:schemeClr val="bg1"/>
                </a:solidFill>
                <a:latin typeface="Times New Roman" panose="02020603050405020304" pitchFamily="18" charset="0"/>
                <a:cs typeface="Times New Roman" panose="02020603050405020304" pitchFamily="18" charset="0"/>
              </a:rPr>
              <a:t>RAD</a:t>
            </a:r>
            <a:r>
              <a:rPr lang="ru-RU" dirty="0">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0" y="476250"/>
            <a:ext cx="6732588" cy="517525"/>
          </a:xfrm>
        </p:spPr>
        <p:txBody>
          <a:bodyPr/>
          <a:lstStyle/>
          <a:p>
            <a:pPr eaLnBrk="1" hangingPunct="1"/>
            <a:r>
              <a:rPr lang="ru-RU" altLang="ru-RU" sz="2400" b="1" dirty="0" smtClean="0">
                <a:solidFill>
                  <a:schemeClr val="bg1"/>
                </a:solidFill>
                <a:latin typeface="Times New Roman" panose="02020603050405020304" pitchFamily="18" charset="0"/>
                <a:cs typeface="Times New Roman" panose="02020603050405020304" pitchFamily="18" charset="0"/>
              </a:rPr>
              <a:t>Четыре «П» разработки АСЗИ (ПО)</a:t>
            </a:r>
          </a:p>
        </p:txBody>
      </p:sp>
      <p:sp>
        <p:nvSpPr>
          <p:cNvPr id="2048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122463C-B917-48F1-AAEB-9CB0571258F9}" type="slidenum">
              <a:rPr lang="ru-RU" altLang="ru-RU" sz="1400" b="0" smtClean="0"/>
              <a:pPr eaLnBrk="0" hangingPunct="0"/>
              <a:t>6</a:t>
            </a:fld>
            <a:endParaRPr lang="ru-RU" altLang="ru-RU" sz="1400" b="0" smtClean="0"/>
          </a:p>
        </p:txBody>
      </p:sp>
      <p:sp>
        <p:nvSpPr>
          <p:cNvPr id="6" name="Rectangle 3"/>
          <p:cNvSpPr txBox="1">
            <a:spLocks noChangeArrowheads="1"/>
          </p:cNvSpPr>
          <p:nvPr/>
        </p:nvSpPr>
        <p:spPr bwMode="auto">
          <a:xfrm>
            <a:off x="179388" y="1219200"/>
            <a:ext cx="8713787"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lnSpc>
                <a:spcPct val="120000"/>
              </a:lnSpc>
              <a:spcBef>
                <a:spcPct val="40000"/>
              </a:spcBef>
              <a:spcAft>
                <a:spcPct val="0"/>
              </a:spcAft>
              <a:buClr>
                <a:schemeClr val="folHlink"/>
              </a:buClr>
              <a:buSzPct val="75000"/>
              <a:buFont typeface="Wingdings" pitchFamily="2" charset="2"/>
              <a:buChar char="n"/>
              <a:defRPr sz="2400">
                <a:solidFill>
                  <a:schemeClr val="tx1"/>
                </a:solidFill>
                <a:latin typeface="+mn-lt"/>
                <a:ea typeface="+mn-ea"/>
                <a:cs typeface="+mn-cs"/>
              </a:defRPr>
            </a:lvl1pPr>
            <a:lvl2pPr marL="742950" indent="-285750" algn="l" rtl="0" fontAlgn="base">
              <a:spcBef>
                <a:spcPct val="20000"/>
              </a:spcBef>
              <a:spcAft>
                <a:spcPct val="0"/>
              </a:spcAft>
              <a:buClr>
                <a:schemeClr val="folHlink"/>
              </a:buClr>
              <a:buSzPct val="70000"/>
              <a:buFont typeface="Wingdings" pitchFamily="2" charset="2"/>
              <a:buChar char="n"/>
              <a:defRPr sz="2000">
                <a:solidFill>
                  <a:schemeClr val="tx1"/>
                </a:solidFill>
                <a:latin typeface="+mn-lt"/>
              </a:defRPr>
            </a:lvl2pPr>
            <a:lvl3pPr marL="1143000" indent="-228600" algn="l" rtl="0" fontAlgn="base">
              <a:spcBef>
                <a:spcPct val="20000"/>
              </a:spcBef>
              <a:spcAft>
                <a:spcPct val="0"/>
              </a:spcAft>
              <a:buClr>
                <a:schemeClr val="tx2"/>
              </a:buClr>
              <a:buChar char="•"/>
              <a:defRPr>
                <a:solidFill>
                  <a:schemeClr val="tx1"/>
                </a:solidFill>
                <a:latin typeface="+mn-lt"/>
              </a:defRPr>
            </a:lvl3pPr>
            <a:lvl4pPr marL="1600200" indent="-228600" algn="l" rtl="0" fontAlgn="base">
              <a:spcBef>
                <a:spcPct val="20000"/>
              </a:spcBef>
              <a:spcAft>
                <a:spcPct val="0"/>
              </a:spcAft>
              <a:buClr>
                <a:schemeClr val="hlink"/>
              </a:buClr>
              <a:buChar char="•"/>
              <a:defRPr>
                <a:solidFill>
                  <a:schemeClr val="tx1"/>
                </a:solidFill>
                <a:latin typeface="+mn-lt"/>
              </a:defRPr>
            </a:lvl4pPr>
            <a:lvl5pPr marL="2057400" indent="-228600" algn="l" rtl="0" fontAlgn="base">
              <a:spcBef>
                <a:spcPct val="20000"/>
              </a:spcBef>
              <a:spcAft>
                <a:spcPct val="0"/>
              </a:spcAft>
              <a:buClr>
                <a:schemeClr val="tx1"/>
              </a:buClr>
              <a:buSzPct val="85000"/>
              <a:buChar char="•"/>
              <a:defRPr>
                <a:solidFill>
                  <a:schemeClr val="tx1"/>
                </a:solidFill>
                <a:latin typeface="+mn-lt"/>
              </a:defRPr>
            </a:lvl5pPr>
            <a:lvl6pPr marL="2514600" indent="-228600" algn="l" rtl="0" fontAlgn="base">
              <a:spcBef>
                <a:spcPct val="20000"/>
              </a:spcBef>
              <a:spcAft>
                <a:spcPct val="0"/>
              </a:spcAft>
              <a:buClr>
                <a:schemeClr val="tx1"/>
              </a:buClr>
              <a:buSzPct val="85000"/>
              <a:buChar char="•"/>
              <a:defRPr>
                <a:solidFill>
                  <a:schemeClr val="tx1"/>
                </a:solidFill>
                <a:latin typeface="+mn-lt"/>
              </a:defRPr>
            </a:lvl6pPr>
            <a:lvl7pPr marL="2971800" indent="-228600" algn="l" rtl="0" fontAlgn="base">
              <a:spcBef>
                <a:spcPct val="20000"/>
              </a:spcBef>
              <a:spcAft>
                <a:spcPct val="0"/>
              </a:spcAft>
              <a:buClr>
                <a:schemeClr val="tx1"/>
              </a:buClr>
              <a:buSzPct val="85000"/>
              <a:buChar char="•"/>
              <a:defRPr>
                <a:solidFill>
                  <a:schemeClr val="tx1"/>
                </a:solidFill>
                <a:latin typeface="+mn-lt"/>
              </a:defRPr>
            </a:lvl7pPr>
            <a:lvl8pPr marL="3429000" indent="-228600" algn="l" rtl="0" fontAlgn="base">
              <a:spcBef>
                <a:spcPct val="20000"/>
              </a:spcBef>
              <a:spcAft>
                <a:spcPct val="0"/>
              </a:spcAft>
              <a:buClr>
                <a:schemeClr val="tx1"/>
              </a:buClr>
              <a:buSzPct val="85000"/>
              <a:buChar char="•"/>
              <a:defRPr>
                <a:solidFill>
                  <a:schemeClr val="tx1"/>
                </a:solidFill>
                <a:latin typeface="+mn-lt"/>
              </a:defRPr>
            </a:lvl8pPr>
            <a:lvl9pPr marL="3886200" indent="-228600" algn="l" rtl="0" fontAlgn="base">
              <a:spcBef>
                <a:spcPct val="20000"/>
              </a:spcBef>
              <a:spcAft>
                <a:spcPct val="0"/>
              </a:spcAft>
              <a:buClr>
                <a:schemeClr val="tx1"/>
              </a:buClr>
              <a:buSzPct val="85000"/>
              <a:buChar char="•"/>
              <a:defRPr>
                <a:solidFill>
                  <a:schemeClr val="tx1"/>
                </a:solidFill>
                <a:latin typeface="+mn-lt"/>
              </a:defRPr>
            </a:lvl9pPr>
          </a:lstStyle>
          <a:p>
            <a:pPr marL="0" indent="457200" eaLnBrk="1" hangingPunct="1">
              <a:lnSpc>
                <a:spcPct val="100000"/>
              </a:lnSpc>
              <a:spcBef>
                <a:spcPts val="0"/>
              </a:spcBef>
              <a:buClr>
                <a:schemeClr val="tx1"/>
              </a:buClr>
              <a:buSzPct val="100000"/>
              <a:defRPr/>
            </a:pPr>
            <a:r>
              <a:rPr lang="ru-RU" kern="0" dirty="0" smtClean="0">
                <a:solidFill>
                  <a:schemeClr val="bg1"/>
                </a:solidFill>
                <a:latin typeface="Times New Roman" pitchFamily="18" charset="0"/>
                <a:cs typeface="Times New Roman" pitchFamily="18" charset="0"/>
              </a:rPr>
              <a:t>Персонал </a:t>
            </a:r>
            <a:r>
              <a:rPr lang="ru-RU" sz="2400" b="0" kern="0" dirty="0" smtClean="0">
                <a:solidFill>
                  <a:schemeClr val="bg1"/>
                </a:solidFill>
                <a:latin typeface="Times New Roman" pitchFamily="18" charset="0"/>
                <a:cs typeface="Times New Roman" pitchFamily="18" charset="0"/>
              </a:rPr>
              <a:t>(кто это делает)</a:t>
            </a:r>
          </a:p>
          <a:p>
            <a:pPr marL="0" indent="457200" eaLnBrk="1" hangingPunct="1">
              <a:lnSpc>
                <a:spcPct val="100000"/>
              </a:lnSpc>
              <a:spcBef>
                <a:spcPts val="0"/>
              </a:spcBef>
              <a:buClr>
                <a:schemeClr val="tx1"/>
              </a:buClr>
              <a:buSzPct val="100000"/>
              <a:defRPr/>
            </a:pPr>
            <a:r>
              <a:rPr lang="ru-RU" kern="0" dirty="0" smtClean="0">
                <a:solidFill>
                  <a:schemeClr val="bg1"/>
                </a:solidFill>
                <a:latin typeface="Times New Roman" pitchFamily="18" charset="0"/>
                <a:cs typeface="Times New Roman" pitchFamily="18" charset="0"/>
              </a:rPr>
              <a:t>Процесс </a:t>
            </a:r>
            <a:r>
              <a:rPr lang="ru-RU" sz="2400" b="0" kern="0" dirty="0" smtClean="0">
                <a:solidFill>
                  <a:schemeClr val="bg1"/>
                </a:solidFill>
                <a:latin typeface="Times New Roman" pitchFamily="18" charset="0"/>
                <a:cs typeface="Times New Roman" pitchFamily="18" charset="0"/>
              </a:rPr>
              <a:t>(способ, которым это делается)</a:t>
            </a:r>
          </a:p>
          <a:p>
            <a:pPr marL="0" indent="457200" eaLnBrk="1" hangingPunct="1">
              <a:lnSpc>
                <a:spcPct val="100000"/>
              </a:lnSpc>
              <a:spcBef>
                <a:spcPts val="0"/>
              </a:spcBef>
              <a:buClr>
                <a:schemeClr val="tx1"/>
              </a:buClr>
              <a:buSzPct val="100000"/>
              <a:defRPr/>
            </a:pPr>
            <a:r>
              <a:rPr lang="ru-RU" kern="0" dirty="0" smtClean="0">
                <a:solidFill>
                  <a:schemeClr val="bg1"/>
                </a:solidFill>
                <a:latin typeface="Times New Roman" pitchFamily="18" charset="0"/>
                <a:cs typeface="Times New Roman" pitchFamily="18" charset="0"/>
              </a:rPr>
              <a:t>Проект </a:t>
            </a:r>
            <a:r>
              <a:rPr lang="ru-RU" sz="2400" b="0" kern="0" dirty="0" smtClean="0">
                <a:solidFill>
                  <a:schemeClr val="bg1"/>
                </a:solidFill>
                <a:latin typeface="Times New Roman" pitchFamily="18" charset="0"/>
                <a:cs typeface="Times New Roman" pitchFamily="18" charset="0"/>
              </a:rPr>
              <a:t>(выполнение необходимых действий)</a:t>
            </a:r>
          </a:p>
          <a:p>
            <a:pPr marL="0" indent="457200" eaLnBrk="1" hangingPunct="1">
              <a:lnSpc>
                <a:spcPct val="100000"/>
              </a:lnSpc>
              <a:spcBef>
                <a:spcPts val="0"/>
              </a:spcBef>
              <a:buClr>
                <a:schemeClr val="tx1"/>
              </a:buClr>
              <a:buSzPct val="100000"/>
              <a:defRPr/>
            </a:pPr>
            <a:r>
              <a:rPr lang="ru-RU" kern="0" dirty="0" smtClean="0">
                <a:solidFill>
                  <a:schemeClr val="bg1"/>
                </a:solidFill>
                <a:latin typeface="Times New Roman" pitchFamily="18" charset="0"/>
                <a:cs typeface="Times New Roman" pitchFamily="18" charset="0"/>
              </a:rPr>
              <a:t>Продукт </a:t>
            </a:r>
            <a:r>
              <a:rPr lang="ru-RU" sz="2400" b="0" kern="0" dirty="0" smtClean="0">
                <a:solidFill>
                  <a:schemeClr val="bg1"/>
                </a:solidFill>
                <a:latin typeface="Times New Roman" pitchFamily="18" charset="0"/>
                <a:cs typeface="Times New Roman" pitchFamily="18" charset="0"/>
              </a:rPr>
              <a:t>(артефакты)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fade">
                                      <p:cBhvr>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F8D593FF-F73B-4732-AB67-00A794B3BF4C}" type="slidenum">
              <a:rPr lang="ru-RU" altLang="ru-RU" sz="1400" b="0" smtClean="0"/>
              <a:pPr eaLnBrk="0" hangingPunct="0"/>
              <a:t>60</a:t>
            </a:fld>
            <a:endParaRPr lang="ru-RU" altLang="ru-RU" sz="1400" b="0" smtClean="0"/>
          </a:p>
        </p:txBody>
      </p:sp>
      <p:sp>
        <p:nvSpPr>
          <p:cNvPr id="64515" name="Прямоугольник 1"/>
          <p:cNvSpPr>
            <a:spLocks noChangeArrowheads="1"/>
          </p:cNvSpPr>
          <p:nvPr/>
        </p:nvSpPr>
        <p:spPr bwMode="auto">
          <a:xfrm>
            <a:off x="-11656" y="1916832"/>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indent="685800" algn="ctr" eaLnBrk="1" fontAlgn="auto" hangingPunct="1">
              <a:spcAft>
                <a:spcPts val="0"/>
              </a:spcAft>
            </a:pPr>
            <a:r>
              <a:rPr lang="ru-RU" altLang="ru-RU" sz="3600" dirty="0">
                <a:latin typeface="+mj-lt"/>
                <a:ea typeface="+mj-ea"/>
                <a:cs typeface="+mj-cs"/>
              </a:rPr>
              <a:t>5. Методология </a:t>
            </a:r>
            <a:r>
              <a:rPr lang="en-US" altLang="ru-RU" sz="3600" dirty="0">
                <a:latin typeface="+mj-lt"/>
                <a:ea typeface="+mj-ea"/>
                <a:cs typeface="+mj-cs"/>
              </a:rPr>
              <a:t>Rational Unified Process (RUP)</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790A6F3-52BD-449C-985C-76CFA7864283}" type="slidenum">
              <a:rPr lang="ru-RU" altLang="ru-RU" sz="1400" b="0" smtClean="0"/>
              <a:pPr eaLnBrk="0" hangingPunct="0"/>
              <a:t>61</a:t>
            </a:fld>
            <a:endParaRPr lang="ru-RU" altLang="ru-RU" sz="1400" b="0" smtClean="0"/>
          </a:p>
        </p:txBody>
      </p:sp>
      <p:sp>
        <p:nvSpPr>
          <p:cNvPr id="474131" name="Rectangle 3"/>
          <p:cNvSpPr>
            <a:spLocks noChangeAspect="1" noChangeArrowheads="1"/>
          </p:cNvSpPr>
          <p:nvPr/>
        </p:nvSpPr>
        <p:spPr bwMode="auto">
          <a:xfrm>
            <a:off x="142875" y="152400"/>
            <a:ext cx="8858250" cy="75723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en-US" dirty="0">
                <a:solidFill>
                  <a:schemeClr val="bg1"/>
                </a:solidFill>
                <a:latin typeface="Times New Roman" pitchFamily="18" charset="0"/>
                <a:cs typeface="Times New Roman" pitchFamily="18" charset="0"/>
              </a:rPr>
              <a:t>Rational Unified Process (RUP)</a:t>
            </a:r>
          </a:p>
          <a:p>
            <a:pPr indent="457200" algn="ctr">
              <a:lnSpc>
                <a:spcPct val="90000"/>
              </a:lnSpc>
              <a:defRPr/>
            </a:pPr>
            <a:r>
              <a:rPr lang="ru-RU" dirty="0">
                <a:solidFill>
                  <a:schemeClr val="bg1"/>
                </a:solidFill>
                <a:latin typeface="Times New Roman" pitchFamily="18" charset="0"/>
                <a:cs typeface="Times New Roman" pitchFamily="18" charset="0"/>
              </a:rPr>
              <a:t>Рациональный унифицированный процесс</a:t>
            </a:r>
          </a:p>
        </p:txBody>
      </p:sp>
      <p:sp>
        <p:nvSpPr>
          <p:cNvPr id="5" name="Rectangle 3"/>
          <p:cNvSpPr>
            <a:spLocks noChangeAspect="1" noChangeArrowheads="1"/>
          </p:cNvSpPr>
          <p:nvPr/>
        </p:nvSpPr>
        <p:spPr bwMode="auto">
          <a:xfrm>
            <a:off x="157163" y="3105150"/>
            <a:ext cx="8856662" cy="275113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dirty="0" smtClean="0">
                <a:latin typeface="Times New Roman" charset="0"/>
                <a:cs typeface="Times New Roman" charset="0"/>
              </a:rPr>
              <a:t>►	Авторы:</a:t>
            </a:r>
          </a:p>
          <a:p>
            <a:pPr>
              <a:lnSpc>
                <a:spcPct val="90000"/>
              </a:lnSpc>
              <a:defRPr/>
            </a:pPr>
            <a:r>
              <a:rPr lang="ru-RU" altLang="ru-RU" b="0" dirty="0" smtClean="0">
                <a:latin typeface="Times New Roman" charset="0"/>
                <a:cs typeface="Times New Roman" charset="0"/>
              </a:rPr>
              <a:t>   ◦ Инвар Якобсон</a:t>
            </a:r>
          </a:p>
          <a:p>
            <a:pPr>
              <a:lnSpc>
                <a:spcPct val="90000"/>
              </a:lnSpc>
              <a:defRPr/>
            </a:pPr>
            <a:r>
              <a:rPr lang="ru-RU" altLang="ru-RU" b="0" dirty="0" smtClean="0">
                <a:latin typeface="Times New Roman" charset="0"/>
                <a:cs typeface="Times New Roman" charset="0"/>
              </a:rPr>
              <a:t>   ◦ </a:t>
            </a:r>
            <a:r>
              <a:rPr lang="ru-RU" altLang="ru-RU" b="0" dirty="0" err="1" smtClean="0">
                <a:latin typeface="Times New Roman" charset="0"/>
                <a:cs typeface="Times New Roman" charset="0"/>
              </a:rPr>
              <a:t>Гради</a:t>
            </a:r>
            <a:r>
              <a:rPr lang="ru-RU" altLang="ru-RU" b="0" dirty="0" smtClean="0">
                <a:latin typeface="Times New Roman" charset="0"/>
                <a:cs typeface="Times New Roman" charset="0"/>
              </a:rPr>
              <a:t> Буч</a:t>
            </a:r>
          </a:p>
          <a:p>
            <a:pPr>
              <a:lnSpc>
                <a:spcPct val="90000"/>
              </a:lnSpc>
              <a:defRPr/>
            </a:pPr>
            <a:r>
              <a:rPr lang="ru-RU" altLang="ru-RU" b="0" dirty="0" smtClean="0">
                <a:latin typeface="Times New Roman" charset="0"/>
                <a:cs typeface="Times New Roman" charset="0"/>
              </a:rPr>
              <a:t>   ◦ Джеймс </a:t>
            </a:r>
            <a:r>
              <a:rPr lang="ru-RU" altLang="ru-RU" b="0" dirty="0" err="1" smtClean="0">
                <a:latin typeface="Times New Roman" charset="0"/>
                <a:cs typeface="Times New Roman" charset="0"/>
              </a:rPr>
              <a:t>Рамбо</a:t>
            </a:r>
            <a:endParaRPr lang="ru-RU" altLang="ru-RU" b="0"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Продвигается </a:t>
            </a:r>
            <a:r>
              <a:rPr lang="en-US" altLang="ru-RU" dirty="0" smtClean="0">
                <a:latin typeface="Times New Roman" charset="0"/>
                <a:cs typeface="Times New Roman" charset="0"/>
              </a:rPr>
              <a:t>IBM Rational</a:t>
            </a:r>
          </a:p>
          <a:p>
            <a:pPr>
              <a:lnSpc>
                <a:spcPct val="90000"/>
              </a:lnSpc>
              <a:defRPr/>
            </a:pPr>
            <a:r>
              <a:rPr lang="en-US" altLang="ru-RU" dirty="0" smtClean="0">
                <a:latin typeface="Times New Roman" charset="0"/>
                <a:cs typeface="Times New Roman" charset="0"/>
              </a:rPr>
              <a:t>►	</a:t>
            </a:r>
            <a:r>
              <a:rPr lang="ru-RU" altLang="ru-RU" dirty="0" smtClean="0">
                <a:latin typeface="Times New Roman" charset="0"/>
                <a:cs typeface="Times New Roman" charset="0"/>
              </a:rPr>
              <a:t>Начало разработки – 1995 г.</a:t>
            </a:r>
          </a:p>
          <a:p>
            <a:pPr>
              <a:lnSpc>
                <a:spcPct val="90000"/>
              </a:lnSpc>
              <a:defRPr/>
            </a:pPr>
            <a:r>
              <a:rPr lang="ru-RU" altLang="ru-RU" dirty="0" smtClean="0">
                <a:latin typeface="Times New Roman" charset="0"/>
                <a:cs typeface="Times New Roman" charset="0"/>
              </a:rPr>
              <a:t>►	Первая версия </a:t>
            </a:r>
            <a:r>
              <a:rPr lang="en-US" altLang="ru-RU" dirty="0" smtClean="0">
                <a:latin typeface="Times New Roman" charset="0"/>
                <a:cs typeface="Times New Roman" charset="0"/>
              </a:rPr>
              <a:t>RUP –</a:t>
            </a:r>
            <a:r>
              <a:rPr lang="ru-RU" altLang="ru-RU" dirty="0" smtClean="0">
                <a:latin typeface="Times New Roman" charset="0"/>
                <a:cs typeface="Times New Roman" charset="0"/>
              </a:rPr>
              <a:t> </a:t>
            </a:r>
            <a:r>
              <a:rPr lang="en-US" altLang="ru-RU" dirty="0" smtClean="0">
                <a:latin typeface="Times New Roman" charset="0"/>
                <a:cs typeface="Times New Roman" charset="0"/>
              </a:rPr>
              <a:t>1998 </a:t>
            </a:r>
            <a:r>
              <a:rPr lang="ru-RU" altLang="ru-RU" dirty="0" smtClean="0">
                <a:latin typeface="Times New Roman" charset="0"/>
                <a:cs typeface="Times New Roman" charset="0"/>
              </a:rPr>
              <a:t>г.</a:t>
            </a:r>
          </a:p>
          <a:p>
            <a:pPr>
              <a:lnSpc>
                <a:spcPct val="90000"/>
              </a:lnSpc>
              <a:defRPr/>
            </a:pPr>
            <a:r>
              <a:rPr lang="ru-RU" altLang="ru-RU" dirty="0" smtClean="0">
                <a:latin typeface="Times New Roman" charset="0"/>
                <a:cs typeface="Times New Roman" charset="0"/>
              </a:rPr>
              <a:t>►	Наиболее глубоко проработанная методология</a:t>
            </a:r>
          </a:p>
        </p:txBody>
      </p:sp>
      <p:pic>
        <p:nvPicPr>
          <p:cNvPr id="57352" name="Picture 8"/>
          <p:cNvPicPr>
            <a:picLocks noChangeAspect="1" noChangeArrowheads="1"/>
          </p:cNvPicPr>
          <p:nvPr/>
        </p:nvPicPr>
        <p:blipFill>
          <a:blip r:embed="rId2"/>
          <a:srcRect/>
          <a:stretch>
            <a:fillRect/>
          </a:stretch>
        </p:blipFill>
        <p:spPr bwMode="auto">
          <a:xfrm>
            <a:off x="5976938" y="1304925"/>
            <a:ext cx="1728787" cy="1527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1450" y="1181100"/>
            <a:ext cx="11811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3763" y="1162050"/>
            <a:ext cx="11366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7352"/>
                                        </p:tgtEl>
                                        <p:attrNameLst>
                                          <p:attrName>style.visibility</p:attrName>
                                        </p:attrNameLst>
                                      </p:cBhvr>
                                      <p:to>
                                        <p:strVal val="visible"/>
                                      </p:to>
                                    </p:set>
                                    <p:animEffect transition="in" filter="fade">
                                      <p:cBhvr>
                                        <p:cTn id="34" dur="500"/>
                                        <p:tgtEl>
                                          <p:spTgt spid="573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fade">
                                      <p:cBhvr>
                                        <p:cTn id="39" dur="500"/>
                                        <p:tgtEl>
                                          <p:spTgt spid="5">
                                            <p:txEl>
                                              <p:pRg st="4" end="4"/>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500"/>
                                        <p:tgtEl>
                                          <p:spTgt spid="5">
                                            <p:txEl>
                                              <p:pRg st="6" end="6"/>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7" end="7"/>
                                            </p:txEl>
                                          </p:spTgt>
                                        </p:tgtEl>
                                        <p:attrNameLst>
                                          <p:attrName>style.visibility</p:attrName>
                                        </p:attrNameLst>
                                      </p:cBhvr>
                                      <p:to>
                                        <p:strVal val="visible"/>
                                      </p:to>
                                    </p:set>
                                    <p:animEffect transition="in" filter="fade">
                                      <p:cBhvr>
                                        <p:cTn id="5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31"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CAD88F6-F356-4B0B-BF7B-E93010E277D1}" type="slidenum">
              <a:rPr lang="ru-RU" altLang="ru-RU" sz="1400" b="0" smtClean="0"/>
              <a:pPr eaLnBrk="0" hangingPunct="0"/>
              <a:t>62</a:t>
            </a:fld>
            <a:endParaRPr lang="ru-RU" altLang="ru-RU" sz="1400" b="0" smtClean="0"/>
          </a:p>
        </p:txBody>
      </p:sp>
      <p:sp>
        <p:nvSpPr>
          <p:cNvPr id="5" name="Rectangle 3"/>
          <p:cNvSpPr>
            <a:spLocks noChangeAspect="1" noChangeArrowheads="1"/>
          </p:cNvSpPr>
          <p:nvPr/>
        </p:nvSpPr>
        <p:spPr bwMode="auto">
          <a:xfrm>
            <a:off x="107950" y="1592263"/>
            <a:ext cx="8856663" cy="27511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err="1" smtClean="0">
                <a:latin typeface="Times New Roman" charset="0"/>
                <a:cs typeface="Times New Roman" charset="0"/>
              </a:rPr>
              <a:t>Rational</a:t>
            </a:r>
            <a:r>
              <a:rPr lang="ru-RU" altLang="ru-RU" dirty="0" smtClean="0">
                <a:latin typeface="Times New Roman" charset="0"/>
                <a:cs typeface="Times New Roman" charset="0"/>
              </a:rPr>
              <a:t> </a:t>
            </a:r>
            <a:r>
              <a:rPr lang="ru-RU" altLang="ru-RU" dirty="0" err="1" smtClean="0">
                <a:latin typeface="Times New Roman" charset="0"/>
                <a:cs typeface="Times New Roman" charset="0"/>
              </a:rPr>
              <a:t>Unified</a:t>
            </a:r>
            <a:r>
              <a:rPr lang="ru-RU" altLang="ru-RU" dirty="0" smtClean="0">
                <a:latin typeface="Times New Roman" charset="0"/>
                <a:cs typeface="Times New Roman" charset="0"/>
              </a:rPr>
              <a:t> </a:t>
            </a:r>
            <a:r>
              <a:rPr lang="ru-RU" altLang="ru-RU" dirty="0" err="1" smtClean="0">
                <a:latin typeface="Times New Roman" charset="0"/>
                <a:cs typeface="Times New Roman" charset="0"/>
              </a:rPr>
              <a:t>Process</a:t>
            </a:r>
            <a:r>
              <a:rPr lang="ru-RU" altLang="ru-RU" dirty="0" smtClean="0">
                <a:latin typeface="Times New Roman" charset="0"/>
                <a:cs typeface="Times New Roman" charset="0"/>
              </a:rPr>
              <a:t>:</a:t>
            </a:r>
          </a:p>
          <a:p>
            <a:pPr algn="just">
              <a:lnSpc>
                <a:spcPct val="90000"/>
              </a:lnSpc>
              <a:defRPr/>
            </a:pPr>
            <a:r>
              <a:rPr lang="ru-RU" altLang="ru-RU" b="0" dirty="0" smtClean="0">
                <a:latin typeface="Times New Roman" charset="0"/>
                <a:cs typeface="Times New Roman" charset="0"/>
              </a:rPr>
              <a:t>►	Инкрементная и эволюционная итеративная методология</a:t>
            </a:r>
          </a:p>
          <a:p>
            <a:pPr algn="just">
              <a:lnSpc>
                <a:spcPct val="90000"/>
              </a:lnSpc>
              <a:defRPr/>
            </a:pPr>
            <a:r>
              <a:rPr lang="ru-RU" altLang="ru-RU" b="0" dirty="0" smtClean="0">
                <a:latin typeface="Times New Roman" charset="0"/>
                <a:cs typeface="Times New Roman" charset="0"/>
              </a:rPr>
              <a:t>►	Базируется на широком использовании UML</a:t>
            </a:r>
          </a:p>
          <a:p>
            <a:pPr algn="just">
              <a:lnSpc>
                <a:spcPct val="90000"/>
              </a:lnSpc>
              <a:defRPr/>
            </a:pPr>
            <a:r>
              <a:rPr lang="ru-RU" altLang="ru-RU" b="0" dirty="0" smtClean="0">
                <a:latin typeface="Times New Roman" charset="0"/>
                <a:cs typeface="Times New Roman" charset="0"/>
              </a:rPr>
              <a:t>►	На всех стадиях используются программные метрики</a:t>
            </a:r>
          </a:p>
          <a:p>
            <a:pPr algn="just">
              <a:lnSpc>
                <a:spcPct val="90000"/>
              </a:lnSpc>
              <a:defRPr/>
            </a:pPr>
            <a:r>
              <a:rPr lang="ru-RU" altLang="ru-RU" b="0" dirty="0" smtClean="0">
                <a:latin typeface="Times New Roman" charset="0"/>
                <a:cs typeface="Times New Roman" charset="0"/>
              </a:rPr>
              <a:t>►	</a:t>
            </a:r>
            <a:r>
              <a:rPr lang="ru-RU" altLang="ru-RU" dirty="0" smtClean="0">
                <a:latin typeface="Times New Roman" charset="0"/>
                <a:cs typeface="Times New Roman" charset="0"/>
              </a:rPr>
              <a:t>Процесс</a:t>
            </a:r>
            <a:r>
              <a:rPr lang="ru-RU" altLang="ru-RU" b="0" dirty="0" smtClean="0">
                <a:latin typeface="Times New Roman" charset="0"/>
                <a:cs typeface="Times New Roman" charset="0"/>
              </a:rPr>
              <a:t> делится на этапы (стадии)</a:t>
            </a:r>
          </a:p>
          <a:p>
            <a:pPr algn="just">
              <a:lnSpc>
                <a:spcPct val="90000"/>
              </a:lnSpc>
              <a:defRPr/>
            </a:pPr>
            <a:r>
              <a:rPr lang="ru-RU" altLang="ru-RU" b="0" dirty="0" smtClean="0">
                <a:latin typeface="Times New Roman" charset="0"/>
                <a:cs typeface="Times New Roman" charset="0"/>
              </a:rPr>
              <a:t>►	Каждый </a:t>
            </a:r>
            <a:r>
              <a:rPr lang="ru-RU" altLang="ru-RU" dirty="0" smtClean="0">
                <a:latin typeface="Times New Roman" charset="0"/>
                <a:cs typeface="Times New Roman" charset="0"/>
              </a:rPr>
              <a:t>этап</a:t>
            </a:r>
            <a:r>
              <a:rPr lang="ru-RU" altLang="ru-RU" b="0" dirty="0" smtClean="0">
                <a:latin typeface="Times New Roman" charset="0"/>
                <a:cs typeface="Times New Roman" charset="0"/>
              </a:rPr>
              <a:t> состоит из итераций</a:t>
            </a:r>
          </a:p>
          <a:p>
            <a:pPr algn="just">
              <a:lnSpc>
                <a:spcPct val="90000"/>
              </a:lnSpc>
              <a:defRPr/>
            </a:pPr>
            <a:r>
              <a:rPr lang="ru-RU" altLang="ru-RU" b="0" dirty="0" smtClean="0">
                <a:latin typeface="Times New Roman" charset="0"/>
                <a:cs typeface="Times New Roman" charset="0"/>
              </a:rPr>
              <a:t>►	</a:t>
            </a:r>
            <a:r>
              <a:rPr lang="ru-RU" altLang="ru-RU" dirty="0" smtClean="0">
                <a:latin typeface="Times New Roman" charset="0"/>
                <a:cs typeface="Times New Roman" charset="0"/>
              </a:rPr>
              <a:t>Итерация</a:t>
            </a:r>
            <a:r>
              <a:rPr lang="ru-RU" altLang="ru-RU" b="0" dirty="0" smtClean="0">
                <a:latin typeface="Times New Roman" charset="0"/>
                <a:cs typeface="Times New Roman" charset="0"/>
              </a:rPr>
              <a:t> – законченный цикл разработки, вырабатывающий промежуточный продукт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9CF5AB2-205B-4D79-BE5F-E3E16C44C1F9}" type="slidenum">
              <a:rPr lang="ru-RU" altLang="ru-RU" sz="1400" b="0" smtClean="0"/>
              <a:pPr eaLnBrk="0" hangingPunct="0"/>
              <a:t>63</a:t>
            </a:fld>
            <a:endParaRPr lang="ru-RU" altLang="ru-RU" sz="1400" b="0" smtClean="0"/>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944563"/>
            <a:ext cx="8613775"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2CC93E3-2D8E-4C11-B223-7883200C156C}" type="slidenum">
              <a:rPr lang="ru-RU" altLang="ru-RU" sz="1400" b="0" smtClean="0"/>
              <a:pPr eaLnBrk="0" hangingPunct="0"/>
              <a:t>64</a:t>
            </a:fld>
            <a:endParaRPr lang="ru-RU" altLang="ru-RU" sz="1400" b="0" smtClean="0"/>
          </a:p>
        </p:txBody>
      </p:sp>
      <p:sp>
        <p:nvSpPr>
          <p:cNvPr id="5" name="Rectangle 3"/>
          <p:cNvSpPr>
            <a:spLocks noChangeAspect="1" noChangeArrowheads="1"/>
          </p:cNvSpPr>
          <p:nvPr/>
        </p:nvSpPr>
        <p:spPr bwMode="auto">
          <a:xfrm>
            <a:off x="0" y="1592263"/>
            <a:ext cx="9144000" cy="27511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just">
              <a:lnSpc>
                <a:spcPct val="90000"/>
              </a:lnSpc>
              <a:defRPr/>
            </a:pPr>
            <a:r>
              <a:rPr lang="ru-RU" dirty="0">
                <a:solidFill>
                  <a:schemeClr val="bg1"/>
                </a:solidFill>
                <a:latin typeface="Times New Roman" pitchFamily="18" charset="0"/>
                <a:cs typeface="Times New Roman" pitchFamily="18" charset="0"/>
              </a:rPr>
              <a:t>Рабочие потоки процесса:</a:t>
            </a:r>
          </a:p>
          <a:p>
            <a:pPr indent="457200" algn="just">
              <a:lnSpc>
                <a:spcPct val="90000"/>
              </a:lnSpc>
              <a:defRPr/>
            </a:pPr>
            <a:r>
              <a:rPr lang="ru-RU" dirty="0">
                <a:solidFill>
                  <a:schemeClr val="bg1"/>
                </a:solidFill>
                <a:latin typeface="Times New Roman" pitchFamily="18" charset="0"/>
                <a:cs typeface="Times New Roman" pitchFamily="18" charset="0"/>
              </a:rPr>
              <a:t>►	Бизнес-моделирование</a:t>
            </a:r>
          </a:p>
          <a:p>
            <a:pPr indent="457200" algn="just">
              <a:lnSpc>
                <a:spcPct val="90000"/>
              </a:lnSpc>
              <a:defRPr/>
            </a:pPr>
            <a:r>
              <a:rPr lang="ru-RU" dirty="0">
                <a:solidFill>
                  <a:schemeClr val="bg1"/>
                </a:solidFill>
                <a:latin typeface="Times New Roman" pitchFamily="18" charset="0"/>
                <a:cs typeface="Times New Roman" pitchFamily="18" charset="0"/>
              </a:rPr>
              <a:t>►	Управление требованиями</a:t>
            </a:r>
          </a:p>
          <a:p>
            <a:pPr indent="457200" algn="just">
              <a:lnSpc>
                <a:spcPct val="90000"/>
              </a:lnSpc>
              <a:defRPr/>
            </a:pPr>
            <a:r>
              <a:rPr lang="ru-RU" dirty="0">
                <a:solidFill>
                  <a:schemeClr val="bg1"/>
                </a:solidFill>
                <a:latin typeface="Times New Roman" pitchFamily="18" charset="0"/>
                <a:cs typeface="Times New Roman" pitchFamily="18" charset="0"/>
              </a:rPr>
              <a:t>►	Анализ и проектирование</a:t>
            </a:r>
            <a:r>
              <a:rPr lang="ru-RU" b="0" dirty="0">
                <a:solidFill>
                  <a:schemeClr val="bg1"/>
                </a:solidFill>
                <a:latin typeface="Times New Roman" pitchFamily="18" charset="0"/>
                <a:cs typeface="Times New Roman" pitchFamily="18" charset="0"/>
              </a:rPr>
              <a:t> (создание статического и динамического представления системы)</a:t>
            </a:r>
          </a:p>
          <a:p>
            <a:pPr indent="457200" algn="just">
              <a:lnSpc>
                <a:spcPct val="90000"/>
              </a:lnSpc>
              <a:defRPr/>
            </a:pPr>
            <a:r>
              <a:rPr lang="ru-RU" dirty="0">
                <a:solidFill>
                  <a:schemeClr val="bg1"/>
                </a:solidFill>
                <a:latin typeface="Times New Roman" pitchFamily="18" charset="0"/>
                <a:cs typeface="Times New Roman" pitchFamily="18" charset="0"/>
              </a:rPr>
              <a:t>►	Реализация</a:t>
            </a:r>
            <a:r>
              <a:rPr lang="ru-RU" b="0" dirty="0">
                <a:solidFill>
                  <a:schemeClr val="bg1"/>
                </a:solidFill>
                <a:latin typeface="Times New Roman" pitchFamily="18" charset="0"/>
                <a:cs typeface="Times New Roman" pitchFamily="18" charset="0"/>
              </a:rPr>
              <a:t> (создание программного кода)</a:t>
            </a:r>
          </a:p>
          <a:p>
            <a:pPr indent="457200" algn="just">
              <a:lnSpc>
                <a:spcPct val="90000"/>
              </a:lnSpc>
              <a:defRPr/>
            </a:pPr>
            <a:r>
              <a:rPr lang="ru-RU" dirty="0">
                <a:solidFill>
                  <a:schemeClr val="bg1"/>
                </a:solidFill>
                <a:latin typeface="Times New Roman" pitchFamily="18" charset="0"/>
                <a:cs typeface="Times New Roman" pitchFamily="18" charset="0"/>
              </a:rPr>
              <a:t>►	Тестирование </a:t>
            </a:r>
            <a:r>
              <a:rPr lang="ru-RU" b="0" dirty="0">
                <a:solidFill>
                  <a:schemeClr val="bg1"/>
                </a:solidFill>
                <a:latin typeface="Times New Roman" pitchFamily="18" charset="0"/>
                <a:cs typeface="Times New Roman" pitchFamily="18" charset="0"/>
              </a:rPr>
              <a:t>(проверка системы в целом)</a:t>
            </a:r>
          </a:p>
          <a:p>
            <a:pPr indent="457200" algn="just">
              <a:lnSpc>
                <a:spcPct val="90000"/>
              </a:lnSpc>
              <a:defRPr/>
            </a:pPr>
            <a:r>
              <a:rPr lang="ru-RU" dirty="0">
                <a:solidFill>
                  <a:schemeClr val="bg1"/>
                </a:solidFill>
                <a:latin typeface="Times New Roman" pitchFamily="18" charset="0"/>
                <a:cs typeface="Times New Roman" pitchFamily="18" charset="0"/>
              </a:rPr>
              <a:t>►	Развертывание</a:t>
            </a:r>
            <a:endParaRPr lang="ru-RU" b="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6F59B486-17B8-4085-8B87-D5D99037FCFA}" type="slidenum">
              <a:rPr lang="ru-RU" altLang="ru-RU" sz="1400" b="0" smtClean="0"/>
              <a:pPr eaLnBrk="0" hangingPunct="0"/>
              <a:t>65</a:t>
            </a:fld>
            <a:endParaRPr lang="ru-RU" altLang="ru-RU" sz="1400" b="0" smtClean="0"/>
          </a:p>
        </p:txBody>
      </p:sp>
      <p:sp>
        <p:nvSpPr>
          <p:cNvPr id="5" name="Rectangle 3"/>
          <p:cNvSpPr>
            <a:spLocks noChangeAspect="1" noChangeArrowheads="1"/>
          </p:cNvSpPr>
          <p:nvPr/>
        </p:nvSpPr>
        <p:spPr bwMode="auto">
          <a:xfrm>
            <a:off x="196850" y="80963"/>
            <a:ext cx="8856663" cy="4254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Артефакты</a:t>
            </a:r>
            <a:endParaRPr lang="ru-RU" b="0" dirty="0">
              <a:solidFill>
                <a:schemeClr val="bg1"/>
              </a:solidFill>
              <a:latin typeface="Times New Roman" pitchFamily="18" charset="0"/>
              <a:cs typeface="Times New Roman" pitchFamily="18" charset="0"/>
            </a:endParaRPr>
          </a:p>
        </p:txBody>
      </p:sp>
      <p:pic>
        <p:nvPicPr>
          <p:cNvPr id="686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519113"/>
            <a:ext cx="6840538"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8612"/>
                                        </p:tgtEl>
                                        <p:attrNameLst>
                                          <p:attrName>style.visibility</p:attrName>
                                        </p:attrNameLst>
                                      </p:cBhvr>
                                      <p:to>
                                        <p:strVal val="visible"/>
                                      </p:to>
                                    </p:set>
                                    <p:animEffect transition="in" filter="fade">
                                      <p:cBhvr>
                                        <p:cTn id="12"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EAFD1EAF-7905-46F1-AD09-D6A5EF680C88}" type="slidenum">
              <a:rPr lang="ru-RU" altLang="ru-RU" sz="1400" b="0" smtClean="0"/>
              <a:pPr eaLnBrk="0" hangingPunct="0"/>
              <a:t>66</a:t>
            </a:fld>
            <a:endParaRPr lang="ru-RU" altLang="ru-RU" sz="1400" b="0" smtClean="0"/>
          </a:p>
        </p:txBody>
      </p:sp>
      <p:sp>
        <p:nvSpPr>
          <p:cNvPr id="5" name="Rectangle 3"/>
          <p:cNvSpPr>
            <a:spLocks noChangeAspect="1" noChangeArrowheads="1"/>
          </p:cNvSpPr>
          <p:nvPr/>
        </p:nvSpPr>
        <p:spPr bwMode="auto">
          <a:xfrm>
            <a:off x="107950" y="12700"/>
            <a:ext cx="9144000" cy="341630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Начальная стадия (</a:t>
            </a:r>
            <a:r>
              <a:rPr lang="ru-RU" altLang="ru-RU" dirty="0" err="1" smtClean="0">
                <a:latin typeface="Times New Roman" charset="0"/>
                <a:cs typeface="Times New Roman" charset="0"/>
              </a:rPr>
              <a:t>Inception</a:t>
            </a:r>
            <a:r>
              <a:rPr lang="ru-RU" altLang="ru-RU" dirty="0" smtClean="0">
                <a:latin typeface="Times New Roman" charset="0"/>
                <a:cs typeface="Times New Roman" charset="0"/>
              </a:rPr>
              <a:t>)</a:t>
            </a:r>
          </a:p>
          <a:p>
            <a:pPr algn="just">
              <a:lnSpc>
                <a:spcPct val="90000"/>
              </a:lnSpc>
              <a:defRPr/>
            </a:pPr>
            <a:endParaRPr lang="ru-RU" altLang="ru-RU"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	Назначение:</a:t>
            </a:r>
            <a:r>
              <a:rPr lang="ru-RU" altLang="ru-RU" b="0" dirty="0" smtClean="0">
                <a:latin typeface="Times New Roman" charset="0"/>
                <a:cs typeface="Times New Roman" charset="0"/>
              </a:rPr>
              <a:t> запуск проекта</a:t>
            </a:r>
          </a:p>
          <a:p>
            <a:pPr algn="just">
              <a:lnSpc>
                <a:spcPct val="90000"/>
              </a:lnSpc>
              <a:defRPr/>
            </a:pPr>
            <a:r>
              <a:rPr lang="ru-RU" altLang="ru-RU" dirty="0" smtClean="0">
                <a:latin typeface="Times New Roman" charset="0"/>
                <a:cs typeface="Times New Roman" charset="0"/>
              </a:rPr>
              <a:t>►	Цели:</a:t>
            </a:r>
          </a:p>
          <a:p>
            <a:pPr algn="just">
              <a:lnSpc>
                <a:spcPct val="90000"/>
              </a:lnSpc>
              <a:defRPr/>
            </a:pPr>
            <a:r>
              <a:rPr lang="ru-RU" altLang="ru-RU" b="0" dirty="0" smtClean="0">
                <a:latin typeface="Times New Roman" charset="0"/>
                <a:cs typeface="Times New Roman" charset="0"/>
              </a:rPr>
              <a:t>     ◦ Определение области применения</a:t>
            </a:r>
          </a:p>
          <a:p>
            <a:pPr algn="just">
              <a:lnSpc>
                <a:spcPct val="90000"/>
              </a:lnSpc>
              <a:defRPr/>
            </a:pPr>
            <a:r>
              <a:rPr lang="ru-RU" altLang="ru-RU" b="0" dirty="0" smtClean="0">
                <a:latin typeface="Times New Roman" charset="0"/>
                <a:cs typeface="Times New Roman" charset="0"/>
              </a:rPr>
              <a:t>     ◦ Определение </a:t>
            </a:r>
            <a:r>
              <a:rPr lang="ru-RU" altLang="ru-RU" b="0" dirty="0">
                <a:latin typeface="Times New Roman" charset="0"/>
                <a:cs typeface="Times New Roman" charset="0"/>
              </a:rPr>
              <a:t>вариантов </a:t>
            </a:r>
            <a:r>
              <a:rPr lang="ru-RU" altLang="ru-RU" b="0" dirty="0" smtClean="0">
                <a:latin typeface="Times New Roman" charset="0"/>
                <a:cs typeface="Times New Roman" charset="0"/>
              </a:rPr>
              <a:t>использования (</a:t>
            </a:r>
            <a:r>
              <a:rPr lang="ru-RU" altLang="ru-RU" b="0" dirty="0" err="1">
                <a:latin typeface="Times New Roman" charset="0"/>
                <a:cs typeface="Times New Roman" charset="0"/>
              </a:rPr>
              <a:t>Use</a:t>
            </a:r>
            <a:r>
              <a:rPr lang="ru-RU" altLang="ru-RU" b="0" dirty="0">
                <a:latin typeface="Times New Roman" charset="0"/>
                <a:cs typeface="Times New Roman" charset="0"/>
              </a:rPr>
              <a:t> </a:t>
            </a:r>
            <a:r>
              <a:rPr lang="ru-RU" altLang="ru-RU" b="0" dirty="0" err="1" smtClean="0">
                <a:latin typeface="Times New Roman" charset="0"/>
                <a:cs typeface="Times New Roman" charset="0"/>
              </a:rPr>
              <a:t>Case</a:t>
            </a:r>
            <a:r>
              <a:rPr lang="ru-RU" altLang="ru-RU" b="0" dirty="0" smtClean="0">
                <a:latin typeface="Times New Roman" charset="0"/>
                <a:cs typeface="Times New Roman" charset="0"/>
              </a:rPr>
              <a:t>), критических для системы</a:t>
            </a:r>
          </a:p>
          <a:p>
            <a:pPr algn="just">
              <a:lnSpc>
                <a:spcPct val="90000"/>
              </a:lnSpc>
              <a:defRPr/>
            </a:pPr>
            <a:r>
              <a:rPr lang="ru-RU" altLang="ru-RU" b="0" dirty="0" smtClean="0">
                <a:latin typeface="Times New Roman" charset="0"/>
                <a:cs typeface="Times New Roman" charset="0"/>
              </a:rPr>
              <a:t>     ◦ Разработка предварительной архитектуры</a:t>
            </a:r>
          </a:p>
          <a:p>
            <a:pPr algn="just">
              <a:lnSpc>
                <a:spcPct val="90000"/>
              </a:lnSpc>
              <a:defRPr/>
            </a:pPr>
            <a:r>
              <a:rPr lang="ru-RU" altLang="ru-RU" b="0" dirty="0" smtClean="0">
                <a:latin typeface="Times New Roman" charset="0"/>
                <a:cs typeface="Times New Roman" charset="0"/>
              </a:rPr>
              <a:t>     ◦ Определение общей стоимости и плана проекта</a:t>
            </a:r>
          </a:p>
          <a:p>
            <a:pPr algn="just">
              <a:lnSpc>
                <a:spcPct val="90000"/>
              </a:lnSpc>
              <a:defRPr/>
            </a:pPr>
            <a:r>
              <a:rPr lang="ru-RU" altLang="ru-RU" b="0" dirty="0" smtClean="0">
                <a:latin typeface="Times New Roman" charset="0"/>
                <a:cs typeface="Times New Roman" charset="0"/>
              </a:rPr>
              <a:t>     ◦ Идентификация основных элементов риска</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3429000"/>
            <a:ext cx="5345113"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Овал 1"/>
          <p:cNvSpPr/>
          <p:nvPr/>
        </p:nvSpPr>
        <p:spPr>
          <a:xfrm>
            <a:off x="3384550" y="3441700"/>
            <a:ext cx="1116013" cy="3190875"/>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1D2EBB4B-550A-4B49-9DB2-B7D7EF0C434A}" type="slidenum">
              <a:rPr lang="ru-RU" altLang="ru-RU" sz="1400" b="0" smtClean="0"/>
              <a:pPr eaLnBrk="0" hangingPunct="0"/>
              <a:t>67</a:t>
            </a:fld>
            <a:endParaRPr lang="ru-RU" altLang="ru-RU" sz="1400" b="0" smtClean="0"/>
          </a:p>
        </p:txBody>
      </p:sp>
      <p:sp>
        <p:nvSpPr>
          <p:cNvPr id="5" name="Rectangle 3"/>
          <p:cNvSpPr>
            <a:spLocks noChangeAspect="1" noChangeArrowheads="1"/>
          </p:cNvSpPr>
          <p:nvPr/>
        </p:nvSpPr>
        <p:spPr bwMode="auto">
          <a:xfrm>
            <a:off x="144463" y="692150"/>
            <a:ext cx="8856662" cy="5078413"/>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Начальная стадия. Действия</a:t>
            </a:r>
          </a:p>
          <a:p>
            <a:pPr indent="457200" algn="just">
              <a:lnSpc>
                <a:spcPct val="90000"/>
              </a:lnSpc>
              <a:defRPr/>
            </a:pPr>
            <a:endParaRPr lang="ru-RU" dirty="0">
              <a:solidFill>
                <a:schemeClr val="bg1"/>
              </a:solidFill>
              <a:latin typeface="Times New Roman" pitchFamily="18" charset="0"/>
              <a:cs typeface="Times New Roman" pitchFamily="18" charset="0"/>
            </a:endParaRPr>
          </a:p>
          <a:p>
            <a:pPr indent="457200" algn="just">
              <a:lnSpc>
                <a:spcPct val="90000"/>
              </a:lnSpc>
              <a:defRPr/>
            </a:pPr>
            <a:r>
              <a:rPr lang="ru-RU" dirty="0">
                <a:solidFill>
                  <a:schemeClr val="bg1"/>
                </a:solidFill>
                <a:latin typeface="Times New Roman" pitchFamily="18" charset="0"/>
                <a:cs typeface="Times New Roman" pitchFamily="18" charset="0"/>
              </a:rPr>
              <a:t>►	Определение области применения проекта </a:t>
            </a:r>
            <a:r>
              <a:rPr lang="ru-RU" b="0" dirty="0">
                <a:solidFill>
                  <a:schemeClr val="bg1"/>
                </a:solidFill>
                <a:latin typeface="Times New Roman" pitchFamily="18" charset="0"/>
                <a:cs typeface="Times New Roman" pitchFamily="18" charset="0"/>
              </a:rPr>
              <a:t>(выявление требований и ограничений)</a:t>
            </a:r>
          </a:p>
          <a:p>
            <a:pPr indent="457200" algn="just">
              <a:lnSpc>
                <a:spcPct val="90000"/>
              </a:lnSpc>
              <a:defRPr/>
            </a:pPr>
            <a:r>
              <a:rPr lang="ru-RU" dirty="0">
                <a:solidFill>
                  <a:schemeClr val="bg1"/>
                </a:solidFill>
                <a:latin typeface="Times New Roman" pitchFamily="18" charset="0"/>
                <a:cs typeface="Times New Roman" pitchFamily="18" charset="0"/>
              </a:rPr>
              <a:t>►	Планирование:</a:t>
            </a:r>
          </a:p>
          <a:p>
            <a:pPr indent="457200" algn="just">
              <a:lnSpc>
                <a:spcPct val="90000"/>
              </a:lnSpc>
              <a:defRPr/>
            </a:pPr>
            <a:r>
              <a:rPr lang="ru-RU" b="0" dirty="0">
                <a:solidFill>
                  <a:schemeClr val="bg1"/>
                </a:solidFill>
                <a:latin typeface="Times New Roman" pitchFamily="18" charset="0"/>
                <a:cs typeface="Times New Roman" pitchFamily="18" charset="0"/>
              </a:rPr>
              <a:t>     ◦ Подготовка основного и альтернативного (на случай появления риска) планов развития</a:t>
            </a:r>
          </a:p>
          <a:p>
            <a:pPr indent="457200" algn="just">
              <a:lnSpc>
                <a:spcPct val="90000"/>
              </a:lnSpc>
              <a:defRPr/>
            </a:pPr>
            <a:r>
              <a:rPr lang="ru-RU" b="0" dirty="0">
                <a:solidFill>
                  <a:schemeClr val="bg1"/>
                </a:solidFill>
                <a:latin typeface="Times New Roman" pitchFamily="18" charset="0"/>
                <a:cs typeface="Times New Roman" pitchFamily="18" charset="0"/>
              </a:rPr>
              <a:t>     ◦ Определение состава участников</a:t>
            </a:r>
          </a:p>
          <a:p>
            <a:pPr indent="457200" algn="just">
              <a:lnSpc>
                <a:spcPct val="90000"/>
              </a:lnSpc>
              <a:defRPr/>
            </a:pPr>
            <a:r>
              <a:rPr lang="ru-RU" b="0" dirty="0">
                <a:solidFill>
                  <a:schemeClr val="bg1"/>
                </a:solidFill>
                <a:latin typeface="Times New Roman" pitchFamily="18" charset="0"/>
                <a:cs typeface="Times New Roman" pitchFamily="18" charset="0"/>
              </a:rPr>
              <a:t>     ◦ Определение проектного плана</a:t>
            </a:r>
          </a:p>
          <a:p>
            <a:pPr indent="457200" algn="just">
              <a:lnSpc>
                <a:spcPct val="90000"/>
              </a:lnSpc>
              <a:defRPr/>
            </a:pPr>
            <a:r>
              <a:rPr lang="ru-RU" b="0" dirty="0">
                <a:solidFill>
                  <a:schemeClr val="bg1"/>
                </a:solidFill>
                <a:latin typeface="Times New Roman" pitchFamily="18" charset="0"/>
                <a:cs typeface="Times New Roman" pitchFamily="18" charset="0"/>
              </a:rPr>
              <a:t>     ◦ Определение зависимостей между стоимостью, временем и функциональностью</a:t>
            </a:r>
          </a:p>
          <a:p>
            <a:pPr indent="457200" algn="just">
              <a:lnSpc>
                <a:spcPct val="90000"/>
              </a:lnSpc>
              <a:defRPr/>
            </a:pPr>
            <a:r>
              <a:rPr lang="ru-RU" dirty="0">
                <a:solidFill>
                  <a:schemeClr val="bg1"/>
                </a:solidFill>
                <a:latin typeface="Times New Roman" pitchFamily="18" charset="0"/>
                <a:cs typeface="Times New Roman" pitchFamily="18" charset="0"/>
              </a:rPr>
              <a:t>►	Синтез предварительной архитектуры</a:t>
            </a:r>
          </a:p>
          <a:p>
            <a:pPr indent="457200" algn="just">
              <a:lnSpc>
                <a:spcPct val="90000"/>
              </a:lnSpc>
              <a:defRPr/>
            </a:pPr>
            <a:r>
              <a:rPr lang="ru-RU" b="0" dirty="0">
                <a:solidFill>
                  <a:schemeClr val="bg1"/>
                </a:solidFill>
                <a:latin typeface="Times New Roman" pitchFamily="18" charset="0"/>
                <a:cs typeface="Times New Roman" pitchFamily="18" charset="0"/>
              </a:rPr>
              <a:t>    ◦ Развитие решений проектирования</a:t>
            </a:r>
            <a:endParaRPr lang="en-US" b="0" dirty="0">
              <a:solidFill>
                <a:schemeClr val="bg1"/>
              </a:solidFill>
              <a:latin typeface="Times New Roman" pitchFamily="18" charset="0"/>
              <a:cs typeface="Times New Roman" pitchFamily="18" charset="0"/>
            </a:endParaRPr>
          </a:p>
          <a:p>
            <a:pPr indent="457200" algn="just">
              <a:lnSpc>
                <a:spcPct val="90000"/>
              </a:lnSpc>
              <a:defRPr/>
            </a:pPr>
            <a:r>
              <a:rPr lang="en-US" b="0" dirty="0">
                <a:solidFill>
                  <a:schemeClr val="bg1"/>
                </a:solidFill>
                <a:latin typeface="Times New Roman" pitchFamily="18" charset="0"/>
                <a:cs typeface="Times New Roman" pitchFamily="18" charset="0"/>
              </a:rPr>
              <a:t>   </a:t>
            </a:r>
            <a:r>
              <a:rPr lang="ru-RU" b="0" dirty="0">
                <a:solidFill>
                  <a:schemeClr val="bg1"/>
                </a:solidFill>
                <a:latin typeface="Times New Roman" pitchFamily="18" charset="0"/>
                <a:cs typeface="Times New Roman" pitchFamily="18" charset="0"/>
              </a:rPr>
              <a:t> ◦</a:t>
            </a:r>
            <a:r>
              <a:rPr lang="en-US" b="0" dirty="0">
                <a:solidFill>
                  <a:schemeClr val="bg1"/>
                </a:solidFill>
                <a:latin typeface="Times New Roman" pitchFamily="18" charset="0"/>
                <a:cs typeface="Times New Roman" pitchFamily="18" charset="0"/>
              </a:rPr>
              <a:t> </a:t>
            </a:r>
            <a:r>
              <a:rPr lang="ru-RU" b="0" dirty="0">
                <a:solidFill>
                  <a:schemeClr val="bg1"/>
                </a:solidFill>
                <a:latin typeface="Times New Roman" pitchFamily="18" charset="0"/>
                <a:cs typeface="Times New Roman" pitchFamily="18" charset="0"/>
              </a:rPr>
              <a:t>Определения используемых компонентов (разработка, покупка, повторное использование)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5C1517B-A107-480C-9691-4CB68C38022F}" type="slidenum">
              <a:rPr lang="ru-RU" altLang="ru-RU" sz="1400" b="0" smtClean="0"/>
              <a:pPr eaLnBrk="0" hangingPunct="0"/>
              <a:t>68</a:t>
            </a:fld>
            <a:endParaRPr lang="ru-RU" altLang="ru-RU" sz="1400" b="0" smtClean="0"/>
          </a:p>
        </p:txBody>
      </p:sp>
      <p:sp>
        <p:nvSpPr>
          <p:cNvPr id="5" name="Rectangle 3"/>
          <p:cNvSpPr>
            <a:spLocks noChangeAspect="1" noChangeArrowheads="1"/>
          </p:cNvSpPr>
          <p:nvPr/>
        </p:nvSpPr>
        <p:spPr bwMode="auto">
          <a:xfrm>
            <a:off x="107950" y="1592263"/>
            <a:ext cx="8856663" cy="3084512"/>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Начальная стадия. Артефакты</a:t>
            </a:r>
          </a:p>
          <a:p>
            <a:pPr indent="457200" algn="just">
              <a:lnSpc>
                <a:spcPct val="90000"/>
              </a:lnSpc>
              <a:defRPr/>
            </a:pPr>
            <a:endParaRPr lang="ru-RU" b="0" dirty="0">
              <a:solidFill>
                <a:schemeClr val="bg1"/>
              </a:solidFill>
              <a:latin typeface="Times New Roman" pitchFamily="18" charset="0"/>
              <a:cs typeface="Times New Roman" pitchFamily="18" charset="0"/>
            </a:endParaRPr>
          </a:p>
          <a:p>
            <a:pPr indent="457200" algn="just">
              <a:lnSpc>
                <a:spcPct val="90000"/>
              </a:lnSpc>
              <a:defRPr/>
            </a:pPr>
            <a:r>
              <a:rPr lang="ru-RU" b="0" dirty="0">
                <a:solidFill>
                  <a:schemeClr val="bg1"/>
                </a:solidFill>
                <a:latin typeface="Times New Roman" pitchFamily="18" charset="0"/>
                <a:cs typeface="Times New Roman" pitchFamily="18" charset="0"/>
              </a:rPr>
              <a:t>►	Спецификация не менее 20% всех проектных требований </a:t>
            </a:r>
          </a:p>
          <a:p>
            <a:pPr indent="457200" algn="just">
              <a:lnSpc>
                <a:spcPct val="90000"/>
              </a:lnSpc>
              <a:defRPr/>
            </a:pPr>
            <a:r>
              <a:rPr lang="ru-RU" b="0" dirty="0">
                <a:solidFill>
                  <a:schemeClr val="bg1"/>
                </a:solidFill>
                <a:latin typeface="Times New Roman" pitchFamily="18" charset="0"/>
                <a:cs typeface="Times New Roman" pitchFamily="18" charset="0"/>
              </a:rPr>
              <a:t>►	Начальная модель вариантов использования </a:t>
            </a:r>
            <a:r>
              <a:rPr lang="ru-RU" i="1" dirty="0" err="1">
                <a:solidFill>
                  <a:schemeClr val="bg1"/>
                </a:solidFill>
                <a:latin typeface="Times New Roman" pitchFamily="18" charset="0"/>
                <a:cs typeface="Times New Roman" pitchFamily="18" charset="0"/>
              </a:rPr>
              <a:t>Use</a:t>
            </a:r>
            <a:r>
              <a:rPr lang="ru-RU" i="1" dirty="0">
                <a:solidFill>
                  <a:schemeClr val="bg1"/>
                </a:solidFill>
                <a:latin typeface="Times New Roman" pitchFamily="18" charset="0"/>
                <a:cs typeface="Times New Roman" pitchFamily="18" charset="0"/>
              </a:rPr>
              <a:t> </a:t>
            </a:r>
            <a:r>
              <a:rPr lang="ru-RU" i="1" dirty="0" err="1">
                <a:solidFill>
                  <a:schemeClr val="bg1"/>
                </a:solidFill>
                <a:latin typeface="Times New Roman" pitchFamily="18" charset="0"/>
                <a:cs typeface="Times New Roman" pitchFamily="18" charset="0"/>
              </a:rPr>
              <a:t>Case</a:t>
            </a:r>
            <a:endParaRPr lang="ru-RU" b="0" dirty="0">
              <a:solidFill>
                <a:schemeClr val="bg1"/>
              </a:solidFill>
              <a:latin typeface="Times New Roman" pitchFamily="18" charset="0"/>
              <a:cs typeface="Times New Roman" pitchFamily="18" charset="0"/>
            </a:endParaRPr>
          </a:p>
          <a:p>
            <a:pPr indent="457200" algn="just">
              <a:lnSpc>
                <a:spcPct val="90000"/>
              </a:lnSpc>
              <a:defRPr/>
            </a:pPr>
            <a:r>
              <a:rPr lang="ru-RU" b="0" dirty="0">
                <a:solidFill>
                  <a:schemeClr val="bg1"/>
                </a:solidFill>
                <a:latin typeface="Times New Roman" pitchFamily="18" charset="0"/>
                <a:cs typeface="Times New Roman" pitchFamily="18" charset="0"/>
              </a:rPr>
              <a:t>►	Начальный словарь проекта</a:t>
            </a:r>
          </a:p>
          <a:p>
            <a:pPr indent="457200" algn="just">
              <a:lnSpc>
                <a:spcPct val="90000"/>
              </a:lnSpc>
              <a:defRPr/>
            </a:pPr>
            <a:r>
              <a:rPr lang="ru-RU" b="0" dirty="0">
                <a:solidFill>
                  <a:schemeClr val="bg1"/>
                </a:solidFill>
                <a:latin typeface="Times New Roman" pitchFamily="18" charset="0"/>
                <a:cs typeface="Times New Roman" pitchFamily="18" charset="0"/>
              </a:rPr>
              <a:t>►	Начальный план развития</a:t>
            </a:r>
          </a:p>
          <a:p>
            <a:pPr indent="457200" algn="just">
              <a:lnSpc>
                <a:spcPct val="90000"/>
              </a:lnSpc>
              <a:defRPr/>
            </a:pPr>
            <a:r>
              <a:rPr lang="ru-RU" b="0" dirty="0">
                <a:solidFill>
                  <a:schemeClr val="bg1"/>
                </a:solidFill>
                <a:latin typeface="Times New Roman" pitchFamily="18" charset="0"/>
                <a:cs typeface="Times New Roman" pitchFamily="18" charset="0"/>
              </a:rPr>
              <a:t>►	Начальная оценка рисков (в виде списка с установлением приоритетов)</a:t>
            </a:r>
          </a:p>
          <a:p>
            <a:pPr indent="457200" algn="just">
              <a:lnSpc>
                <a:spcPct val="90000"/>
              </a:lnSpc>
              <a:defRPr/>
            </a:pPr>
            <a:r>
              <a:rPr lang="ru-RU" b="0" dirty="0">
                <a:solidFill>
                  <a:schemeClr val="bg1"/>
                </a:solidFill>
                <a:latin typeface="Times New Roman" pitchFamily="18" charset="0"/>
                <a:cs typeface="Times New Roman" pitchFamily="18" charset="0"/>
              </a:rPr>
              <a:t>►	Проектный план с этапами и итерациями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9832DF5-1A40-40AB-BEFE-6C98CD4F09F4}" type="slidenum">
              <a:rPr lang="ru-RU" altLang="ru-RU" sz="1400" b="0" smtClean="0"/>
              <a:pPr eaLnBrk="0" hangingPunct="0"/>
              <a:t>69</a:t>
            </a:fld>
            <a:endParaRPr lang="ru-RU" altLang="ru-RU" sz="1400" b="0" smtClean="0"/>
          </a:p>
        </p:txBody>
      </p:sp>
      <p:sp>
        <p:nvSpPr>
          <p:cNvPr id="5" name="Rectangle 3"/>
          <p:cNvSpPr>
            <a:spLocks noChangeAspect="1" noChangeArrowheads="1"/>
          </p:cNvSpPr>
          <p:nvPr/>
        </p:nvSpPr>
        <p:spPr bwMode="auto">
          <a:xfrm>
            <a:off x="0" y="0"/>
            <a:ext cx="9144000" cy="3478213"/>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indent="457200" algn="ctr">
              <a:lnSpc>
                <a:spcPts val="2400"/>
              </a:lnSpc>
              <a:defRPr/>
            </a:pPr>
            <a:r>
              <a:rPr lang="ru-RU" dirty="0">
                <a:solidFill>
                  <a:schemeClr val="bg1"/>
                </a:solidFill>
                <a:latin typeface="Times New Roman" pitchFamily="18" charset="0"/>
                <a:cs typeface="Times New Roman" pitchFamily="18" charset="0"/>
              </a:rPr>
              <a:t>Уточнение (</a:t>
            </a:r>
            <a:r>
              <a:rPr lang="ru-RU" i="1" dirty="0" err="1">
                <a:solidFill>
                  <a:schemeClr val="bg1"/>
                </a:solidFill>
                <a:latin typeface="Times New Roman" pitchFamily="18" charset="0"/>
                <a:cs typeface="Times New Roman" pitchFamily="18" charset="0"/>
              </a:rPr>
              <a:t>Elaboration</a:t>
            </a:r>
            <a:r>
              <a:rPr lang="ru-RU" dirty="0">
                <a:solidFill>
                  <a:schemeClr val="bg1"/>
                </a:solidFill>
                <a:latin typeface="Times New Roman" pitchFamily="18" charset="0"/>
                <a:cs typeface="Times New Roman" pitchFamily="18" charset="0"/>
              </a:rPr>
              <a:t>)</a:t>
            </a:r>
          </a:p>
          <a:p>
            <a:pPr indent="457200" algn="just">
              <a:lnSpc>
                <a:spcPts val="2400"/>
              </a:lnSpc>
              <a:defRPr/>
            </a:pPr>
            <a:r>
              <a:rPr lang="ru-RU" dirty="0">
                <a:solidFill>
                  <a:schemeClr val="bg1"/>
                </a:solidFill>
                <a:latin typeface="Times New Roman" pitchFamily="18" charset="0"/>
                <a:cs typeface="Times New Roman" pitchFamily="18" charset="0"/>
              </a:rPr>
              <a:t>►	Назначение:</a:t>
            </a:r>
            <a:r>
              <a:rPr lang="ru-RU" b="0" dirty="0">
                <a:solidFill>
                  <a:schemeClr val="bg1"/>
                </a:solidFill>
                <a:latin typeface="Times New Roman" pitchFamily="18" charset="0"/>
                <a:cs typeface="Times New Roman" pitchFamily="18" charset="0"/>
              </a:rPr>
              <a:t> создание основных элементов архитектуры (архитектурного базиса)</a:t>
            </a:r>
          </a:p>
          <a:p>
            <a:pPr indent="457200" algn="just">
              <a:lnSpc>
                <a:spcPts val="2400"/>
              </a:lnSpc>
              <a:defRPr/>
            </a:pPr>
            <a:r>
              <a:rPr lang="ru-RU" dirty="0">
                <a:solidFill>
                  <a:schemeClr val="bg1"/>
                </a:solidFill>
                <a:latin typeface="Times New Roman" pitchFamily="18" charset="0"/>
                <a:cs typeface="Times New Roman" pitchFamily="18" charset="0"/>
              </a:rPr>
              <a:t>►	Цели:</a:t>
            </a:r>
          </a:p>
          <a:p>
            <a:pPr indent="457200" algn="just">
              <a:lnSpc>
                <a:spcPts val="2400"/>
              </a:lnSpc>
              <a:defRPr/>
            </a:pPr>
            <a:r>
              <a:rPr lang="ru-RU" b="0" dirty="0">
                <a:solidFill>
                  <a:schemeClr val="bg1"/>
                </a:solidFill>
                <a:latin typeface="Times New Roman" pitchFamily="18" charset="0"/>
                <a:cs typeface="Times New Roman" pitchFamily="18" charset="0"/>
              </a:rPr>
              <a:t>   ◦ Дальнейшее определение требований (спецификация не менее 80% всех проектных требований)</a:t>
            </a:r>
          </a:p>
          <a:p>
            <a:pPr indent="457200" algn="just">
              <a:lnSpc>
                <a:spcPts val="2400"/>
              </a:lnSpc>
              <a:defRPr/>
            </a:pPr>
            <a:r>
              <a:rPr lang="ru-RU" b="0" dirty="0">
                <a:solidFill>
                  <a:schemeClr val="bg1"/>
                </a:solidFill>
                <a:latin typeface="Times New Roman" pitchFamily="18" charset="0"/>
                <a:cs typeface="Times New Roman" pitchFamily="18" charset="0"/>
              </a:rPr>
              <a:t> ◦ Активное использование </a:t>
            </a:r>
            <a:r>
              <a:rPr lang="ru-RU" b="0" dirty="0" err="1">
                <a:solidFill>
                  <a:schemeClr val="bg1"/>
                </a:solidFill>
                <a:latin typeface="Times New Roman" pitchFamily="18" charset="0"/>
                <a:cs typeface="Times New Roman" pitchFamily="18" charset="0"/>
              </a:rPr>
              <a:t>Use</a:t>
            </a:r>
            <a:r>
              <a:rPr lang="ru-RU" b="0" dirty="0">
                <a:solidFill>
                  <a:schemeClr val="bg1"/>
                </a:solidFill>
                <a:latin typeface="Times New Roman" pitchFamily="18" charset="0"/>
                <a:cs typeface="Times New Roman" pitchFamily="18" charset="0"/>
              </a:rPr>
              <a:t> </a:t>
            </a:r>
            <a:r>
              <a:rPr lang="ru-RU" b="0" dirty="0" err="1">
                <a:solidFill>
                  <a:schemeClr val="bg1"/>
                </a:solidFill>
                <a:latin typeface="Times New Roman" pitchFamily="18" charset="0"/>
                <a:cs typeface="Times New Roman" pitchFamily="18" charset="0"/>
              </a:rPr>
              <a:t>Case</a:t>
            </a:r>
            <a:r>
              <a:rPr lang="ru-RU" b="0" dirty="0">
                <a:solidFill>
                  <a:schemeClr val="bg1"/>
                </a:solidFill>
                <a:latin typeface="Times New Roman" pitchFamily="18" charset="0"/>
                <a:cs typeface="Times New Roman" pitchFamily="18" charset="0"/>
              </a:rPr>
              <a:t> диаграмм для определения функциональных требований </a:t>
            </a:r>
          </a:p>
          <a:p>
            <a:pPr indent="457200" algn="just">
              <a:lnSpc>
                <a:spcPts val="2400"/>
              </a:lnSpc>
              <a:defRPr/>
            </a:pPr>
            <a:r>
              <a:rPr lang="ru-RU" b="0" dirty="0">
                <a:solidFill>
                  <a:schemeClr val="bg1"/>
                </a:solidFill>
                <a:latin typeface="Times New Roman" pitchFamily="18" charset="0"/>
                <a:cs typeface="Times New Roman" pitchFamily="18" charset="0"/>
              </a:rPr>
              <a:t>   ◦ Определение архитектурной платформы системы</a:t>
            </a:r>
          </a:p>
          <a:p>
            <a:pPr indent="457200" algn="just">
              <a:lnSpc>
                <a:spcPts val="2400"/>
              </a:lnSpc>
              <a:defRPr/>
            </a:pPr>
            <a:r>
              <a:rPr lang="ru-RU" b="0" dirty="0">
                <a:solidFill>
                  <a:schemeClr val="bg1"/>
                </a:solidFill>
                <a:latin typeface="Times New Roman" pitchFamily="18" charset="0"/>
                <a:cs typeface="Times New Roman" pitchFamily="18" charset="0"/>
              </a:rPr>
              <a:t>   ◦ Отслеживание рисков и устранение наиболее опасных рисков</a:t>
            </a:r>
          </a:p>
          <a:p>
            <a:pPr indent="457200" algn="just">
              <a:lnSpc>
                <a:spcPts val="2400"/>
              </a:lnSpc>
              <a:defRPr/>
            </a:pPr>
            <a:r>
              <a:rPr lang="ru-RU" b="0" dirty="0">
                <a:solidFill>
                  <a:schemeClr val="bg1"/>
                </a:solidFill>
                <a:latin typeface="Times New Roman" pitchFamily="18" charset="0"/>
                <a:cs typeface="Times New Roman" pitchFamily="18" charset="0"/>
              </a:rPr>
              <a:t>   ◦ Разработка плана итераций этапа «Конструирование»</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560763"/>
            <a:ext cx="5346700"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Овал 5"/>
          <p:cNvSpPr/>
          <p:nvPr/>
        </p:nvSpPr>
        <p:spPr>
          <a:xfrm>
            <a:off x="3384550" y="3576638"/>
            <a:ext cx="1008063" cy="328136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fade">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C0265E6-C5AE-400D-A8EA-73B4DF460DAB}" type="slidenum">
              <a:rPr lang="ru-RU" altLang="ru-RU" sz="1400" b="0" smtClean="0"/>
              <a:pPr eaLnBrk="0" hangingPunct="0"/>
              <a:t>7</a:t>
            </a:fld>
            <a:endParaRPr lang="ru-RU" altLang="ru-RU" sz="1400" b="0" smtClean="0"/>
          </a:p>
        </p:txBody>
      </p:sp>
      <p:sp>
        <p:nvSpPr>
          <p:cNvPr id="7" name="Rectangle 3"/>
          <p:cNvSpPr txBox="1">
            <a:spLocks noChangeArrowheads="1"/>
          </p:cNvSpPr>
          <p:nvPr/>
        </p:nvSpPr>
        <p:spPr bwMode="auto">
          <a:xfrm>
            <a:off x="0" y="1736725"/>
            <a:ext cx="9144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rtl="0" fontAlgn="base">
              <a:lnSpc>
                <a:spcPct val="120000"/>
              </a:lnSpc>
              <a:spcBef>
                <a:spcPct val="40000"/>
              </a:spcBef>
              <a:spcAft>
                <a:spcPct val="0"/>
              </a:spcAft>
              <a:buClr>
                <a:schemeClr val="folHlink"/>
              </a:buClr>
              <a:buSzPct val="75000"/>
              <a:buFont typeface="Wingdings" pitchFamily="2" charset="2"/>
              <a:buChar char="n"/>
              <a:defRPr sz="2400">
                <a:solidFill>
                  <a:schemeClr val="tx1"/>
                </a:solidFill>
                <a:latin typeface="+mn-lt"/>
                <a:ea typeface="+mn-ea"/>
                <a:cs typeface="+mn-cs"/>
              </a:defRPr>
            </a:lvl1pPr>
            <a:lvl2pPr marL="742950" indent="-285750" algn="l" rtl="0" fontAlgn="base">
              <a:spcBef>
                <a:spcPct val="20000"/>
              </a:spcBef>
              <a:spcAft>
                <a:spcPct val="0"/>
              </a:spcAft>
              <a:buClr>
                <a:schemeClr val="folHlink"/>
              </a:buClr>
              <a:buSzPct val="70000"/>
              <a:buFont typeface="Wingdings" pitchFamily="2" charset="2"/>
              <a:buChar char="n"/>
              <a:defRPr sz="2000">
                <a:solidFill>
                  <a:schemeClr val="tx1"/>
                </a:solidFill>
                <a:latin typeface="+mn-lt"/>
              </a:defRPr>
            </a:lvl2pPr>
            <a:lvl3pPr marL="1143000" indent="-228600" algn="l" rtl="0" fontAlgn="base">
              <a:spcBef>
                <a:spcPct val="20000"/>
              </a:spcBef>
              <a:spcAft>
                <a:spcPct val="0"/>
              </a:spcAft>
              <a:buClr>
                <a:schemeClr val="tx2"/>
              </a:buClr>
              <a:buChar char="•"/>
              <a:defRPr>
                <a:solidFill>
                  <a:schemeClr val="tx1"/>
                </a:solidFill>
                <a:latin typeface="+mn-lt"/>
              </a:defRPr>
            </a:lvl3pPr>
            <a:lvl4pPr marL="1600200" indent="-228600" algn="l" rtl="0" fontAlgn="base">
              <a:spcBef>
                <a:spcPct val="20000"/>
              </a:spcBef>
              <a:spcAft>
                <a:spcPct val="0"/>
              </a:spcAft>
              <a:buClr>
                <a:schemeClr val="hlink"/>
              </a:buClr>
              <a:buChar char="•"/>
              <a:defRPr>
                <a:solidFill>
                  <a:schemeClr val="tx1"/>
                </a:solidFill>
                <a:latin typeface="+mn-lt"/>
              </a:defRPr>
            </a:lvl4pPr>
            <a:lvl5pPr marL="2057400" indent="-228600" algn="l" rtl="0" fontAlgn="base">
              <a:spcBef>
                <a:spcPct val="20000"/>
              </a:spcBef>
              <a:spcAft>
                <a:spcPct val="0"/>
              </a:spcAft>
              <a:buClr>
                <a:schemeClr val="tx1"/>
              </a:buClr>
              <a:buSzPct val="85000"/>
              <a:buChar char="•"/>
              <a:defRPr>
                <a:solidFill>
                  <a:schemeClr val="tx1"/>
                </a:solidFill>
                <a:latin typeface="+mn-lt"/>
              </a:defRPr>
            </a:lvl5pPr>
            <a:lvl6pPr marL="2514600" indent="-228600" algn="l" rtl="0" fontAlgn="base">
              <a:spcBef>
                <a:spcPct val="20000"/>
              </a:spcBef>
              <a:spcAft>
                <a:spcPct val="0"/>
              </a:spcAft>
              <a:buClr>
                <a:schemeClr val="tx1"/>
              </a:buClr>
              <a:buSzPct val="85000"/>
              <a:buChar char="•"/>
              <a:defRPr>
                <a:solidFill>
                  <a:schemeClr val="tx1"/>
                </a:solidFill>
                <a:latin typeface="+mn-lt"/>
              </a:defRPr>
            </a:lvl6pPr>
            <a:lvl7pPr marL="2971800" indent="-228600" algn="l" rtl="0" fontAlgn="base">
              <a:spcBef>
                <a:spcPct val="20000"/>
              </a:spcBef>
              <a:spcAft>
                <a:spcPct val="0"/>
              </a:spcAft>
              <a:buClr>
                <a:schemeClr val="tx1"/>
              </a:buClr>
              <a:buSzPct val="85000"/>
              <a:buChar char="•"/>
              <a:defRPr>
                <a:solidFill>
                  <a:schemeClr val="tx1"/>
                </a:solidFill>
                <a:latin typeface="+mn-lt"/>
              </a:defRPr>
            </a:lvl7pPr>
            <a:lvl8pPr marL="3429000" indent="-228600" algn="l" rtl="0" fontAlgn="base">
              <a:spcBef>
                <a:spcPct val="20000"/>
              </a:spcBef>
              <a:spcAft>
                <a:spcPct val="0"/>
              </a:spcAft>
              <a:buClr>
                <a:schemeClr val="tx1"/>
              </a:buClr>
              <a:buSzPct val="85000"/>
              <a:buChar char="•"/>
              <a:defRPr>
                <a:solidFill>
                  <a:schemeClr val="tx1"/>
                </a:solidFill>
                <a:latin typeface="+mn-lt"/>
              </a:defRPr>
            </a:lvl8pPr>
            <a:lvl9pPr marL="3886200" indent="-228600" algn="l" rtl="0" fontAlgn="base">
              <a:spcBef>
                <a:spcPct val="20000"/>
              </a:spcBef>
              <a:spcAft>
                <a:spcPct val="0"/>
              </a:spcAft>
              <a:buClr>
                <a:schemeClr val="tx1"/>
              </a:buClr>
              <a:buSzPct val="85000"/>
              <a:buChar char="•"/>
              <a:defRPr>
                <a:solidFill>
                  <a:schemeClr val="tx1"/>
                </a:solidFill>
                <a:latin typeface="+mn-lt"/>
              </a:defRPr>
            </a:lvl9pPr>
          </a:lstStyle>
          <a:p>
            <a:pPr marL="0" indent="457200" algn="just" eaLnBrk="1" hangingPunct="1">
              <a:lnSpc>
                <a:spcPct val="100000"/>
              </a:lnSpc>
              <a:spcBef>
                <a:spcPts val="0"/>
              </a:spcBef>
              <a:buClr>
                <a:srgbClr val="9A0000"/>
              </a:buClr>
              <a:buFont typeface="Wingdings" pitchFamily="2" charset="2"/>
              <a:buNone/>
              <a:defRPr/>
            </a:pPr>
            <a:r>
              <a:rPr lang="ru-RU" kern="0" dirty="0" smtClean="0">
                <a:solidFill>
                  <a:schemeClr val="bg1"/>
                </a:solidFill>
                <a:latin typeface="Times New Roman" pitchFamily="18" charset="0"/>
                <a:cs typeface="Times New Roman" pitchFamily="18" charset="0"/>
              </a:rPr>
              <a:t>Процесс </a:t>
            </a:r>
            <a:r>
              <a:rPr lang="ru-RU" kern="0" smtClean="0">
                <a:solidFill>
                  <a:schemeClr val="bg1"/>
                </a:solidFill>
                <a:latin typeface="Times New Roman" pitchFamily="18" charset="0"/>
                <a:cs typeface="Times New Roman" pitchFamily="18" charset="0"/>
              </a:rPr>
              <a:t>создания АСЗИ (ПО) </a:t>
            </a:r>
            <a:r>
              <a:rPr lang="ru-RU" b="0" kern="0" dirty="0" smtClean="0">
                <a:solidFill>
                  <a:schemeClr val="bg1"/>
                </a:solidFill>
                <a:latin typeface="Times New Roman" pitchFamily="18" charset="0"/>
                <a:cs typeface="Times New Roman" pitchFamily="18" charset="0"/>
              </a:rPr>
              <a:t>– определение полного набора видов деятельности, необходимых для преобразования требований пользователя в продукт. </a:t>
            </a:r>
            <a:endParaRPr lang="en-US" b="0" kern="0" dirty="0" smtClean="0">
              <a:solidFill>
                <a:schemeClr val="bg1"/>
              </a:solidFill>
              <a:latin typeface="Times New Roman" pitchFamily="18" charset="0"/>
              <a:cs typeface="Times New Roman" pitchFamily="18" charset="0"/>
            </a:endParaRPr>
          </a:p>
          <a:p>
            <a:pPr marL="0" indent="457200" algn="just" eaLnBrk="1" hangingPunct="1">
              <a:lnSpc>
                <a:spcPct val="100000"/>
              </a:lnSpc>
              <a:spcBef>
                <a:spcPts val="0"/>
              </a:spcBef>
              <a:buClr>
                <a:srgbClr val="9A0000"/>
              </a:buClr>
              <a:buFont typeface="Wingdings" pitchFamily="2" charset="2"/>
              <a:buNone/>
              <a:defRPr/>
            </a:pPr>
            <a:endParaRPr lang="ru-RU" b="0" kern="0" dirty="0" smtClean="0">
              <a:solidFill>
                <a:schemeClr val="bg1"/>
              </a:solidFill>
              <a:latin typeface="Times New Roman" pitchFamily="18" charset="0"/>
              <a:cs typeface="Times New Roman" pitchFamily="18" charset="0"/>
            </a:endParaRPr>
          </a:p>
          <a:p>
            <a:pPr marL="0" indent="457200" algn="just" eaLnBrk="1" hangingPunct="1">
              <a:lnSpc>
                <a:spcPct val="100000"/>
              </a:lnSpc>
              <a:spcBef>
                <a:spcPts val="0"/>
              </a:spcBef>
              <a:buClr>
                <a:schemeClr val="tx1"/>
              </a:buClr>
              <a:defRPr/>
            </a:pPr>
            <a:r>
              <a:rPr lang="ru-RU" b="0" kern="0" dirty="0" smtClean="0">
                <a:solidFill>
                  <a:schemeClr val="bg1"/>
                </a:solidFill>
                <a:latin typeface="Times New Roman" pitchFamily="18" charset="0"/>
                <a:cs typeface="Times New Roman" pitchFamily="18" charset="0"/>
              </a:rPr>
              <a:t>Процесс служит шаблоном для создания проекта.</a:t>
            </a:r>
          </a:p>
          <a:p>
            <a:pPr marL="0" indent="457200" algn="just" eaLnBrk="1" hangingPunct="1">
              <a:lnSpc>
                <a:spcPct val="100000"/>
              </a:lnSpc>
              <a:spcBef>
                <a:spcPts val="0"/>
              </a:spcBef>
              <a:buClr>
                <a:schemeClr val="tx1"/>
              </a:buClr>
              <a:defRPr/>
            </a:pPr>
            <a:r>
              <a:rPr lang="ru-RU" b="0" kern="0" dirty="0" smtClean="0">
                <a:solidFill>
                  <a:schemeClr val="bg1"/>
                </a:solidFill>
                <a:latin typeface="Times New Roman" pitchFamily="18" charset="0"/>
                <a:cs typeface="Times New Roman" pitchFamily="18" charset="0"/>
              </a:rPr>
              <a:t>Процесс определяет:</a:t>
            </a:r>
          </a:p>
          <a:p>
            <a:pPr marL="0" lvl="1" indent="457200" algn="just" eaLnBrk="1" hangingPunct="1">
              <a:spcBef>
                <a:spcPts val="0"/>
              </a:spcBef>
              <a:buClr>
                <a:schemeClr val="tx1"/>
              </a:buClr>
              <a:defRPr/>
            </a:pPr>
            <a:r>
              <a:rPr lang="ru-RU" sz="2400" b="0" kern="0" dirty="0" smtClean="0">
                <a:solidFill>
                  <a:schemeClr val="bg1"/>
                </a:solidFill>
                <a:latin typeface="Times New Roman" pitchFamily="18" charset="0"/>
                <a:cs typeface="Times New Roman" pitchFamily="18" charset="0"/>
              </a:rPr>
              <a:t>кто делает</a:t>
            </a:r>
          </a:p>
          <a:p>
            <a:pPr marL="0" lvl="1" indent="457200" algn="just" eaLnBrk="1" hangingPunct="1">
              <a:spcBef>
                <a:spcPts val="0"/>
              </a:spcBef>
              <a:buClr>
                <a:schemeClr val="tx1"/>
              </a:buClr>
              <a:defRPr/>
            </a:pPr>
            <a:r>
              <a:rPr lang="ru-RU" sz="2400" b="0" kern="0" dirty="0" smtClean="0">
                <a:solidFill>
                  <a:schemeClr val="bg1"/>
                </a:solidFill>
                <a:latin typeface="Times New Roman" pitchFamily="18" charset="0"/>
                <a:cs typeface="Times New Roman" pitchFamily="18" charset="0"/>
              </a:rPr>
              <a:t>что делает</a:t>
            </a:r>
          </a:p>
          <a:p>
            <a:pPr marL="0" lvl="1" indent="457200" algn="just" eaLnBrk="1" hangingPunct="1">
              <a:spcBef>
                <a:spcPts val="0"/>
              </a:spcBef>
              <a:buClr>
                <a:schemeClr val="tx1"/>
              </a:buClr>
              <a:defRPr/>
            </a:pPr>
            <a:r>
              <a:rPr lang="ru-RU" sz="2400" b="0" kern="0" dirty="0" smtClean="0">
                <a:solidFill>
                  <a:schemeClr val="bg1"/>
                </a:solidFill>
                <a:latin typeface="Times New Roman" pitchFamily="18" charset="0"/>
                <a:cs typeface="Times New Roman" pitchFamily="18" charset="0"/>
              </a:rPr>
              <a:t>когда делает</a:t>
            </a:r>
          </a:p>
          <a:p>
            <a:pPr marL="0" lvl="1" indent="457200" algn="just" eaLnBrk="1" hangingPunct="1">
              <a:spcBef>
                <a:spcPts val="0"/>
              </a:spcBef>
              <a:buClr>
                <a:schemeClr val="tx1"/>
              </a:buClr>
              <a:defRPr/>
            </a:pPr>
            <a:r>
              <a:rPr lang="ru-RU" sz="2400" b="0" kern="0" dirty="0" smtClean="0">
                <a:solidFill>
                  <a:schemeClr val="bg1"/>
                </a:solidFill>
                <a:latin typeface="Times New Roman" pitchFamily="18" charset="0"/>
                <a:cs typeface="Times New Roman" pitchFamily="18" charset="0"/>
              </a:rPr>
              <a:t>как достичь цели</a:t>
            </a:r>
            <a:endParaRPr lang="ru-RU" b="0" kern="0"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7EF59E9D-B92C-4259-AA10-DAAF66D4FC05}" type="slidenum">
              <a:rPr lang="ru-RU" altLang="ru-RU" sz="1400" b="0" smtClean="0"/>
              <a:pPr eaLnBrk="0" hangingPunct="0"/>
              <a:t>70</a:t>
            </a:fld>
            <a:endParaRPr lang="ru-RU" altLang="ru-RU" sz="1400" b="0" smtClean="0"/>
          </a:p>
        </p:txBody>
      </p:sp>
      <p:sp>
        <p:nvSpPr>
          <p:cNvPr id="5" name="Rectangle 3"/>
          <p:cNvSpPr>
            <a:spLocks noChangeAspect="1" noChangeArrowheads="1"/>
          </p:cNvSpPr>
          <p:nvPr/>
        </p:nvSpPr>
        <p:spPr bwMode="auto">
          <a:xfrm>
            <a:off x="107950" y="1592263"/>
            <a:ext cx="8856663"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Уточнение. Действия</a:t>
            </a:r>
          </a:p>
          <a:p>
            <a:pPr indent="457200" algn="just">
              <a:lnSpc>
                <a:spcPct val="90000"/>
              </a:lnSpc>
              <a:defRPr/>
            </a:pPr>
            <a:endParaRPr lang="ru-RU" b="0" dirty="0">
              <a:solidFill>
                <a:schemeClr val="bg1"/>
              </a:solidFill>
              <a:latin typeface="Times New Roman" pitchFamily="18" charset="0"/>
              <a:cs typeface="Times New Roman" pitchFamily="18" charset="0"/>
            </a:endParaRPr>
          </a:p>
          <a:p>
            <a:pPr indent="457200" algn="just">
              <a:lnSpc>
                <a:spcPct val="90000"/>
              </a:lnSpc>
              <a:defRPr/>
            </a:pPr>
            <a:r>
              <a:rPr lang="ru-RU" b="0" dirty="0">
                <a:solidFill>
                  <a:schemeClr val="bg1"/>
                </a:solidFill>
                <a:latin typeface="Times New Roman" pitchFamily="18" charset="0"/>
                <a:cs typeface="Times New Roman" pitchFamily="18" charset="0"/>
              </a:rPr>
              <a:t>►	Развитие спецификации требований (80%)</a:t>
            </a:r>
          </a:p>
          <a:p>
            <a:pPr indent="457200" algn="just">
              <a:lnSpc>
                <a:spcPct val="90000"/>
              </a:lnSpc>
              <a:defRPr/>
            </a:pPr>
            <a:r>
              <a:rPr lang="ru-RU" b="0" dirty="0">
                <a:solidFill>
                  <a:schemeClr val="bg1"/>
                </a:solidFill>
                <a:latin typeface="Times New Roman" pitchFamily="18" charset="0"/>
                <a:cs typeface="Times New Roman" pitchFamily="18" charset="0"/>
              </a:rPr>
              <a:t>►	Формирование критических элементов </a:t>
            </a:r>
            <a:r>
              <a:rPr lang="ru-RU" b="0" dirty="0" err="1">
                <a:solidFill>
                  <a:schemeClr val="bg1"/>
                </a:solidFill>
                <a:latin typeface="Times New Roman" pitchFamily="18" charset="0"/>
                <a:cs typeface="Times New Roman" pitchFamily="18" charset="0"/>
              </a:rPr>
              <a:t>Use</a:t>
            </a:r>
            <a:r>
              <a:rPr lang="ru-RU" b="0" dirty="0">
                <a:solidFill>
                  <a:schemeClr val="bg1"/>
                </a:solidFill>
                <a:latin typeface="Times New Roman" pitchFamily="18" charset="0"/>
                <a:cs typeface="Times New Roman" pitchFamily="18" charset="0"/>
              </a:rPr>
              <a:t> </a:t>
            </a:r>
            <a:r>
              <a:rPr lang="ru-RU" b="0" dirty="0" err="1">
                <a:solidFill>
                  <a:schemeClr val="bg1"/>
                </a:solidFill>
                <a:latin typeface="Times New Roman" pitchFamily="18" charset="0"/>
                <a:cs typeface="Times New Roman" pitchFamily="18" charset="0"/>
              </a:rPr>
              <a:t>Case</a:t>
            </a:r>
            <a:r>
              <a:rPr lang="ru-RU" b="0" dirty="0">
                <a:solidFill>
                  <a:schemeClr val="bg1"/>
                </a:solidFill>
                <a:latin typeface="Times New Roman" pitchFamily="18" charset="0"/>
                <a:cs typeface="Times New Roman" pitchFamily="18" charset="0"/>
              </a:rPr>
              <a:t>, задающих дальнейшие решения</a:t>
            </a:r>
          </a:p>
          <a:p>
            <a:pPr indent="457200" algn="just">
              <a:lnSpc>
                <a:spcPct val="90000"/>
              </a:lnSpc>
              <a:defRPr/>
            </a:pPr>
            <a:r>
              <a:rPr lang="ru-RU" b="0" dirty="0">
                <a:solidFill>
                  <a:schemeClr val="bg1"/>
                </a:solidFill>
                <a:latin typeface="Times New Roman" pitchFamily="18" charset="0"/>
                <a:cs typeface="Times New Roman" pitchFamily="18" charset="0"/>
              </a:rPr>
              <a:t>►	Развитие архитектуры, выделение ее компонентов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B0C573FB-C203-47A4-8EB5-A0C6A019F0F9}" type="slidenum">
              <a:rPr lang="ru-RU" altLang="ru-RU" sz="1400" b="0" smtClean="0"/>
              <a:pPr eaLnBrk="0" hangingPunct="0"/>
              <a:t>71</a:t>
            </a:fld>
            <a:endParaRPr lang="ru-RU" altLang="ru-RU" sz="1400" b="0" smtClean="0"/>
          </a:p>
        </p:txBody>
      </p:sp>
      <p:sp>
        <p:nvSpPr>
          <p:cNvPr id="5" name="Rectangle 3"/>
          <p:cNvSpPr>
            <a:spLocks noChangeAspect="1" noChangeArrowheads="1"/>
          </p:cNvSpPr>
          <p:nvPr/>
        </p:nvSpPr>
        <p:spPr bwMode="auto">
          <a:xfrm>
            <a:off x="0" y="1592263"/>
            <a:ext cx="9144000" cy="341630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Уточнение. Артефакты</a:t>
            </a:r>
          </a:p>
          <a:p>
            <a:pPr indent="457200" algn="just">
              <a:lnSpc>
                <a:spcPct val="90000"/>
              </a:lnSpc>
              <a:defRPr/>
            </a:pPr>
            <a:endParaRPr lang="ru-RU" dirty="0">
              <a:solidFill>
                <a:schemeClr val="bg1"/>
              </a:solidFill>
              <a:latin typeface="Times New Roman" pitchFamily="18" charset="0"/>
              <a:cs typeface="Times New Roman" pitchFamily="18" charset="0"/>
            </a:endParaRPr>
          </a:p>
          <a:p>
            <a:pPr indent="457200" algn="just">
              <a:lnSpc>
                <a:spcPct val="90000"/>
              </a:lnSpc>
              <a:defRPr/>
            </a:pPr>
            <a:r>
              <a:rPr lang="ru-RU" b="0" dirty="0">
                <a:solidFill>
                  <a:schemeClr val="bg1"/>
                </a:solidFill>
                <a:latin typeface="Times New Roman" pitchFamily="18" charset="0"/>
                <a:cs typeface="Times New Roman" pitchFamily="18" charset="0"/>
              </a:rPr>
              <a:t>►	</a:t>
            </a:r>
            <a:r>
              <a:rPr lang="ru-RU" b="0" dirty="0" err="1">
                <a:solidFill>
                  <a:schemeClr val="bg1"/>
                </a:solidFill>
                <a:latin typeface="Times New Roman" pitchFamily="18" charset="0"/>
                <a:cs typeface="Times New Roman" pitchFamily="18" charset="0"/>
              </a:rPr>
              <a:t>Use</a:t>
            </a:r>
            <a:r>
              <a:rPr lang="ru-RU" b="0" dirty="0">
                <a:solidFill>
                  <a:schemeClr val="bg1"/>
                </a:solidFill>
                <a:latin typeface="Times New Roman" pitchFamily="18" charset="0"/>
                <a:cs typeface="Times New Roman" pitchFamily="18" charset="0"/>
              </a:rPr>
              <a:t> </a:t>
            </a:r>
            <a:r>
              <a:rPr lang="ru-RU" b="0" dirty="0" err="1">
                <a:solidFill>
                  <a:schemeClr val="bg1"/>
                </a:solidFill>
                <a:latin typeface="Times New Roman" pitchFamily="18" charset="0"/>
                <a:cs typeface="Times New Roman" pitchFamily="18" charset="0"/>
              </a:rPr>
              <a:t>Case</a:t>
            </a:r>
            <a:r>
              <a:rPr lang="ru-RU" b="0" dirty="0">
                <a:solidFill>
                  <a:schemeClr val="bg1"/>
                </a:solidFill>
                <a:latin typeface="Times New Roman" pitchFamily="18" charset="0"/>
                <a:cs typeface="Times New Roman" pitchFamily="18" charset="0"/>
              </a:rPr>
              <a:t> модель требований (80%)</a:t>
            </a:r>
          </a:p>
          <a:p>
            <a:pPr indent="457200" algn="just">
              <a:lnSpc>
                <a:spcPct val="90000"/>
              </a:lnSpc>
              <a:defRPr/>
            </a:pPr>
            <a:r>
              <a:rPr lang="ru-RU" b="0" dirty="0">
                <a:solidFill>
                  <a:schemeClr val="bg1"/>
                </a:solidFill>
                <a:latin typeface="Times New Roman" pitchFamily="18" charset="0"/>
                <a:cs typeface="Times New Roman" pitchFamily="18" charset="0"/>
              </a:rPr>
              <a:t>►	Дополнительные (в том числе нефункциональные) требования</a:t>
            </a:r>
          </a:p>
          <a:p>
            <a:pPr indent="457200" algn="just">
              <a:lnSpc>
                <a:spcPct val="90000"/>
              </a:lnSpc>
              <a:defRPr/>
            </a:pPr>
            <a:r>
              <a:rPr lang="ru-RU" b="0" dirty="0">
                <a:solidFill>
                  <a:schemeClr val="bg1"/>
                </a:solidFill>
                <a:latin typeface="Times New Roman" pitchFamily="18" charset="0"/>
                <a:cs typeface="Times New Roman" pitchFamily="18" charset="0"/>
              </a:rPr>
              <a:t>►	Описание программной архитектуры</a:t>
            </a:r>
          </a:p>
          <a:p>
            <a:pPr indent="457200" algn="just">
              <a:lnSpc>
                <a:spcPct val="90000"/>
              </a:lnSpc>
              <a:defRPr/>
            </a:pPr>
            <a:r>
              <a:rPr lang="ru-RU" b="0" dirty="0">
                <a:solidFill>
                  <a:schemeClr val="bg1"/>
                </a:solidFill>
                <a:latin typeface="Times New Roman" pitchFamily="18" charset="0"/>
                <a:cs typeface="Times New Roman" pitchFamily="18" charset="0"/>
              </a:rPr>
              <a:t>►	Действующий архитектурный макет (прототип приложения)</a:t>
            </a:r>
          </a:p>
          <a:p>
            <a:pPr indent="457200" algn="just">
              <a:lnSpc>
                <a:spcPct val="90000"/>
              </a:lnSpc>
              <a:defRPr/>
            </a:pPr>
            <a:r>
              <a:rPr lang="ru-RU" b="0" dirty="0">
                <a:solidFill>
                  <a:schemeClr val="bg1"/>
                </a:solidFill>
                <a:latin typeface="Times New Roman" pitchFamily="18" charset="0"/>
                <a:cs typeface="Times New Roman" pitchFamily="18" charset="0"/>
              </a:rPr>
              <a:t>►	Переработанный список элементов рисков и основной план развития</a:t>
            </a:r>
          </a:p>
          <a:p>
            <a:pPr indent="457200" algn="just">
              <a:lnSpc>
                <a:spcPct val="90000"/>
              </a:lnSpc>
              <a:defRPr/>
            </a:pPr>
            <a:r>
              <a:rPr lang="ru-RU" b="0" dirty="0">
                <a:solidFill>
                  <a:schemeClr val="bg1"/>
                </a:solidFill>
                <a:latin typeface="Times New Roman" pitchFamily="18" charset="0"/>
                <a:cs typeface="Times New Roman" pitchFamily="18" charset="0"/>
              </a:rPr>
              <a:t>►	Уточненный план разработки всего проекта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276E41B-4F79-4151-83C6-7D2B0FA82788}" type="slidenum">
              <a:rPr lang="ru-RU" altLang="ru-RU" sz="1400" b="0" smtClean="0"/>
              <a:pPr eaLnBrk="0" hangingPunct="0"/>
              <a:t>72</a:t>
            </a:fld>
            <a:endParaRPr lang="ru-RU" altLang="ru-RU" sz="1400" b="0" smtClean="0"/>
          </a:p>
        </p:txBody>
      </p:sp>
      <p:sp>
        <p:nvSpPr>
          <p:cNvPr id="5" name="Rectangle 3"/>
          <p:cNvSpPr>
            <a:spLocks noChangeAspect="1" noChangeArrowheads="1"/>
          </p:cNvSpPr>
          <p:nvPr/>
        </p:nvSpPr>
        <p:spPr bwMode="auto">
          <a:xfrm>
            <a:off x="107950" y="214313"/>
            <a:ext cx="9144000" cy="2751137"/>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Конструирование (</a:t>
            </a:r>
            <a:r>
              <a:rPr lang="ru-RU" dirty="0" err="1">
                <a:solidFill>
                  <a:schemeClr val="bg1"/>
                </a:solidFill>
                <a:latin typeface="Times New Roman" pitchFamily="18" charset="0"/>
                <a:cs typeface="Times New Roman" pitchFamily="18" charset="0"/>
              </a:rPr>
              <a:t>Construction</a:t>
            </a:r>
            <a:r>
              <a:rPr lang="ru-RU" dirty="0">
                <a:solidFill>
                  <a:schemeClr val="bg1"/>
                </a:solidFill>
                <a:latin typeface="Times New Roman" pitchFamily="18" charset="0"/>
                <a:cs typeface="Times New Roman" pitchFamily="18" charset="0"/>
              </a:rPr>
              <a:t>)</a:t>
            </a:r>
          </a:p>
          <a:p>
            <a:pPr indent="457200">
              <a:lnSpc>
                <a:spcPct val="90000"/>
              </a:lnSpc>
              <a:defRPr/>
            </a:pPr>
            <a:endParaRPr lang="ru-RU" dirty="0">
              <a:solidFill>
                <a:schemeClr val="bg1"/>
              </a:solidFill>
              <a:latin typeface="Times New Roman" pitchFamily="18" charset="0"/>
              <a:cs typeface="Times New Roman" pitchFamily="18" charset="0"/>
            </a:endParaRPr>
          </a:p>
          <a:p>
            <a:pPr indent="457200">
              <a:lnSpc>
                <a:spcPct val="90000"/>
              </a:lnSpc>
              <a:defRPr/>
            </a:pPr>
            <a:r>
              <a:rPr lang="ru-RU" dirty="0">
                <a:solidFill>
                  <a:schemeClr val="bg1"/>
                </a:solidFill>
                <a:latin typeface="Times New Roman" pitchFamily="18" charset="0"/>
                <a:cs typeface="Times New Roman" pitchFamily="18" charset="0"/>
              </a:rPr>
              <a:t>►	Назначение:</a:t>
            </a:r>
            <a:r>
              <a:rPr lang="ru-RU" b="0" dirty="0">
                <a:solidFill>
                  <a:schemeClr val="bg1"/>
                </a:solidFill>
                <a:latin typeface="Times New Roman" pitchFamily="18" charset="0"/>
                <a:cs typeface="Times New Roman" pitchFamily="18" charset="0"/>
              </a:rPr>
              <a:t> создание программного продукта с начальной функциональностью</a:t>
            </a:r>
          </a:p>
          <a:p>
            <a:pPr indent="457200">
              <a:lnSpc>
                <a:spcPct val="90000"/>
              </a:lnSpc>
              <a:defRPr/>
            </a:pPr>
            <a:r>
              <a:rPr lang="ru-RU" dirty="0">
                <a:solidFill>
                  <a:schemeClr val="bg1"/>
                </a:solidFill>
                <a:latin typeface="Times New Roman" pitchFamily="18" charset="0"/>
                <a:cs typeface="Times New Roman" pitchFamily="18" charset="0"/>
              </a:rPr>
              <a:t>►	Цели:</a:t>
            </a:r>
          </a:p>
          <a:p>
            <a:pPr indent="457200">
              <a:lnSpc>
                <a:spcPct val="90000"/>
              </a:lnSpc>
              <a:defRPr/>
            </a:pPr>
            <a:r>
              <a:rPr lang="ru-RU" b="0" dirty="0">
                <a:solidFill>
                  <a:schemeClr val="bg1"/>
                </a:solidFill>
                <a:latin typeface="Times New Roman" pitchFamily="18" charset="0"/>
                <a:cs typeface="Times New Roman" pitchFamily="18" charset="0"/>
              </a:rPr>
              <a:t>   ◦ Минимизация стоимости разработки</a:t>
            </a:r>
          </a:p>
          <a:p>
            <a:pPr indent="457200">
              <a:lnSpc>
                <a:spcPct val="90000"/>
              </a:lnSpc>
              <a:defRPr/>
            </a:pPr>
            <a:r>
              <a:rPr lang="ru-RU" b="0" dirty="0">
                <a:solidFill>
                  <a:schemeClr val="bg1"/>
                </a:solidFill>
                <a:latin typeface="Times New Roman" pitchFamily="18" charset="0"/>
                <a:cs typeface="Times New Roman" pitchFamily="18" charset="0"/>
              </a:rPr>
              <a:t>   ◦ Быстрое получение требуемого качества</a:t>
            </a:r>
          </a:p>
          <a:p>
            <a:pPr indent="457200">
              <a:lnSpc>
                <a:spcPct val="90000"/>
              </a:lnSpc>
              <a:defRPr/>
            </a:pPr>
            <a:r>
              <a:rPr lang="ru-RU" b="0" dirty="0">
                <a:solidFill>
                  <a:schemeClr val="bg1"/>
                </a:solidFill>
                <a:latin typeface="Times New Roman" pitchFamily="18" charset="0"/>
                <a:cs typeface="Times New Roman" pitchFamily="18" charset="0"/>
              </a:rPr>
              <a:t>   ◦ Быстрое получение версий</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3068638"/>
            <a:ext cx="579755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Овал 5"/>
          <p:cNvSpPr/>
          <p:nvPr/>
        </p:nvSpPr>
        <p:spPr>
          <a:xfrm>
            <a:off x="4859338" y="2965450"/>
            <a:ext cx="1692275" cy="353218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2757A488-63E7-4713-A31D-AA35C48C1769}" type="slidenum">
              <a:rPr lang="ru-RU" altLang="ru-RU" sz="1400" b="0" smtClean="0"/>
              <a:pPr eaLnBrk="0" hangingPunct="0"/>
              <a:t>73</a:t>
            </a:fld>
            <a:endParaRPr lang="ru-RU" altLang="ru-RU" sz="1400" b="0" smtClean="0"/>
          </a:p>
        </p:txBody>
      </p:sp>
      <p:sp>
        <p:nvSpPr>
          <p:cNvPr id="5" name="Rectangle 3"/>
          <p:cNvSpPr>
            <a:spLocks noChangeAspect="1" noChangeArrowheads="1"/>
          </p:cNvSpPr>
          <p:nvPr/>
        </p:nvSpPr>
        <p:spPr bwMode="auto">
          <a:xfrm>
            <a:off x="107950" y="1592263"/>
            <a:ext cx="8856663" cy="27511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Конструирование. Действия</a:t>
            </a:r>
          </a:p>
          <a:p>
            <a:pPr indent="457200">
              <a:lnSpc>
                <a:spcPct val="90000"/>
              </a:lnSpc>
              <a:defRPr/>
            </a:pPr>
            <a:endParaRPr lang="ru-RU" b="0" dirty="0">
              <a:solidFill>
                <a:schemeClr val="bg1"/>
              </a:solidFill>
              <a:latin typeface="Times New Roman" pitchFamily="18" charset="0"/>
              <a:cs typeface="Times New Roman" pitchFamily="18" charset="0"/>
            </a:endParaRPr>
          </a:p>
          <a:p>
            <a:pPr indent="457200">
              <a:lnSpc>
                <a:spcPct val="90000"/>
              </a:lnSpc>
              <a:defRPr/>
            </a:pPr>
            <a:r>
              <a:rPr lang="ru-RU" b="0" dirty="0">
                <a:solidFill>
                  <a:schemeClr val="bg1"/>
                </a:solidFill>
                <a:latin typeface="Times New Roman" pitchFamily="18" charset="0"/>
                <a:cs typeface="Times New Roman" pitchFamily="18" charset="0"/>
              </a:rPr>
              <a:t>►	Управление ресурсами (аппаратными, людскими, программными) и контроль ресурсов</a:t>
            </a:r>
          </a:p>
          <a:p>
            <a:pPr indent="457200">
              <a:lnSpc>
                <a:spcPct val="90000"/>
              </a:lnSpc>
              <a:defRPr/>
            </a:pPr>
            <a:r>
              <a:rPr lang="ru-RU" b="0" dirty="0">
                <a:solidFill>
                  <a:schemeClr val="bg1"/>
                </a:solidFill>
                <a:latin typeface="Times New Roman" pitchFamily="18" charset="0"/>
                <a:cs typeface="Times New Roman" pitchFamily="18" charset="0"/>
              </a:rPr>
              <a:t>►	Оптимизация процессов</a:t>
            </a:r>
          </a:p>
          <a:p>
            <a:pPr indent="457200">
              <a:lnSpc>
                <a:spcPct val="90000"/>
              </a:lnSpc>
              <a:defRPr/>
            </a:pPr>
            <a:r>
              <a:rPr lang="ru-RU" b="0" dirty="0">
                <a:solidFill>
                  <a:schemeClr val="bg1"/>
                </a:solidFill>
                <a:latin typeface="Times New Roman" pitchFamily="18" charset="0"/>
                <a:cs typeface="Times New Roman" pitchFamily="18" charset="0"/>
              </a:rPr>
              <a:t>►	Полная разработка компонентов и их тестирование</a:t>
            </a:r>
          </a:p>
          <a:p>
            <a:pPr indent="457200">
              <a:lnSpc>
                <a:spcPct val="90000"/>
              </a:lnSpc>
              <a:defRPr/>
            </a:pPr>
            <a:r>
              <a:rPr lang="ru-RU" b="0" dirty="0">
                <a:solidFill>
                  <a:schemeClr val="bg1"/>
                </a:solidFill>
                <a:latin typeface="Times New Roman" pitchFamily="18" charset="0"/>
                <a:cs typeface="Times New Roman" pitchFamily="18" charset="0"/>
              </a:rPr>
              <a:t>►	Оценивание реализаций продукта</a:t>
            </a:r>
          </a:p>
          <a:p>
            <a:pPr indent="457200">
              <a:lnSpc>
                <a:spcPct val="90000"/>
              </a:lnSpc>
              <a:defRPr/>
            </a:pPr>
            <a:r>
              <a:rPr lang="ru-RU" b="0" dirty="0">
                <a:solidFill>
                  <a:schemeClr val="bg1"/>
                </a:solidFill>
                <a:latin typeface="Times New Roman" pitchFamily="18" charset="0"/>
                <a:cs typeface="Times New Roman" pitchFamily="18" charset="0"/>
              </a:rPr>
              <a:t> ►	Корректировка списка рисков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0083F4A-23C0-4A6C-B50F-FAEFD78A9F6B}" type="slidenum">
              <a:rPr lang="ru-RU" altLang="ru-RU" sz="1400" b="0" smtClean="0"/>
              <a:pPr eaLnBrk="0" hangingPunct="0"/>
              <a:t>74</a:t>
            </a:fld>
            <a:endParaRPr lang="ru-RU" altLang="ru-RU" sz="1400" b="0" smtClean="0"/>
          </a:p>
        </p:txBody>
      </p:sp>
      <p:sp>
        <p:nvSpPr>
          <p:cNvPr id="5" name="Rectangle 3"/>
          <p:cNvSpPr>
            <a:spLocks noChangeAspect="1" noChangeArrowheads="1"/>
          </p:cNvSpPr>
          <p:nvPr/>
        </p:nvSpPr>
        <p:spPr bwMode="auto">
          <a:xfrm>
            <a:off x="107950" y="1592263"/>
            <a:ext cx="8856663"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Конструирование. Артефакты</a:t>
            </a:r>
          </a:p>
          <a:p>
            <a:pPr>
              <a:lnSpc>
                <a:spcPct val="90000"/>
              </a:lnSpc>
              <a:defRPr/>
            </a:pP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Программный продукт, пригодный для отчуждения от разработчиков (альфа-, бета-версия и т.п.)</a:t>
            </a:r>
          </a:p>
          <a:p>
            <a:pPr>
              <a:lnSpc>
                <a:spcPct val="90000"/>
              </a:lnSpc>
              <a:defRPr/>
            </a:pPr>
            <a:r>
              <a:rPr lang="ru-RU" altLang="ru-RU" b="0" dirty="0" smtClean="0">
                <a:latin typeface="Times New Roman" charset="0"/>
                <a:cs typeface="Times New Roman" charset="0"/>
              </a:rPr>
              <a:t>►	Описание текущей реализации</a:t>
            </a:r>
          </a:p>
          <a:p>
            <a:pPr>
              <a:lnSpc>
                <a:spcPct val="90000"/>
              </a:lnSpc>
              <a:defRPr/>
            </a:pPr>
            <a:r>
              <a:rPr lang="ru-RU" altLang="ru-RU" b="0" dirty="0" smtClean="0">
                <a:latin typeface="Times New Roman" charset="0"/>
                <a:cs typeface="Times New Roman" charset="0"/>
              </a:rPr>
              <a:t>►	Руководство пользователя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CF8990D-0C39-4FB7-9E6F-8511F5970748}" type="slidenum">
              <a:rPr lang="ru-RU" altLang="ru-RU" sz="1400" b="0" smtClean="0"/>
              <a:pPr eaLnBrk="0" hangingPunct="0"/>
              <a:t>75</a:t>
            </a:fld>
            <a:endParaRPr lang="ru-RU" altLang="ru-RU" sz="1400" b="0" smtClean="0"/>
          </a:p>
        </p:txBody>
      </p:sp>
      <p:sp>
        <p:nvSpPr>
          <p:cNvPr id="5" name="Rectangle 3"/>
          <p:cNvSpPr>
            <a:spLocks noChangeAspect="1" noChangeArrowheads="1"/>
          </p:cNvSpPr>
          <p:nvPr/>
        </p:nvSpPr>
        <p:spPr bwMode="auto">
          <a:xfrm>
            <a:off x="0" y="0"/>
            <a:ext cx="9286875" cy="341630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Внедрение (</a:t>
            </a:r>
            <a:r>
              <a:rPr lang="ru-RU" altLang="ru-RU" dirty="0" err="1" smtClean="0">
                <a:latin typeface="Times New Roman" charset="0"/>
                <a:cs typeface="Times New Roman" charset="0"/>
              </a:rPr>
              <a:t>Transition</a:t>
            </a:r>
            <a:r>
              <a:rPr lang="ru-RU" altLang="ru-RU" dirty="0" smtClean="0">
                <a:latin typeface="Times New Roman" charset="0"/>
                <a:cs typeface="Times New Roman" charset="0"/>
              </a:rPr>
              <a:t>)</a:t>
            </a: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Назначение:</a:t>
            </a:r>
          </a:p>
          <a:p>
            <a:pPr>
              <a:lnSpc>
                <a:spcPct val="90000"/>
              </a:lnSpc>
              <a:defRPr/>
            </a:pPr>
            <a:r>
              <a:rPr lang="ru-RU" altLang="ru-RU" b="0" dirty="0" smtClean="0">
                <a:latin typeface="Times New Roman" charset="0"/>
                <a:cs typeface="Times New Roman" charset="0"/>
              </a:rPr>
              <a:t>   ◦ Передать программный продукт пользователям</a:t>
            </a:r>
          </a:p>
          <a:p>
            <a:pPr>
              <a:lnSpc>
                <a:spcPct val="90000"/>
              </a:lnSpc>
              <a:defRPr/>
            </a:pPr>
            <a:r>
              <a:rPr lang="ru-RU" altLang="ru-RU" b="0" dirty="0" smtClean="0">
                <a:latin typeface="Times New Roman" charset="0"/>
                <a:cs typeface="Times New Roman" charset="0"/>
              </a:rPr>
              <a:t>   ◦ Завершить выпуск продукта</a:t>
            </a:r>
          </a:p>
          <a:p>
            <a:pPr>
              <a:lnSpc>
                <a:spcPct val="90000"/>
              </a:lnSpc>
              <a:defRPr/>
            </a:pPr>
            <a:r>
              <a:rPr lang="ru-RU" altLang="ru-RU" dirty="0" smtClean="0">
                <a:latin typeface="Times New Roman" charset="0"/>
                <a:cs typeface="Times New Roman" charset="0"/>
              </a:rPr>
              <a:t>►	Действия в каждой итерации:</a:t>
            </a:r>
          </a:p>
          <a:p>
            <a:pPr>
              <a:lnSpc>
                <a:spcPct val="90000"/>
              </a:lnSpc>
              <a:defRPr/>
            </a:pPr>
            <a:r>
              <a:rPr lang="ru-RU" altLang="ru-RU" b="0" dirty="0" smtClean="0">
                <a:latin typeface="Times New Roman" charset="0"/>
                <a:cs typeface="Times New Roman" charset="0"/>
              </a:rPr>
              <a:t>   ◦ Выпуск бета-версий или релизов</a:t>
            </a:r>
          </a:p>
          <a:p>
            <a:pPr>
              <a:lnSpc>
                <a:spcPct val="90000"/>
              </a:lnSpc>
              <a:defRPr/>
            </a:pPr>
            <a:r>
              <a:rPr lang="ru-RU" altLang="ru-RU" b="0" dirty="0" smtClean="0">
                <a:latin typeface="Times New Roman" charset="0"/>
                <a:cs typeface="Times New Roman" charset="0"/>
              </a:rPr>
              <a:t>   ◦ Исправление найденных в процессе бета-тестирования ошибок</a:t>
            </a:r>
          </a:p>
          <a:p>
            <a:pPr>
              <a:lnSpc>
                <a:spcPct val="90000"/>
              </a:lnSpc>
              <a:defRPr/>
            </a:pPr>
            <a:r>
              <a:rPr lang="ru-RU" altLang="ru-RU" dirty="0" smtClean="0">
                <a:latin typeface="Times New Roman" charset="0"/>
                <a:cs typeface="Times New Roman" charset="0"/>
              </a:rPr>
              <a:t>►	Результат:</a:t>
            </a:r>
            <a:r>
              <a:rPr lang="ru-RU" altLang="ru-RU" b="0" dirty="0" smtClean="0">
                <a:latin typeface="Times New Roman" charset="0"/>
                <a:cs typeface="Times New Roman" charset="0"/>
              </a:rPr>
              <a:t> законченный продукт</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3573463"/>
            <a:ext cx="51752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Овал 5"/>
          <p:cNvSpPr/>
          <p:nvPr/>
        </p:nvSpPr>
        <p:spPr>
          <a:xfrm>
            <a:off x="6227763" y="3527425"/>
            <a:ext cx="1008062" cy="3281363"/>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F633DB75-5151-450A-9242-6DD4B6C33007}" type="slidenum">
              <a:rPr lang="ru-RU" altLang="ru-RU" sz="1400" b="0" smtClean="0"/>
              <a:pPr eaLnBrk="0" hangingPunct="0"/>
              <a:t>76</a:t>
            </a:fld>
            <a:endParaRPr lang="ru-RU" altLang="ru-RU" sz="1400" b="0" smtClean="0"/>
          </a:p>
        </p:txBody>
      </p:sp>
      <p:sp>
        <p:nvSpPr>
          <p:cNvPr id="5" name="Rectangle 3"/>
          <p:cNvSpPr>
            <a:spLocks noChangeAspect="1" noChangeArrowheads="1"/>
          </p:cNvSpPr>
          <p:nvPr/>
        </p:nvSpPr>
        <p:spPr bwMode="auto">
          <a:xfrm>
            <a:off x="0" y="1592263"/>
            <a:ext cx="9144000" cy="27511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Выводы</a:t>
            </a:r>
          </a:p>
          <a:p>
            <a:pPr>
              <a:lnSpc>
                <a:spcPct val="90000"/>
              </a:lnSpc>
              <a:defRPr/>
            </a:pP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Наиболее продуманная, хорошо задокументированная  методология, имеющая множество шаблонов готовых документов</a:t>
            </a:r>
          </a:p>
          <a:p>
            <a:pPr>
              <a:lnSpc>
                <a:spcPct val="90000"/>
              </a:lnSpc>
              <a:defRPr/>
            </a:pPr>
            <a:r>
              <a:rPr lang="ru-RU" altLang="ru-RU" b="0" dirty="0">
                <a:latin typeface="Times New Roman" charset="0"/>
                <a:cs typeface="Times New Roman" charset="0"/>
              </a:rPr>
              <a:t>►	</a:t>
            </a:r>
            <a:r>
              <a:rPr lang="ru-RU" altLang="ru-RU" b="0" dirty="0" smtClean="0">
                <a:latin typeface="Times New Roman" charset="0"/>
                <a:cs typeface="Times New Roman" charset="0"/>
              </a:rPr>
              <a:t>Хорошая инструментальная поддержка (</a:t>
            </a:r>
            <a:r>
              <a:rPr lang="en-US" altLang="ru-RU" b="0" dirty="0" smtClean="0">
                <a:latin typeface="Times New Roman" charset="0"/>
                <a:cs typeface="Times New Roman" charset="0"/>
              </a:rPr>
              <a:t>IBM Rational Rose</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	Подходит для больших и очень больших проектов (реже средних)</a:t>
            </a:r>
          </a:p>
          <a:p>
            <a:pPr>
              <a:lnSpc>
                <a:spcPct val="90000"/>
              </a:lnSpc>
              <a:defRPr/>
            </a:pPr>
            <a:r>
              <a:rPr lang="ru-RU" altLang="ru-RU" b="0" dirty="0" smtClean="0">
                <a:latin typeface="Times New Roman" charset="0"/>
                <a:cs typeface="Times New Roman" charset="0"/>
              </a:rPr>
              <a:t>►	Требует высокой квалификации участников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EC40CAB5-FC2D-4C66-BEEB-34CAC3820156}" type="slidenum">
              <a:rPr lang="ru-RU" altLang="ru-RU" sz="1400" b="0" smtClean="0"/>
              <a:pPr eaLnBrk="0" hangingPunct="0"/>
              <a:t>77</a:t>
            </a:fld>
            <a:endParaRPr lang="ru-RU" altLang="ru-RU" sz="1400" b="0" smtClean="0"/>
          </a:p>
        </p:txBody>
      </p:sp>
      <p:sp>
        <p:nvSpPr>
          <p:cNvPr id="4" name="Rectangle 2"/>
          <p:cNvSpPr txBox="1">
            <a:spLocks noRot="1" noChangeArrowheads="1"/>
          </p:cNvSpPr>
          <p:nvPr/>
        </p:nvSpPr>
        <p:spPr>
          <a:xfrm>
            <a:off x="0" y="225425"/>
            <a:ext cx="9144000" cy="4000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a:lstStyle>
          <a:p>
            <a:pPr indent="457200" algn="ctr">
              <a:lnSpc>
                <a:spcPts val="2400"/>
              </a:lnSpc>
              <a:defRPr/>
            </a:pPr>
            <a:r>
              <a:rPr lang="ru-RU" sz="2400" kern="0" dirty="0" smtClean="0">
                <a:solidFill>
                  <a:schemeClr val="bg1"/>
                </a:solidFill>
                <a:latin typeface="Times New Roman" panose="02020603050405020304" pitchFamily="18" charset="0"/>
                <a:cs typeface="Times New Roman" panose="02020603050405020304" pitchFamily="18" charset="0"/>
              </a:rPr>
              <a:t>Инструментальные средства для поддержки </a:t>
            </a:r>
            <a:r>
              <a:rPr lang="en-US" sz="2400" kern="0" dirty="0" smtClean="0">
                <a:solidFill>
                  <a:schemeClr val="bg1"/>
                </a:solidFill>
                <a:latin typeface="Times New Roman" panose="02020603050405020304" pitchFamily="18" charset="0"/>
                <a:cs typeface="Times New Roman" panose="02020603050405020304" pitchFamily="18" charset="0"/>
              </a:rPr>
              <a:t>RUP</a:t>
            </a:r>
            <a:endParaRPr lang="ru-RU" sz="2400" kern="0" dirty="0">
              <a:solidFill>
                <a:schemeClr val="bg1"/>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4763" y="1125538"/>
            <a:ext cx="9144000" cy="56308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342900">
              <a:lnSpc>
                <a:spcPts val="2400"/>
              </a:lnSpc>
              <a:spcBef>
                <a:spcPts val="0"/>
              </a:spcBef>
              <a:buFont typeface="Wingdings" panose="05000000000000000000" pitchFamily="2" charset="2"/>
              <a:buNone/>
              <a:defRPr/>
            </a:pPr>
            <a:r>
              <a:rPr lang="ru-RU" sz="2400" b="0" kern="0" dirty="0" smtClean="0">
                <a:solidFill>
                  <a:schemeClr val="bg1"/>
                </a:solidFill>
                <a:latin typeface="Times New Roman" panose="02020603050405020304" pitchFamily="18" charset="0"/>
                <a:cs typeface="Times New Roman" panose="02020603050405020304" pitchFamily="18" charset="0"/>
              </a:rPr>
              <a:t>RUP опирается на интегрированный комплекс инструментальных средств </a:t>
            </a:r>
            <a:r>
              <a:rPr lang="ru-RU" sz="2400" i="1" kern="0" dirty="0" err="1" smtClean="0">
                <a:solidFill>
                  <a:schemeClr val="bg1"/>
                </a:solidFill>
                <a:latin typeface="Times New Roman" panose="02020603050405020304" pitchFamily="18" charset="0"/>
                <a:cs typeface="Times New Roman" panose="02020603050405020304" pitchFamily="18" charset="0"/>
              </a:rPr>
              <a:t>Rational</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Suite</a:t>
            </a:r>
            <a:r>
              <a:rPr lang="ru-RU" sz="2400" b="0" kern="0" dirty="0" smtClean="0">
                <a:solidFill>
                  <a:schemeClr val="bg1"/>
                </a:solidFill>
                <a:latin typeface="Times New Roman" panose="02020603050405020304" pitchFamily="18" charset="0"/>
                <a:cs typeface="Times New Roman" panose="02020603050405020304" pitchFamily="18" charset="0"/>
              </a:rPr>
              <a:t>. Он существует в следующих вариантах:</a:t>
            </a:r>
            <a:endParaRPr lang="en-US" sz="2400" b="0"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endParaRPr lang="en-US" sz="2400" i="1"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r>
              <a:rPr lang="ru-RU" sz="2400" b="0" dirty="0" smtClean="0">
                <a:solidFill>
                  <a:schemeClr val="bg1"/>
                </a:solidFill>
                <a:latin typeface="Times New Roman" pitchFamily="18" charset="0"/>
                <a:cs typeface="Times New Roman"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Rational</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Suite</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Analyst</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Studio</a:t>
            </a:r>
            <a:r>
              <a:rPr lang="ru-RU" sz="2400" b="0" kern="0" dirty="0" smtClean="0">
                <a:solidFill>
                  <a:schemeClr val="bg1"/>
                </a:solidFill>
                <a:latin typeface="Times New Roman" panose="02020603050405020304" pitchFamily="18" charset="0"/>
                <a:cs typeface="Times New Roman" panose="02020603050405020304" pitchFamily="18" charset="0"/>
              </a:rPr>
              <a:t> – предназначен для определения и управления полным набором требований к разрабатываемой системе;</a:t>
            </a:r>
            <a:endParaRPr lang="en-US" sz="2400" b="0"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endParaRPr lang="en-US" sz="2400" i="1"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r>
              <a:rPr lang="ru-RU" sz="2400" b="0" dirty="0" smtClean="0">
                <a:solidFill>
                  <a:schemeClr val="bg1"/>
                </a:solidFill>
                <a:latin typeface="Times New Roman" pitchFamily="18" charset="0"/>
                <a:cs typeface="Times New Roman"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Rational</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Suite</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Development</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Studio</a:t>
            </a:r>
            <a:r>
              <a:rPr lang="ru-RU" sz="2400" b="0" kern="0" dirty="0" smtClean="0">
                <a:solidFill>
                  <a:schemeClr val="bg1"/>
                </a:solidFill>
                <a:latin typeface="Times New Roman" panose="02020603050405020304" pitchFamily="18" charset="0"/>
                <a:cs typeface="Times New Roman" panose="02020603050405020304" pitchFamily="18" charset="0"/>
              </a:rPr>
              <a:t> – предназначен для проектирования и реализации ПО;</a:t>
            </a:r>
            <a:endParaRPr lang="en-US" sz="2400" b="0"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endParaRPr lang="en-US" sz="2400" i="1"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r>
              <a:rPr lang="ru-RU" sz="2400" b="0" dirty="0" smtClean="0">
                <a:solidFill>
                  <a:schemeClr val="bg1"/>
                </a:solidFill>
                <a:latin typeface="Times New Roman" pitchFamily="18" charset="0"/>
                <a:cs typeface="Times New Roman"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Rational</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Suite</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Test</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Studio</a:t>
            </a:r>
            <a:r>
              <a:rPr lang="ru-RU" sz="2400" b="0" kern="0" dirty="0" smtClean="0">
                <a:solidFill>
                  <a:schemeClr val="bg1"/>
                </a:solidFill>
                <a:latin typeface="Times New Roman" panose="02020603050405020304" pitchFamily="18" charset="0"/>
                <a:cs typeface="Times New Roman" panose="02020603050405020304" pitchFamily="18" charset="0"/>
              </a:rPr>
              <a:t> – представляет собой набор продуктов, предназначенных для автоматического тестирования приложений;</a:t>
            </a:r>
            <a:endParaRPr lang="en-US" sz="2400" b="0"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endParaRPr lang="en-US" sz="2400" i="1" kern="0" dirty="0" smtClean="0">
              <a:solidFill>
                <a:schemeClr val="bg1"/>
              </a:solidFill>
              <a:latin typeface="Times New Roman" panose="02020603050405020304" pitchFamily="18" charset="0"/>
              <a:cs typeface="Times New Roman" panose="02020603050405020304" pitchFamily="18" charset="0"/>
            </a:endParaRPr>
          </a:p>
          <a:p>
            <a:pPr marL="0" indent="342900">
              <a:lnSpc>
                <a:spcPts val="2400"/>
              </a:lnSpc>
              <a:spcBef>
                <a:spcPts val="0"/>
              </a:spcBef>
              <a:buFont typeface="Wingdings" panose="05000000000000000000" pitchFamily="2" charset="2"/>
              <a:buNone/>
              <a:defRPr/>
            </a:pPr>
            <a:r>
              <a:rPr lang="ru-RU" sz="2400" b="0" dirty="0" smtClean="0">
                <a:solidFill>
                  <a:schemeClr val="bg1"/>
                </a:solidFill>
                <a:latin typeface="Times New Roman" pitchFamily="18" charset="0"/>
                <a:cs typeface="Times New Roman"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Rational</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Suite</a:t>
            </a:r>
            <a:r>
              <a:rPr lang="ru-RU" sz="2400" i="1" kern="0" dirty="0" smtClean="0">
                <a:solidFill>
                  <a:schemeClr val="bg1"/>
                </a:solidFill>
                <a:latin typeface="Times New Roman" panose="02020603050405020304" pitchFamily="18" charset="0"/>
                <a:cs typeface="Times New Roman" panose="02020603050405020304" pitchFamily="18" charset="0"/>
              </a:rPr>
              <a:t> </a:t>
            </a:r>
            <a:r>
              <a:rPr lang="ru-RU" sz="2400" i="1" kern="0" dirty="0" err="1" smtClean="0">
                <a:solidFill>
                  <a:schemeClr val="bg1"/>
                </a:solidFill>
                <a:latin typeface="Times New Roman" panose="02020603050405020304" pitchFamily="18" charset="0"/>
                <a:cs typeface="Times New Roman" panose="02020603050405020304" pitchFamily="18" charset="0"/>
              </a:rPr>
              <a:t>Enterprise</a:t>
            </a:r>
            <a:r>
              <a:rPr lang="ru-RU" sz="2400" b="0" kern="0" dirty="0" smtClean="0">
                <a:solidFill>
                  <a:schemeClr val="bg1"/>
                </a:solidFill>
                <a:latin typeface="Times New Roman" panose="02020603050405020304" pitchFamily="18" charset="0"/>
                <a:cs typeface="Times New Roman" panose="02020603050405020304" pitchFamily="18" charset="0"/>
              </a:rPr>
              <a:t> – обеспечивает поддержку полного жизненного цикла ПО и предназначен как для менеджеров проекта, так и отдельных разработчиков, выполняющих несколько функциональных ролей в команде разработчиков.</a:t>
            </a:r>
            <a:endParaRPr lang="ru-RU" sz="2400" b="0" kern="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4E59D7E-8E26-4E97-A96D-E45E475A3BEF}" type="slidenum">
              <a:rPr lang="ru-RU" altLang="ru-RU" sz="1400" b="0" smtClean="0"/>
              <a:pPr eaLnBrk="0" hangingPunct="0"/>
              <a:t>78</a:t>
            </a:fld>
            <a:endParaRPr lang="ru-RU" altLang="ru-RU" sz="1400" b="0" smtClean="0"/>
          </a:p>
        </p:txBody>
      </p:sp>
      <p:sp>
        <p:nvSpPr>
          <p:cNvPr id="5" name="Rectangle 2"/>
          <p:cNvSpPr txBox="1">
            <a:spLocks noRot="1" noChangeArrowheads="1"/>
          </p:cNvSpPr>
          <p:nvPr/>
        </p:nvSpPr>
        <p:spPr>
          <a:xfrm>
            <a:off x="576263" y="355600"/>
            <a:ext cx="8229600" cy="4000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a:lstStyle>
          <a:p>
            <a:pPr indent="457200" algn="ctr">
              <a:lnSpc>
                <a:spcPts val="2400"/>
              </a:lnSpc>
              <a:spcBef>
                <a:spcPts val="0"/>
              </a:spcBef>
              <a:defRPr/>
            </a:pPr>
            <a:r>
              <a:rPr lang="ru-RU" sz="2400" kern="0" dirty="0" smtClean="0">
                <a:solidFill>
                  <a:schemeClr val="bg1"/>
                </a:solidFill>
                <a:latin typeface="Times New Roman" panose="02020603050405020304" pitchFamily="18" charset="0"/>
                <a:cs typeface="Times New Roman" panose="02020603050405020304" pitchFamily="18" charset="0"/>
              </a:rPr>
              <a:t>Состав </a:t>
            </a:r>
            <a:r>
              <a:rPr lang="en-US" sz="2400" kern="0" dirty="0" smtClean="0">
                <a:solidFill>
                  <a:schemeClr val="bg1"/>
                </a:solidFill>
                <a:latin typeface="Times New Roman" panose="02020603050405020304" pitchFamily="18" charset="0"/>
                <a:cs typeface="Times New Roman" panose="02020603050405020304" pitchFamily="18" charset="0"/>
              </a:rPr>
              <a:t>IBM Rational Suite:</a:t>
            </a:r>
            <a:endParaRPr lang="ru-RU" sz="2400" kern="0" dirty="0">
              <a:solidFill>
                <a:schemeClr val="bg1"/>
              </a:solidFill>
              <a:latin typeface="Times New Roman" panose="02020603050405020304" pitchFamily="18" charset="0"/>
              <a:cs typeface="Times New Roman" panose="02020603050405020304" pitchFamily="18" charset="0"/>
            </a:endParaRPr>
          </a:p>
        </p:txBody>
      </p:sp>
      <p:sp>
        <p:nvSpPr>
          <p:cNvPr id="7" name="Rectangle 3"/>
          <p:cNvSpPr txBox="1">
            <a:spLocks noChangeArrowheads="1"/>
          </p:cNvSpPr>
          <p:nvPr/>
        </p:nvSpPr>
        <p:spPr>
          <a:xfrm>
            <a:off x="0" y="1052513"/>
            <a:ext cx="9144000" cy="56324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RequisitePro</a:t>
            </a:r>
            <a:r>
              <a:rPr lang="ru-RU" sz="2200" kern="0" dirty="0" smtClean="0">
                <a:solidFill>
                  <a:schemeClr val="bg1"/>
                </a:solidFill>
                <a:latin typeface="Times New Roman" panose="02020603050405020304" pitchFamily="18" charset="0"/>
                <a:cs typeface="Times New Roman" panose="02020603050405020304" pitchFamily="18" charset="0"/>
              </a:rPr>
              <a:t> </a:t>
            </a:r>
            <a:r>
              <a:rPr lang="en-US" sz="220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a:t>
            </a:r>
            <a:r>
              <a:rPr lang="ru-RU" sz="220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управления требованиями;</a:t>
            </a:r>
            <a:endParaRPr lang="en-US" sz="2200" b="0" kern="0" dirty="0" smtClean="0">
              <a:solidFill>
                <a:schemeClr val="bg1"/>
              </a:solidFill>
              <a:latin typeface="Times New Roman" panose="02020603050405020304" pitchFamily="18" charset="0"/>
              <a:cs typeface="Times New Roman" panose="02020603050405020304" pitchFamily="18" charset="0"/>
            </a:endParaRP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Rose</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a:t>
            </a:r>
            <a:r>
              <a:rPr lang="en-US" sz="2200" b="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 визуального моделирования; </a:t>
            </a:r>
            <a:endParaRPr lang="ru-RU" sz="2200" i="1" kern="0" dirty="0" smtClean="0">
              <a:solidFill>
                <a:schemeClr val="bg1"/>
              </a:solidFill>
              <a:latin typeface="Times New Roman" panose="02020603050405020304" pitchFamily="18" charset="0"/>
              <a:cs typeface="Times New Roman" panose="02020603050405020304" pitchFamily="18" charset="0"/>
            </a:endParaRP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XDE</a:t>
            </a:r>
            <a:r>
              <a:rPr lang="ru-RU" sz="220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a:t>
            </a:r>
            <a:r>
              <a:rPr lang="en-US" sz="2200" b="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 генерации объектного кода;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RapidDeveloper</a:t>
            </a:r>
            <a:r>
              <a:rPr lang="ru-RU" sz="2200" b="0" kern="0" dirty="0" smtClean="0">
                <a:solidFill>
                  <a:schemeClr val="bg1"/>
                </a:solidFill>
                <a:latin typeface="Times New Roman" panose="02020603050405020304" pitchFamily="18" charset="0"/>
                <a:cs typeface="Times New Roman" panose="02020603050405020304" pitchFamily="18" charset="0"/>
              </a:rPr>
              <a:t> </a:t>
            </a:r>
            <a:r>
              <a:rPr lang="en-US" sz="2200" b="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 разработки</a:t>
            </a:r>
            <a:r>
              <a:rPr lang="en-US" sz="2200" b="0" kern="0" dirty="0" smtClean="0">
                <a:solidFill>
                  <a:schemeClr val="bg1"/>
                </a:solidFill>
                <a:latin typeface="Times New Roman" panose="02020603050405020304" pitchFamily="18" charset="0"/>
                <a:cs typeface="Times New Roman" panose="02020603050405020304" pitchFamily="18" charset="0"/>
              </a:rPr>
              <a:t>;</a:t>
            </a:r>
            <a:endParaRPr lang="ru-RU" sz="2200" b="0" kern="0" dirty="0" smtClean="0">
              <a:solidFill>
                <a:schemeClr val="bg1"/>
              </a:solidFill>
              <a:latin typeface="Times New Roman" panose="02020603050405020304" pitchFamily="18" charset="0"/>
              <a:cs typeface="Times New Roman" panose="02020603050405020304" pitchFamily="18" charset="0"/>
            </a:endParaRP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ClearCase</a:t>
            </a:r>
            <a:r>
              <a:rPr lang="ru-RU" sz="2200" kern="0" dirty="0" smtClean="0">
                <a:solidFill>
                  <a:schemeClr val="bg1"/>
                </a:solidFill>
                <a:latin typeface="Times New Roman" panose="02020603050405020304" pitchFamily="18" charset="0"/>
                <a:cs typeface="Times New Roman" panose="02020603050405020304" pitchFamily="18" charset="0"/>
              </a:rPr>
              <a:t> </a:t>
            </a:r>
            <a:r>
              <a:rPr lang="en-US" sz="220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 конфигурационного управления;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ClearQuest</a:t>
            </a:r>
            <a:r>
              <a:rPr lang="ru-RU" sz="2200" kern="0" dirty="0" smtClean="0">
                <a:solidFill>
                  <a:schemeClr val="bg1"/>
                </a:solidFill>
                <a:latin typeface="Times New Roman" panose="02020603050405020304" pitchFamily="18" charset="0"/>
                <a:cs typeface="Times New Roman" panose="02020603050405020304" pitchFamily="18" charset="0"/>
              </a:rPr>
              <a:t> </a:t>
            </a:r>
            <a:r>
              <a:rPr lang="en-US" sz="2200" kern="0" dirty="0" smtClean="0">
                <a:solidFill>
                  <a:schemeClr val="bg1"/>
                </a:solidFill>
                <a:latin typeface="Times New Roman" panose="02020603050405020304" pitchFamily="18" charset="0"/>
                <a:cs typeface="Times New Roman" panose="02020603050405020304" pitchFamily="18" charset="0"/>
              </a:rPr>
              <a:t>–</a:t>
            </a:r>
            <a:r>
              <a:rPr lang="en-US" sz="2200" b="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 управления изменениями;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SoDA</a:t>
            </a:r>
            <a:r>
              <a:rPr lang="ru-RU" sz="2200" kern="0" dirty="0" smtClean="0">
                <a:solidFill>
                  <a:schemeClr val="bg1"/>
                </a:solidFill>
                <a:latin typeface="Times New Roman" panose="02020603050405020304" pitchFamily="18" charset="0"/>
                <a:cs typeface="Times New Roman" panose="02020603050405020304" pitchFamily="18" charset="0"/>
              </a:rPr>
              <a:t> </a:t>
            </a:r>
            <a:r>
              <a:rPr lang="en-US" sz="2200" kern="0" dirty="0" smtClean="0">
                <a:solidFill>
                  <a:schemeClr val="bg1"/>
                </a:solidFill>
                <a:latin typeface="Times New Roman" panose="02020603050405020304" pitchFamily="18" charset="0"/>
                <a:cs typeface="Times New Roman" panose="02020603050405020304" pitchFamily="18" charset="0"/>
              </a:rPr>
              <a:t>– </a:t>
            </a:r>
            <a:r>
              <a:rPr lang="ru-RU" sz="2200" b="0" kern="0" dirty="0" smtClean="0">
                <a:solidFill>
                  <a:schemeClr val="bg1"/>
                </a:solidFill>
                <a:latin typeface="Times New Roman" panose="02020603050405020304" pitchFamily="18" charset="0"/>
                <a:cs typeface="Times New Roman" panose="02020603050405020304" pitchFamily="18" charset="0"/>
              </a:rPr>
              <a:t>средство автоматизированного документирования;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Quantify</a:t>
            </a:r>
            <a:r>
              <a:rPr lang="ru-RU" sz="2200" b="0" kern="0" dirty="0" smtClean="0">
                <a:solidFill>
                  <a:schemeClr val="bg1"/>
                </a:solidFill>
                <a:latin typeface="Times New Roman" panose="02020603050405020304" pitchFamily="18" charset="0"/>
                <a:cs typeface="Times New Roman" panose="02020603050405020304" pitchFamily="18" charset="0"/>
              </a:rPr>
              <a:t> – средство количественного определения узких мест, влияющих на общую эффективность работы программы;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a:t>
            </a:r>
            <a:r>
              <a:rPr lang="ru-RU" sz="2200" b="0"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TestManager</a:t>
            </a:r>
            <a:r>
              <a:rPr lang="ru-RU" sz="2200" b="0" kern="0" dirty="0" smtClean="0">
                <a:solidFill>
                  <a:schemeClr val="bg1"/>
                </a:solidFill>
                <a:latin typeface="Times New Roman" panose="02020603050405020304" pitchFamily="18" charset="0"/>
                <a:cs typeface="Times New Roman" panose="02020603050405020304" pitchFamily="18" charset="0"/>
              </a:rPr>
              <a:t> – средство планирования функционального и нагрузочного тестирования;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a:t>
            </a:r>
            <a:r>
              <a:rPr lang="ru-RU" sz="2200" b="0"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Robot</a:t>
            </a:r>
            <a:r>
              <a:rPr lang="ru-RU" sz="2200" b="0" kern="0" dirty="0" smtClean="0">
                <a:solidFill>
                  <a:schemeClr val="bg1"/>
                </a:solidFill>
                <a:latin typeface="Times New Roman" panose="02020603050405020304" pitchFamily="18" charset="0"/>
                <a:cs typeface="Times New Roman" panose="02020603050405020304" pitchFamily="18" charset="0"/>
              </a:rPr>
              <a:t> – средство записи и воспроизведения тестовых сценариев;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a:t>
            </a:r>
            <a:r>
              <a:rPr lang="ru-RU" sz="2200" b="0"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TestFactory</a:t>
            </a:r>
            <a:r>
              <a:rPr lang="ru-RU" sz="2200" b="0" kern="0" dirty="0" smtClean="0">
                <a:solidFill>
                  <a:schemeClr val="bg1"/>
                </a:solidFill>
                <a:latin typeface="Times New Roman" panose="02020603050405020304" pitchFamily="18" charset="0"/>
                <a:cs typeface="Times New Roman" panose="02020603050405020304" pitchFamily="18" charset="0"/>
              </a:rPr>
              <a:t> – средство тестирования надежности; </a:t>
            </a:r>
          </a:p>
          <a:p>
            <a:pPr marL="0" indent="457200" algn="just">
              <a:lnSpc>
                <a:spcPts val="2400"/>
              </a:lnSpc>
              <a:spcBef>
                <a:spcPts val="0"/>
              </a:spcBef>
              <a:buFont typeface="Wingdings" panose="05000000000000000000" pitchFamily="2" charset="2"/>
              <a:buNone/>
              <a:defRPr/>
            </a:pPr>
            <a:r>
              <a:rPr lang="ru-RU" sz="2200" b="0" dirty="0" smtClean="0">
                <a:solidFill>
                  <a:schemeClr val="bg1"/>
                </a:solidFill>
                <a:latin typeface="Times New Roman" pitchFamily="18" charset="0"/>
                <a:cs typeface="Times New Roman" pitchFamily="18" charset="0"/>
              </a:rPr>
              <a:t>► </a:t>
            </a:r>
            <a:r>
              <a:rPr lang="ru-RU" sz="2200" i="1" kern="0" dirty="0" smtClean="0">
                <a:solidFill>
                  <a:schemeClr val="bg1"/>
                </a:solidFill>
                <a:latin typeface="Times New Roman" panose="02020603050405020304" pitchFamily="18" charset="0"/>
                <a:cs typeface="Times New Roman" panose="02020603050405020304" pitchFamily="18" charset="0"/>
              </a:rPr>
              <a:t>IBM</a:t>
            </a:r>
            <a:r>
              <a:rPr lang="ru-RU" sz="2200" b="0"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Rational</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Quality</a:t>
            </a:r>
            <a:r>
              <a:rPr lang="ru-RU" sz="2200" i="1" kern="0" dirty="0" smtClean="0">
                <a:solidFill>
                  <a:schemeClr val="bg1"/>
                </a:solidFill>
                <a:latin typeface="Times New Roman" panose="02020603050405020304" pitchFamily="18" charset="0"/>
                <a:cs typeface="Times New Roman" panose="02020603050405020304" pitchFamily="18" charset="0"/>
              </a:rPr>
              <a:t> </a:t>
            </a:r>
            <a:r>
              <a:rPr lang="ru-RU" sz="2200" i="1" kern="0" dirty="0" err="1" smtClean="0">
                <a:solidFill>
                  <a:schemeClr val="bg1"/>
                </a:solidFill>
                <a:latin typeface="Times New Roman" panose="02020603050405020304" pitchFamily="18" charset="0"/>
                <a:cs typeface="Times New Roman" panose="02020603050405020304" pitchFamily="18" charset="0"/>
              </a:rPr>
              <a:t>Architect</a:t>
            </a:r>
            <a:r>
              <a:rPr lang="ru-RU" sz="2200" b="0" kern="0" dirty="0" smtClean="0">
                <a:solidFill>
                  <a:schemeClr val="bg1"/>
                </a:solidFill>
                <a:latin typeface="Times New Roman" panose="02020603050405020304" pitchFamily="18" charset="0"/>
                <a:cs typeface="Times New Roman" panose="02020603050405020304" pitchFamily="18" charset="0"/>
              </a:rPr>
              <a:t> – средство генерации кода для тестирования.</a:t>
            </a:r>
            <a:endParaRPr lang="ru-RU" sz="2200" b="0" kern="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A5229A70-A2DC-42F0-9A85-73C45B8812F0}" type="slidenum">
              <a:rPr lang="ru-RU" altLang="ru-RU" sz="1400" b="0" smtClean="0"/>
              <a:pPr eaLnBrk="0" hangingPunct="0"/>
              <a:t>79</a:t>
            </a:fld>
            <a:endParaRPr lang="ru-RU" altLang="ru-RU" sz="1400" b="0" smtClean="0"/>
          </a:p>
        </p:txBody>
      </p:sp>
      <p:sp>
        <p:nvSpPr>
          <p:cNvPr id="83971" name="Прямоугольник 1"/>
          <p:cNvSpPr>
            <a:spLocks noChangeArrowheads="1"/>
          </p:cNvSpPr>
          <p:nvPr/>
        </p:nvSpPr>
        <p:spPr bwMode="auto">
          <a:xfrm>
            <a:off x="0" y="2348880"/>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indent="685800" algn="ctr" eaLnBrk="1" fontAlgn="auto" hangingPunct="1">
              <a:spcAft>
                <a:spcPts val="0"/>
              </a:spcAft>
            </a:pPr>
            <a:r>
              <a:rPr lang="ru-RU" altLang="ru-RU" sz="3600" dirty="0">
                <a:latin typeface="+mj-lt"/>
                <a:ea typeface="+mj-ea"/>
                <a:cs typeface="+mj-cs"/>
              </a:rPr>
              <a:t>6. Гибкие методологии</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509E4B30-CA58-485E-B859-63A76E75B506}" type="slidenum">
              <a:rPr lang="ru-RU" altLang="ru-RU" sz="1400" b="0" smtClean="0"/>
              <a:pPr eaLnBrk="0" hangingPunct="0"/>
              <a:t>8</a:t>
            </a:fld>
            <a:endParaRPr lang="ru-RU" altLang="ru-RU" sz="1400" b="0" smtClean="0"/>
          </a:p>
        </p:txBody>
      </p:sp>
      <p:sp>
        <p:nvSpPr>
          <p:cNvPr id="22531" name="Прямоугольник 1"/>
          <p:cNvSpPr>
            <a:spLocks noChangeArrowheads="1"/>
          </p:cNvSpPr>
          <p:nvPr/>
        </p:nvSpPr>
        <p:spPr bwMode="auto">
          <a:xfrm>
            <a:off x="0" y="3087688"/>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indent="685800" eaLnBrk="1" fontAlgn="auto" hangingPunct="1">
              <a:spcAft>
                <a:spcPts val="0"/>
              </a:spcAft>
            </a:pPr>
            <a:r>
              <a:rPr lang="ru-RU" altLang="ru-RU" sz="3600" dirty="0">
                <a:latin typeface="+mj-lt"/>
                <a:ea typeface="+mj-ea"/>
                <a:cs typeface="+mj-cs"/>
              </a:rPr>
              <a:t>1. Классическая модель</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86D9789-E59C-4877-B4D7-8FD2A740F46F}" type="slidenum">
              <a:rPr lang="ru-RU" altLang="ru-RU" sz="1400" b="0" smtClean="0"/>
              <a:pPr eaLnBrk="0" hangingPunct="0"/>
              <a:t>80</a:t>
            </a:fld>
            <a:endParaRPr lang="ru-RU" altLang="ru-RU" sz="1400" b="0" smtClean="0"/>
          </a:p>
        </p:txBody>
      </p:sp>
      <p:sp>
        <p:nvSpPr>
          <p:cNvPr id="5" name="Rectangle 3"/>
          <p:cNvSpPr>
            <a:spLocks noChangeAspect="1" noChangeArrowheads="1"/>
          </p:cNvSpPr>
          <p:nvPr/>
        </p:nvSpPr>
        <p:spPr bwMode="auto">
          <a:xfrm>
            <a:off x="0" y="980728"/>
            <a:ext cx="9144000" cy="3084512"/>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en-US" altLang="ru-RU" dirty="0" smtClean="0">
                <a:latin typeface="Times New Roman" charset="0"/>
                <a:cs typeface="Times New Roman" charset="0"/>
              </a:rPr>
              <a:t>A</a:t>
            </a:r>
            <a:r>
              <a:rPr lang="ru-RU" altLang="ru-RU" dirty="0" err="1" smtClean="0">
                <a:latin typeface="Times New Roman" charset="0"/>
                <a:cs typeface="Times New Roman" charset="0"/>
              </a:rPr>
              <a:t>gile</a:t>
            </a:r>
            <a:r>
              <a:rPr lang="ru-RU" altLang="ru-RU" dirty="0" smtClean="0">
                <a:latin typeface="Times New Roman" charset="0"/>
                <a:cs typeface="Times New Roman" charset="0"/>
              </a:rPr>
              <a:t> методологии</a:t>
            </a: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Основные особенности:</a:t>
            </a:r>
          </a:p>
          <a:p>
            <a:pPr>
              <a:lnSpc>
                <a:spcPct val="90000"/>
              </a:lnSpc>
              <a:defRPr/>
            </a:pPr>
            <a:r>
              <a:rPr lang="ru-RU" altLang="ru-RU" b="0" dirty="0" smtClean="0">
                <a:latin typeface="Times New Roman" charset="0"/>
                <a:cs typeface="Times New Roman" charset="0"/>
              </a:rPr>
              <a:t>   ◦ Отказ от классических «неповоротливых» подходов</a:t>
            </a:r>
          </a:p>
          <a:p>
            <a:pPr>
              <a:lnSpc>
                <a:spcPct val="90000"/>
              </a:lnSpc>
              <a:defRPr/>
            </a:pPr>
            <a:r>
              <a:rPr lang="ru-RU" altLang="ru-RU" b="0" dirty="0" smtClean="0">
                <a:latin typeface="Times New Roman" charset="0"/>
                <a:cs typeface="Times New Roman" charset="0"/>
              </a:rPr>
              <a:t>   ◦ Направленность на проекты с постоянно меняющимися требованиями</a:t>
            </a:r>
          </a:p>
          <a:p>
            <a:pPr>
              <a:lnSpc>
                <a:spcPct val="90000"/>
              </a:lnSpc>
              <a:defRPr/>
            </a:pPr>
            <a:r>
              <a:rPr lang="ru-RU" altLang="ru-RU" b="0" dirty="0" smtClean="0">
                <a:latin typeface="Times New Roman" charset="0"/>
                <a:cs typeface="Times New Roman" charset="0"/>
              </a:rPr>
              <a:t>   ◦ Небольшие команды</a:t>
            </a:r>
          </a:p>
          <a:p>
            <a:pPr>
              <a:lnSpc>
                <a:spcPct val="90000"/>
              </a:lnSpc>
              <a:defRPr/>
            </a:pPr>
            <a:r>
              <a:rPr lang="ru-RU" altLang="ru-RU" b="0" dirty="0" smtClean="0">
                <a:latin typeface="Times New Roman" charset="0"/>
                <a:cs typeface="Times New Roman" charset="0"/>
              </a:rPr>
              <a:t>   ◦ (!)Высокая значимость не только технических составляющих процесса, но и организационных, социальных и т.п.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86D9789-E59C-4877-B4D7-8FD2A740F46F}" type="slidenum">
              <a:rPr lang="ru-RU" altLang="ru-RU" sz="1400" b="0" smtClean="0"/>
              <a:pPr eaLnBrk="0" hangingPunct="0"/>
              <a:t>81</a:t>
            </a:fld>
            <a:endParaRPr lang="ru-RU" altLang="ru-RU" sz="1400" b="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073858"/>
            <a:ext cx="6358922" cy="5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1108" y="332656"/>
            <a:ext cx="9132891" cy="830997"/>
          </a:xfrm>
          <a:prstGeom prst="rect">
            <a:avLst/>
          </a:prstGeom>
        </p:spPr>
        <p:txBody>
          <a:bodyPr wrap="square">
            <a:spAutoFit/>
          </a:bodyPr>
          <a:lstStyle/>
          <a:p>
            <a:r>
              <a:rPr lang="ru-RU" b="0" i="1" dirty="0">
                <a:latin typeface="+mn-lt"/>
              </a:rPr>
              <a:t>Популярность </a:t>
            </a:r>
            <a:r>
              <a:rPr lang="ru-RU" b="0" i="1" dirty="0" err="1">
                <a:latin typeface="+mn-lt"/>
              </a:rPr>
              <a:t>Agile</a:t>
            </a:r>
            <a:r>
              <a:rPr lang="ru-RU" b="0" i="1" dirty="0">
                <a:latin typeface="+mn-lt"/>
              </a:rPr>
              <a:t>-подходов по данным </a:t>
            </a:r>
            <a:r>
              <a:rPr lang="ru-RU" b="0" i="1" dirty="0" err="1">
                <a:latin typeface="+mn-lt"/>
              </a:rPr>
              <a:t>State</a:t>
            </a:r>
            <a:r>
              <a:rPr lang="ru-RU" b="0" i="1" dirty="0">
                <a:latin typeface="+mn-lt"/>
              </a:rPr>
              <a:t> </a:t>
            </a:r>
            <a:r>
              <a:rPr lang="ru-RU" b="0" i="1" dirty="0" err="1">
                <a:latin typeface="+mn-lt"/>
              </a:rPr>
              <a:t>Of</a:t>
            </a:r>
            <a:r>
              <a:rPr lang="ru-RU" b="0" i="1" dirty="0">
                <a:latin typeface="+mn-lt"/>
              </a:rPr>
              <a:t> </a:t>
            </a:r>
            <a:r>
              <a:rPr lang="ru-RU" b="0" i="1" dirty="0" err="1">
                <a:latin typeface="+mn-lt"/>
              </a:rPr>
              <a:t>Agile</a:t>
            </a:r>
            <a:r>
              <a:rPr lang="ru-RU" b="0" i="1" dirty="0">
                <a:latin typeface="+mn-lt"/>
              </a:rPr>
              <a:t>, 2022</a:t>
            </a:r>
            <a:r>
              <a:rPr lang="ru-RU" dirty="0">
                <a:latin typeface="+mn-lt"/>
              </a:rPr>
              <a:t> </a:t>
            </a:r>
            <a:r>
              <a:rPr lang="ru-RU" dirty="0"/>
              <a:t/>
            </a:r>
            <a:br>
              <a:rPr lang="ru-RU" dirty="0"/>
            </a:br>
            <a:endParaRPr lang="ru-RU" dirty="0"/>
          </a:p>
        </p:txBody>
      </p:sp>
    </p:spTree>
    <p:extLst>
      <p:ext uri="{BB962C8B-B14F-4D97-AF65-F5344CB8AC3E}">
        <p14:creationId xmlns:p14="http://schemas.microsoft.com/office/powerpoint/2010/main" val="6933176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86D9789-E59C-4877-B4D7-8FD2A740F46F}" type="slidenum">
              <a:rPr lang="ru-RU" altLang="ru-RU" sz="1400" b="0" smtClean="0"/>
              <a:pPr eaLnBrk="0" hangingPunct="0"/>
              <a:t>82</a:t>
            </a:fld>
            <a:endParaRPr lang="ru-RU" altLang="ru-RU" sz="1400" b="0" smtClean="0"/>
          </a:p>
        </p:txBody>
      </p:sp>
      <p:sp>
        <p:nvSpPr>
          <p:cNvPr id="2" name="Прямоугольник 1"/>
          <p:cNvSpPr/>
          <p:nvPr/>
        </p:nvSpPr>
        <p:spPr>
          <a:xfrm>
            <a:off x="11108" y="116632"/>
            <a:ext cx="9132891" cy="1200329"/>
          </a:xfrm>
          <a:prstGeom prst="rect">
            <a:avLst/>
          </a:prstGeom>
        </p:spPr>
        <p:txBody>
          <a:bodyPr wrap="square">
            <a:spAutoFit/>
          </a:bodyPr>
          <a:lstStyle/>
          <a:p>
            <a:pPr algn="ctr"/>
            <a:r>
              <a:rPr lang="ru-RU" b="0" i="1" dirty="0">
                <a:latin typeface="+mn-lt"/>
              </a:rPr>
              <a:t>Популярность </a:t>
            </a:r>
            <a:r>
              <a:rPr lang="ru-RU" b="0" i="1" dirty="0" err="1">
                <a:latin typeface="+mn-lt"/>
              </a:rPr>
              <a:t>Agile</a:t>
            </a:r>
            <a:r>
              <a:rPr lang="ru-RU" b="0" i="1" dirty="0">
                <a:latin typeface="+mn-lt"/>
              </a:rPr>
              <a:t>-подходов </a:t>
            </a:r>
            <a:r>
              <a:rPr lang="ru-RU" b="0" i="1" dirty="0" smtClean="0">
                <a:latin typeface="+mn-lt"/>
              </a:rPr>
              <a:t>в зависимости </a:t>
            </a:r>
          </a:p>
          <a:p>
            <a:pPr algn="ctr"/>
            <a:r>
              <a:rPr lang="ru-RU" b="0" i="1" dirty="0" smtClean="0">
                <a:latin typeface="+mn-lt"/>
              </a:rPr>
              <a:t>от размера компании</a:t>
            </a:r>
            <a:r>
              <a:rPr lang="ru-RU" dirty="0"/>
              <a:t/>
            </a:r>
            <a:br>
              <a:rPr lang="ru-RU" dirty="0"/>
            </a:br>
            <a:endParaRPr lang="ru-R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33" y="980729"/>
            <a:ext cx="8161823" cy="547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7791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086D9789-E59C-4877-B4D7-8FD2A740F46F}" type="slidenum">
              <a:rPr lang="ru-RU" altLang="ru-RU" sz="1400" b="0" smtClean="0"/>
              <a:pPr eaLnBrk="0" hangingPunct="0"/>
              <a:t>83</a:t>
            </a:fld>
            <a:endParaRPr lang="ru-RU" altLang="ru-RU" sz="1400" b="0" smtClean="0"/>
          </a:p>
        </p:txBody>
      </p:sp>
      <p:sp>
        <p:nvSpPr>
          <p:cNvPr id="2" name="Прямоугольник 1"/>
          <p:cNvSpPr/>
          <p:nvPr/>
        </p:nvSpPr>
        <p:spPr>
          <a:xfrm>
            <a:off x="11108" y="116632"/>
            <a:ext cx="9132891" cy="830997"/>
          </a:xfrm>
          <a:prstGeom prst="rect">
            <a:avLst/>
          </a:prstGeom>
        </p:spPr>
        <p:txBody>
          <a:bodyPr wrap="square">
            <a:spAutoFit/>
          </a:bodyPr>
          <a:lstStyle/>
          <a:p>
            <a:pPr algn="ctr"/>
            <a:r>
              <a:rPr lang="ru-RU" i="1" dirty="0"/>
              <a:t>Соотношение организаций с разной </a:t>
            </a:r>
            <a:r>
              <a:rPr lang="ru-RU" i="1" dirty="0" err="1"/>
              <a:t>Agile</a:t>
            </a:r>
            <a:r>
              <a:rPr lang="ru-RU" i="1" dirty="0"/>
              <a:t>-зрелостью </a:t>
            </a:r>
            <a:endParaRPr lang="ru-RU" i="1" dirty="0" smtClean="0"/>
          </a:p>
          <a:p>
            <a:pPr algn="ctr"/>
            <a:r>
              <a:rPr lang="ru-RU" i="1" dirty="0" smtClean="0"/>
              <a:t>в </a:t>
            </a:r>
            <a:r>
              <a:rPr lang="ru-RU" i="1" dirty="0"/>
              <a:t>различных отраслях</a:t>
            </a:r>
            <a:r>
              <a:rPr lang="ru-RU"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96" y="1296541"/>
            <a:ext cx="7873544" cy="486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8676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49CA8E66-B461-4B92-ACDB-BBA4E330A7CE}" type="slidenum">
              <a:rPr lang="ru-RU" altLang="ru-RU" sz="1400" b="0" smtClean="0"/>
              <a:pPr eaLnBrk="0" hangingPunct="0"/>
              <a:t>84</a:t>
            </a:fld>
            <a:endParaRPr lang="ru-RU" altLang="ru-RU" sz="1400" b="0" smtClean="0"/>
          </a:p>
        </p:txBody>
      </p:sp>
      <p:sp>
        <p:nvSpPr>
          <p:cNvPr id="5" name="Rectangle 3"/>
          <p:cNvSpPr>
            <a:spLocks noChangeAspect="1" noChangeArrowheads="1"/>
          </p:cNvSpPr>
          <p:nvPr/>
        </p:nvSpPr>
        <p:spPr bwMode="auto">
          <a:xfrm>
            <a:off x="0" y="368300"/>
            <a:ext cx="9144000" cy="42545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indent="457200" algn="ctr">
              <a:lnSpc>
                <a:spcPct val="90000"/>
              </a:lnSpc>
              <a:defRPr/>
            </a:pPr>
            <a:r>
              <a:rPr lang="ru-RU" dirty="0">
                <a:solidFill>
                  <a:schemeClr val="bg1"/>
                </a:solidFill>
                <a:latin typeface="Times New Roman" pitchFamily="18" charset="0"/>
                <a:cs typeface="Times New Roman" pitchFamily="18" charset="0"/>
              </a:rPr>
              <a:t>Манифест гибкой разработки ПО (</a:t>
            </a:r>
            <a:r>
              <a:rPr lang="ru-RU" dirty="0" err="1">
                <a:solidFill>
                  <a:schemeClr val="bg1"/>
                </a:solidFill>
                <a:latin typeface="Times New Roman" pitchFamily="18" charset="0"/>
                <a:cs typeface="Times New Roman" pitchFamily="18" charset="0"/>
              </a:rPr>
              <a:t>Agile</a:t>
            </a:r>
            <a:r>
              <a:rPr lang="ru-RU" dirty="0">
                <a:solidFill>
                  <a:schemeClr val="bg1"/>
                </a:solidFill>
                <a:latin typeface="Times New Roman" pitchFamily="18" charset="0"/>
                <a:cs typeface="Times New Roman" pitchFamily="18" charset="0"/>
              </a:rPr>
              <a:t> </a:t>
            </a:r>
            <a:r>
              <a:rPr lang="ru-RU" dirty="0" err="1">
                <a:solidFill>
                  <a:schemeClr val="bg1"/>
                </a:solidFill>
                <a:latin typeface="Times New Roman" pitchFamily="18" charset="0"/>
                <a:cs typeface="Times New Roman" pitchFamily="18" charset="0"/>
              </a:rPr>
              <a:t>Manifesto</a:t>
            </a:r>
            <a:r>
              <a:rPr lang="ru-RU" dirty="0">
                <a:solidFill>
                  <a:schemeClr val="bg1"/>
                </a:solidFill>
                <a:latin typeface="Times New Roman" pitchFamily="18" charset="0"/>
                <a:cs typeface="Times New Roman" pitchFamily="18" charset="0"/>
              </a:rPr>
              <a:t>), 2001 год</a:t>
            </a:r>
            <a:endParaRPr lang="ru-RU" b="0" dirty="0">
              <a:solidFill>
                <a:schemeClr val="bg1"/>
              </a:solidFill>
              <a:latin typeface="Times New Roman" pitchFamily="18" charset="0"/>
              <a:cs typeface="Times New Roman" pitchFamily="18" charset="0"/>
            </a:endParaRPr>
          </a:p>
        </p:txBody>
      </p:sp>
      <p:pic>
        <p:nvPicPr>
          <p:cNvPr id="870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157288"/>
            <a:ext cx="6043613" cy="3297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6" name="Rectangle 3"/>
          <p:cNvSpPr>
            <a:spLocks noChangeAspect="1" noChangeArrowheads="1"/>
          </p:cNvSpPr>
          <p:nvPr/>
        </p:nvSpPr>
        <p:spPr bwMode="auto">
          <a:xfrm>
            <a:off x="0" y="5553075"/>
            <a:ext cx="9151938" cy="42545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indent="457200" algn="just">
              <a:lnSpc>
                <a:spcPct val="90000"/>
              </a:lnSpc>
              <a:defRPr/>
            </a:pPr>
            <a:r>
              <a:rPr lang="ru-RU" dirty="0">
                <a:solidFill>
                  <a:schemeClr val="bg1"/>
                </a:solidFill>
                <a:latin typeface="Times New Roman" pitchFamily="18" charset="0"/>
                <a:cs typeface="Times New Roman" pitchFamily="18" charset="0"/>
              </a:rPr>
              <a:t>Важно!</a:t>
            </a:r>
            <a:r>
              <a:rPr lang="ru-RU" b="0" dirty="0">
                <a:solidFill>
                  <a:schemeClr val="bg1"/>
                </a:solidFill>
                <a:latin typeface="Times New Roman" pitchFamily="18" charset="0"/>
                <a:cs typeface="Times New Roman" pitchFamily="18" charset="0"/>
              </a:rPr>
              <a:t> В </a:t>
            </a:r>
            <a:r>
              <a:rPr lang="en-US" b="0" dirty="0">
                <a:solidFill>
                  <a:schemeClr val="bg1"/>
                </a:solidFill>
                <a:latin typeface="Times New Roman" pitchFamily="18" charset="0"/>
                <a:cs typeface="Times New Roman" pitchFamily="18" charset="0"/>
              </a:rPr>
              <a:t>Agile</a:t>
            </a:r>
            <a:r>
              <a:rPr lang="ru-RU" b="0" dirty="0">
                <a:solidFill>
                  <a:schemeClr val="bg1"/>
                </a:solidFill>
                <a:latin typeface="Times New Roman" pitchFamily="18" charset="0"/>
                <a:cs typeface="Times New Roman" pitchFamily="18" charset="0"/>
              </a:rPr>
              <a:t> не исключается наличие элементов правой части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7044"/>
                                        </p:tgtEl>
                                        <p:attrNameLst>
                                          <p:attrName>style.visibility</p:attrName>
                                        </p:attrNameLst>
                                      </p:cBhvr>
                                      <p:to>
                                        <p:strVal val="visible"/>
                                      </p:to>
                                    </p:set>
                                    <p:animEffect transition="in" filter="fade">
                                      <p:cBhvr>
                                        <p:cTn id="12" dur="500"/>
                                        <p:tgtEl>
                                          <p:spTgt spid="870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FD04A7C7-3E68-4975-BCD0-7218B6A4DB96}" type="slidenum">
              <a:rPr lang="ru-RU" altLang="ru-RU" sz="1400" b="0" smtClean="0"/>
              <a:pPr eaLnBrk="0" hangingPunct="0"/>
              <a:t>85</a:t>
            </a:fld>
            <a:endParaRPr lang="ru-RU" altLang="ru-RU" sz="1400" b="0" smtClean="0"/>
          </a:p>
        </p:txBody>
      </p:sp>
      <p:sp>
        <p:nvSpPr>
          <p:cNvPr id="5" name="Rectangle 3"/>
          <p:cNvSpPr>
            <a:spLocks noChangeAspect="1" noChangeArrowheads="1"/>
          </p:cNvSpPr>
          <p:nvPr/>
        </p:nvSpPr>
        <p:spPr bwMode="auto">
          <a:xfrm>
            <a:off x="107950" y="1592263"/>
            <a:ext cx="8856663" cy="2751522"/>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smtClean="0">
                <a:latin typeface="Times New Roman" charset="0"/>
                <a:cs typeface="Times New Roman" charset="0"/>
              </a:rPr>
              <a:t>Известные </a:t>
            </a:r>
            <a:r>
              <a:rPr lang="en-US" altLang="ru-RU" smtClean="0">
                <a:latin typeface="Times New Roman" charset="0"/>
                <a:cs typeface="Times New Roman" charset="0"/>
              </a:rPr>
              <a:t>Agile-</a:t>
            </a:r>
            <a:r>
              <a:rPr lang="ru-RU" altLang="ru-RU" smtClean="0">
                <a:latin typeface="Times New Roman" charset="0"/>
                <a:cs typeface="Times New Roman" charset="0"/>
              </a:rPr>
              <a:t>методологии</a:t>
            </a:r>
          </a:p>
          <a:p>
            <a:pPr>
              <a:lnSpc>
                <a:spcPct val="90000"/>
              </a:lnSpc>
              <a:defRPr/>
            </a:pPr>
            <a:endParaRPr lang="ru-RU" altLang="ru-RU" b="0" smtClean="0">
              <a:latin typeface="Times New Roman" charset="0"/>
              <a:cs typeface="Times New Roman" charset="0"/>
            </a:endParaRPr>
          </a:p>
          <a:p>
            <a:pPr>
              <a:lnSpc>
                <a:spcPct val="90000"/>
              </a:lnSpc>
              <a:defRPr/>
            </a:pPr>
            <a:r>
              <a:rPr lang="ru-RU" altLang="ru-RU" b="0" smtClean="0">
                <a:latin typeface="Times New Roman" charset="0"/>
                <a:cs typeface="Times New Roman" charset="0"/>
              </a:rPr>
              <a:t>►	</a:t>
            </a:r>
            <a:r>
              <a:rPr lang="en-US" altLang="ru-RU" b="0" smtClean="0">
                <a:latin typeface="Times New Roman" charset="0"/>
                <a:cs typeface="Times New Roman" charset="0"/>
              </a:rPr>
              <a:t>Scrum</a:t>
            </a:r>
          </a:p>
          <a:p>
            <a:pPr>
              <a:lnSpc>
                <a:spcPct val="90000"/>
              </a:lnSpc>
              <a:defRPr/>
            </a:pPr>
            <a:r>
              <a:rPr lang="en-US" altLang="ru-RU" b="0" smtClean="0">
                <a:latin typeface="Times New Roman" charset="0"/>
                <a:cs typeface="Times New Roman" charset="0"/>
              </a:rPr>
              <a:t>►	</a:t>
            </a:r>
            <a:r>
              <a:rPr lang="ru-RU" altLang="ru-RU" b="0" smtClean="0">
                <a:latin typeface="Times New Roman" charset="0"/>
                <a:cs typeface="Times New Roman" charset="0"/>
              </a:rPr>
              <a:t>Экстремальное программирование (</a:t>
            </a:r>
            <a:r>
              <a:rPr lang="en-US" altLang="ru-RU" b="0" smtClean="0">
                <a:latin typeface="Times New Roman" charset="0"/>
                <a:cs typeface="Times New Roman" charset="0"/>
              </a:rPr>
              <a:t>XP)</a:t>
            </a:r>
          </a:p>
          <a:p>
            <a:pPr>
              <a:lnSpc>
                <a:spcPct val="90000"/>
              </a:lnSpc>
              <a:defRPr/>
            </a:pPr>
            <a:r>
              <a:rPr lang="en-US" altLang="ru-RU" b="0" smtClean="0">
                <a:latin typeface="Times New Roman" charset="0"/>
                <a:cs typeface="Times New Roman" charset="0"/>
              </a:rPr>
              <a:t>►	</a:t>
            </a:r>
            <a:r>
              <a:rPr lang="ru-RU" altLang="ru-RU" b="0" smtClean="0">
                <a:latin typeface="Times New Roman" charset="0"/>
                <a:cs typeface="Times New Roman" charset="0"/>
              </a:rPr>
              <a:t>Бережливая разработка ПО (</a:t>
            </a:r>
            <a:r>
              <a:rPr lang="en-US" altLang="ru-RU" b="0" smtClean="0">
                <a:latin typeface="Times New Roman" charset="0"/>
                <a:cs typeface="Times New Roman" charset="0"/>
              </a:rPr>
              <a:t>Lean Software Development)</a:t>
            </a:r>
          </a:p>
          <a:p>
            <a:pPr>
              <a:lnSpc>
                <a:spcPct val="90000"/>
              </a:lnSpc>
              <a:defRPr/>
            </a:pPr>
            <a:r>
              <a:rPr lang="en-US" altLang="ru-RU" b="0" smtClean="0">
                <a:latin typeface="Times New Roman" charset="0"/>
                <a:cs typeface="Times New Roman" charset="0"/>
              </a:rPr>
              <a:t>►	Agile Unified Process (AUP)</a:t>
            </a:r>
          </a:p>
          <a:p>
            <a:pPr>
              <a:lnSpc>
                <a:spcPct val="90000"/>
              </a:lnSpc>
              <a:defRPr/>
            </a:pPr>
            <a:r>
              <a:rPr lang="en-US" altLang="ru-RU" b="0" smtClean="0">
                <a:latin typeface="Times New Roman" charset="0"/>
                <a:cs typeface="Times New Roman" charset="0"/>
              </a:rPr>
              <a:t>►	Feature Driven Development (FDD)</a:t>
            </a:r>
          </a:p>
          <a:p>
            <a:pPr>
              <a:lnSpc>
                <a:spcPct val="90000"/>
              </a:lnSpc>
              <a:defRPr/>
            </a:pPr>
            <a:r>
              <a:rPr lang="en-US" altLang="ru-RU" b="0" smtClean="0">
                <a:latin typeface="Times New Roman" charset="0"/>
                <a:cs typeface="Times New Roman"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4B22982-D183-4D34-A0BF-CD8F7A97032B}" type="slidenum">
              <a:rPr lang="ru-RU" altLang="ru-RU" sz="1400" b="0" smtClean="0"/>
              <a:pPr eaLnBrk="0" hangingPunct="0"/>
              <a:t>86</a:t>
            </a:fld>
            <a:endParaRPr lang="ru-RU" altLang="ru-RU" sz="1400" b="0" smtClean="0"/>
          </a:p>
        </p:txBody>
      </p:sp>
      <p:pic>
        <p:nvPicPr>
          <p:cNvPr id="79876" name="Picture 2"/>
          <p:cNvPicPr>
            <a:picLocks noChangeAspect="1" noChangeArrowheads="1"/>
          </p:cNvPicPr>
          <p:nvPr/>
        </p:nvPicPr>
        <p:blipFill>
          <a:blip r:embed="rId2"/>
          <a:srcRect/>
          <a:stretch>
            <a:fillRect/>
          </a:stretch>
        </p:blipFill>
        <p:spPr bwMode="auto">
          <a:xfrm>
            <a:off x="2195513" y="457200"/>
            <a:ext cx="4645025" cy="6311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0" y="15875"/>
            <a:ext cx="9144000" cy="4254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algn="ctr">
              <a:lnSpc>
                <a:spcPct val="90000"/>
              </a:lnSpc>
              <a:defRPr/>
            </a:pPr>
            <a:r>
              <a:rPr lang="ru-RU" altLang="ru-RU" dirty="0" smtClean="0">
                <a:solidFill>
                  <a:schemeClr val="bg1"/>
                </a:solidFill>
                <a:latin typeface="Times New Roman" charset="0"/>
                <a:cs typeface="Times New Roman" charset="0"/>
              </a:rPr>
              <a:t>Экстремальное программирование (</a:t>
            </a:r>
            <a:r>
              <a:rPr lang="ru-RU" altLang="ru-RU" dirty="0">
                <a:solidFill>
                  <a:schemeClr val="bg1"/>
                </a:solidFill>
                <a:latin typeface="Times New Roman" charset="0"/>
                <a:cs typeface="Times New Roman" charset="0"/>
              </a:rPr>
              <a:t>XP)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fade">
                                      <p:cBhvr>
                                        <p:cTn id="12" dur="5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B27EABDF-091C-49EC-8EF8-512359A0718B}" type="slidenum">
              <a:rPr lang="ru-RU" altLang="ru-RU" sz="1400" b="0" smtClean="0"/>
              <a:pPr eaLnBrk="0" hangingPunct="0"/>
              <a:t>87</a:t>
            </a:fld>
            <a:endParaRPr lang="ru-RU" altLang="ru-RU" sz="1400" b="0" smtClean="0"/>
          </a:p>
        </p:txBody>
      </p:sp>
      <p:sp>
        <p:nvSpPr>
          <p:cNvPr id="5" name="Rectangle 3"/>
          <p:cNvSpPr>
            <a:spLocks noChangeAspect="1" noChangeArrowheads="1"/>
          </p:cNvSpPr>
          <p:nvPr/>
        </p:nvSpPr>
        <p:spPr bwMode="auto">
          <a:xfrm>
            <a:off x="-3175" y="657225"/>
            <a:ext cx="9144000" cy="474503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nSpc>
                <a:spcPct val="90000"/>
              </a:lnSpc>
              <a:defRPr/>
            </a:pPr>
            <a:r>
              <a:rPr lang="ru-RU" altLang="ru-RU" dirty="0" smtClean="0">
                <a:latin typeface="Times New Roman" charset="0"/>
                <a:cs typeface="Times New Roman" charset="0"/>
              </a:rPr>
              <a:t>►	Автор идеи – Кент Бек, 1999 г.</a:t>
            </a:r>
          </a:p>
          <a:p>
            <a:pPr>
              <a:lnSpc>
                <a:spcPct val="90000"/>
              </a:lnSpc>
              <a:defRPr/>
            </a:pPr>
            <a:endParaRPr lang="ru-RU" altLang="ru-RU" dirty="0" smtClean="0">
              <a:latin typeface="Times New Roman" charset="0"/>
              <a:cs typeface="Times New Roman" charset="0"/>
            </a:endParaRPr>
          </a:p>
          <a:p>
            <a:pPr>
              <a:lnSpc>
                <a:spcPct val="90000"/>
              </a:lnSpc>
              <a:defRPr/>
            </a:pPr>
            <a:endParaRPr lang="ru-RU" altLang="ru-RU" dirty="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defRPr/>
            </a:pPr>
            <a:endParaRPr lang="ru-RU" altLang="ru-RU" dirty="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defRPr/>
            </a:pPr>
            <a:endParaRPr lang="ru-RU" altLang="ru-RU" dirty="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Ориентация на группу до 10 человек</a:t>
            </a:r>
          </a:p>
          <a:p>
            <a:pPr>
              <a:lnSpc>
                <a:spcPct val="90000"/>
              </a:lnSpc>
              <a:defRPr/>
            </a:pPr>
            <a:r>
              <a:rPr lang="ru-RU" altLang="ru-RU" dirty="0" smtClean="0">
                <a:latin typeface="Times New Roman" charset="0"/>
                <a:cs typeface="Times New Roman" charset="0"/>
              </a:rPr>
              <a:t>►	Группа размещается в одном помещении</a:t>
            </a:r>
          </a:p>
          <a:p>
            <a:pPr>
              <a:lnSpc>
                <a:spcPct val="90000"/>
              </a:lnSpc>
              <a:defRPr/>
            </a:pPr>
            <a:r>
              <a:rPr lang="ru-RU" altLang="ru-RU" dirty="0" smtClean="0">
                <a:latin typeface="Times New Roman" charset="0"/>
                <a:cs typeface="Times New Roman" charset="0"/>
              </a:rPr>
              <a:t>►	Процесс:</a:t>
            </a:r>
          </a:p>
          <a:p>
            <a:pPr>
              <a:lnSpc>
                <a:spcPct val="90000"/>
              </a:lnSpc>
              <a:defRPr/>
            </a:pPr>
            <a:r>
              <a:rPr lang="ru-RU" altLang="ru-RU" b="0" dirty="0" smtClean="0">
                <a:latin typeface="Times New Roman" charset="0"/>
                <a:cs typeface="Times New Roman" charset="0"/>
              </a:rPr>
              <a:t>◦ итеративный, гибкий,  динамичный</a:t>
            </a:r>
          </a:p>
          <a:p>
            <a:pPr>
              <a:lnSpc>
                <a:spcPct val="90000"/>
              </a:lnSpc>
              <a:defRPr/>
            </a:pPr>
            <a:r>
              <a:rPr lang="ru-RU" altLang="ru-RU" b="0" dirty="0" smtClean="0">
                <a:latin typeface="Times New Roman" charset="0"/>
                <a:cs typeface="Times New Roman" charset="0"/>
              </a:rPr>
              <a:t>◦ пригоден для проектов с меняющимися требованиями</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052513"/>
            <a:ext cx="197961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069975"/>
            <a:ext cx="1609725"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Effect transition="in" filter="fade">
                                      <p:cBhvr>
                                        <p:cTn id="19" dur="500"/>
                                        <p:tgtEl>
                                          <p:spTgt spid="5">
                                            <p:txEl>
                                              <p:pRg st="9" end="9"/>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animEffect transition="in" filter="fade">
                                      <p:cBhvr>
                                        <p:cTn id="29" dur="500"/>
                                        <p:tgtEl>
                                          <p:spTgt spid="5">
                                            <p:txEl>
                                              <p:pRg st="11" end="1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2" end="12"/>
                                            </p:txEl>
                                          </p:spTgt>
                                        </p:tgtEl>
                                        <p:attrNameLst>
                                          <p:attrName>style.visibility</p:attrName>
                                        </p:attrNameLst>
                                      </p:cBhvr>
                                      <p:to>
                                        <p:strVal val="visible"/>
                                      </p:to>
                                    </p:set>
                                    <p:animEffect transition="in" filter="fade">
                                      <p:cBhvr>
                                        <p:cTn id="34" dur="500"/>
                                        <p:tgtEl>
                                          <p:spTgt spid="5">
                                            <p:txEl>
                                              <p:pRg st="12" end="1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animEffect transition="in" filter="fade">
                                      <p:cBhvr>
                                        <p:cTn id="39"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5E5C285A-86E2-4BA9-9001-EAE23824B3ED}" type="slidenum">
              <a:rPr lang="ru-RU" altLang="ru-RU" sz="1400" b="0" smtClean="0"/>
              <a:pPr eaLnBrk="0" hangingPunct="0"/>
              <a:t>88</a:t>
            </a:fld>
            <a:endParaRPr lang="ru-RU" altLang="ru-RU" sz="1400" b="0" smtClean="0"/>
          </a:p>
        </p:txBody>
      </p:sp>
      <p:sp>
        <p:nvSpPr>
          <p:cNvPr id="5" name="Rectangle 3"/>
          <p:cNvSpPr>
            <a:spLocks noChangeAspect="1" noChangeArrowheads="1"/>
          </p:cNvSpPr>
          <p:nvPr/>
        </p:nvSpPr>
        <p:spPr bwMode="auto">
          <a:xfrm>
            <a:off x="114300" y="330200"/>
            <a:ext cx="8856663" cy="474662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endParaRPr lang="ru-RU" altLang="ru-RU" dirty="0" smtClean="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Основные действия ХР:</a:t>
            </a:r>
          </a:p>
          <a:p>
            <a:pPr>
              <a:lnSpc>
                <a:spcPct val="90000"/>
              </a:lnSpc>
              <a:defRPr/>
            </a:pPr>
            <a:r>
              <a:rPr lang="ru-RU" altLang="ru-RU" b="0" dirty="0" smtClean="0">
                <a:latin typeface="Times New Roman" charset="0"/>
                <a:cs typeface="Times New Roman" charset="0"/>
              </a:rPr>
              <a:t>        ◦ Кодирование</a:t>
            </a:r>
          </a:p>
          <a:p>
            <a:pPr>
              <a:lnSpc>
                <a:spcPct val="90000"/>
              </a:lnSpc>
              <a:defRPr/>
            </a:pPr>
            <a:r>
              <a:rPr lang="ru-RU" altLang="ru-RU" b="0" dirty="0" smtClean="0">
                <a:latin typeface="Times New Roman" charset="0"/>
                <a:cs typeface="Times New Roman" charset="0"/>
              </a:rPr>
              <a:t>        ◦ Тестирование</a:t>
            </a:r>
          </a:p>
          <a:p>
            <a:pPr>
              <a:lnSpc>
                <a:spcPct val="90000"/>
              </a:lnSpc>
              <a:defRPr/>
            </a:pPr>
            <a:r>
              <a:rPr lang="ru-RU" altLang="ru-RU" b="0" dirty="0" smtClean="0">
                <a:latin typeface="Times New Roman" charset="0"/>
                <a:cs typeface="Times New Roman" charset="0"/>
              </a:rPr>
              <a:t>        ◦ Выслушивание заказчика</a:t>
            </a:r>
          </a:p>
          <a:p>
            <a:pPr>
              <a:lnSpc>
                <a:spcPct val="90000"/>
              </a:lnSpc>
              <a:defRPr/>
            </a:pPr>
            <a:r>
              <a:rPr lang="ru-RU" altLang="ru-RU" b="0" dirty="0" smtClean="0">
                <a:latin typeface="Times New Roman" charset="0"/>
                <a:cs typeface="Times New Roman" charset="0"/>
              </a:rPr>
              <a:t>        ◦ Проектирование</a:t>
            </a:r>
          </a:p>
          <a:p>
            <a:pPr>
              <a:lnSpc>
                <a:spcPct val="90000"/>
              </a:lnSpc>
              <a:defRPr/>
            </a:pPr>
            <a:r>
              <a:rPr lang="ru-RU" altLang="ru-RU" dirty="0" smtClean="0">
                <a:latin typeface="Times New Roman" charset="0"/>
                <a:cs typeface="Times New Roman" charset="0"/>
              </a:rPr>
              <a:t>►	Динамика ХР определяется:</a:t>
            </a:r>
          </a:p>
          <a:p>
            <a:pPr>
              <a:lnSpc>
                <a:spcPct val="90000"/>
              </a:lnSpc>
              <a:defRPr/>
            </a:pPr>
            <a:r>
              <a:rPr lang="ru-RU" altLang="ru-RU" b="0" dirty="0" smtClean="0">
                <a:latin typeface="Times New Roman" charset="0"/>
                <a:cs typeface="Times New Roman" charset="0"/>
              </a:rPr>
              <a:t>        ◦ Непрерывностью связи с заказчиком</a:t>
            </a:r>
          </a:p>
          <a:p>
            <a:pPr>
              <a:lnSpc>
                <a:spcPct val="90000"/>
              </a:lnSpc>
              <a:defRPr/>
            </a:pPr>
            <a:r>
              <a:rPr lang="ru-RU" altLang="ru-RU" b="0" dirty="0" smtClean="0">
                <a:latin typeface="Times New Roman" charset="0"/>
                <a:cs typeface="Times New Roman" charset="0"/>
              </a:rPr>
              <a:t>        ◦ Простотой (выбирается не лучшее, а простейшее решение, удовлетворяющее установленным требованиям)</a:t>
            </a:r>
          </a:p>
          <a:p>
            <a:pPr>
              <a:lnSpc>
                <a:spcPct val="90000"/>
              </a:lnSpc>
              <a:defRPr/>
            </a:pPr>
            <a:r>
              <a:rPr lang="ru-RU" altLang="ru-RU" b="0" dirty="0" smtClean="0">
                <a:latin typeface="Times New Roman" charset="0"/>
                <a:cs typeface="Times New Roman" charset="0"/>
              </a:rPr>
              <a:t>        ◦ Быстрой обратной связью (представитель заказчика всегда рядом)</a:t>
            </a:r>
          </a:p>
          <a:p>
            <a:pPr>
              <a:lnSpc>
                <a:spcPct val="90000"/>
              </a:lnSpc>
              <a:defRPr/>
            </a:pPr>
            <a:r>
              <a:rPr lang="ru-RU" altLang="ru-RU" b="0" dirty="0" smtClean="0">
                <a:latin typeface="Times New Roman" charset="0"/>
                <a:cs typeface="Times New Roman" charset="0"/>
              </a:rPr>
              <a:t>        ◦ Профилактикой проблем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129EDD9-65B2-41B3-9E59-AB2F2D44DFF5}" type="slidenum">
              <a:rPr lang="ru-RU" altLang="ru-RU" sz="1400" b="0" smtClean="0"/>
              <a:pPr eaLnBrk="0" hangingPunct="0"/>
              <a:t>89</a:t>
            </a:fld>
            <a:endParaRPr lang="ru-RU" altLang="ru-RU" sz="1400" b="0" smtClean="0"/>
          </a:p>
        </p:txBody>
      </p:sp>
      <p:sp>
        <p:nvSpPr>
          <p:cNvPr id="5" name="Rectangle 3"/>
          <p:cNvSpPr>
            <a:spLocks noChangeAspect="1" noChangeArrowheads="1"/>
          </p:cNvSpPr>
          <p:nvPr/>
        </p:nvSpPr>
        <p:spPr bwMode="auto">
          <a:xfrm>
            <a:off x="114300" y="330200"/>
            <a:ext cx="8856663" cy="4413250"/>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smtClean="0">
                <a:latin typeface="Times New Roman" charset="0"/>
                <a:cs typeface="Times New Roman" charset="0"/>
              </a:rPr>
              <a:t>Методы экстремального программирования:</a:t>
            </a: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1.	</a:t>
            </a:r>
            <a:r>
              <a:rPr lang="ru-RU" altLang="ru-RU" b="0" dirty="0">
                <a:latin typeface="Times New Roman" charset="0"/>
                <a:cs typeface="Times New Roman" charset="0"/>
              </a:rPr>
              <a:t>Игра в </a:t>
            </a:r>
            <a:r>
              <a:rPr lang="ru-RU" altLang="ru-RU" b="0" dirty="0" smtClean="0">
                <a:latin typeface="Times New Roman" charset="0"/>
                <a:cs typeface="Times New Roman" charset="0"/>
              </a:rPr>
              <a:t>планирование</a:t>
            </a:r>
            <a:r>
              <a:rPr lang="en-US" altLang="ru-RU" b="0" dirty="0" smtClean="0">
                <a:latin typeface="Times New Roman" charset="0"/>
                <a:cs typeface="Times New Roman" charset="0"/>
              </a:rPr>
              <a:t> (</a:t>
            </a:r>
            <a:r>
              <a:rPr lang="en-US" altLang="ru-RU" b="0" dirty="0">
                <a:latin typeface="Times New Roman" charset="0"/>
                <a:cs typeface="Times New Roman" charset="0"/>
              </a:rPr>
              <a:t>Planning </a:t>
            </a:r>
            <a:r>
              <a:rPr lang="en-US" altLang="ru-RU" b="0" dirty="0" smtClean="0">
                <a:latin typeface="Times New Roman" charset="0"/>
                <a:cs typeface="Times New Roman" charset="0"/>
              </a:rPr>
              <a:t>game</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2.	</a:t>
            </a:r>
            <a:r>
              <a:rPr lang="ru-RU" altLang="ru-RU" b="0" dirty="0">
                <a:latin typeface="Times New Roman" charset="0"/>
                <a:cs typeface="Times New Roman" charset="0"/>
              </a:rPr>
              <a:t>Небольшие </a:t>
            </a:r>
            <a:r>
              <a:rPr lang="ru-RU" altLang="ru-RU" b="0" dirty="0" smtClean="0">
                <a:latin typeface="Times New Roman" charset="0"/>
                <a:cs typeface="Times New Roman" charset="0"/>
              </a:rPr>
              <a:t>версии</a:t>
            </a:r>
            <a:r>
              <a:rPr lang="en-US" altLang="ru-RU" b="0" dirty="0" smtClean="0">
                <a:latin typeface="Times New Roman" charset="0"/>
                <a:cs typeface="Times New Roman" charset="0"/>
              </a:rPr>
              <a:t> (</a:t>
            </a:r>
            <a:r>
              <a:rPr lang="en-US" altLang="ru-RU" b="0" dirty="0">
                <a:latin typeface="Times New Roman" charset="0"/>
                <a:cs typeface="Times New Roman" charset="0"/>
              </a:rPr>
              <a:t>Small </a:t>
            </a:r>
            <a:r>
              <a:rPr lang="en-US" altLang="ru-RU" b="0" dirty="0" smtClean="0">
                <a:latin typeface="Times New Roman" charset="0"/>
                <a:cs typeface="Times New Roman" charset="0"/>
              </a:rPr>
              <a:t>releases</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3.	Метафора</a:t>
            </a:r>
            <a:r>
              <a:rPr lang="en-US" altLang="ru-RU" b="0" dirty="0" smtClean="0">
                <a:latin typeface="Times New Roman" charset="0"/>
                <a:cs typeface="Times New Roman" charset="0"/>
              </a:rPr>
              <a:t> (</a:t>
            </a:r>
            <a:r>
              <a:rPr lang="en-US" altLang="ru-RU" b="0" dirty="0">
                <a:latin typeface="Times New Roman" charset="0"/>
                <a:cs typeface="Times New Roman" charset="0"/>
              </a:rPr>
              <a:t>Metaphor</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4.	</a:t>
            </a:r>
            <a:r>
              <a:rPr lang="ru-RU" altLang="ru-RU" b="0" dirty="0">
                <a:latin typeface="Times New Roman" charset="0"/>
                <a:cs typeface="Times New Roman" charset="0"/>
              </a:rPr>
              <a:t>Простой </a:t>
            </a:r>
            <a:r>
              <a:rPr lang="ru-RU" altLang="ru-RU" b="0" dirty="0" smtClean="0">
                <a:latin typeface="Times New Roman" charset="0"/>
                <a:cs typeface="Times New Roman" charset="0"/>
              </a:rPr>
              <a:t>дизайн</a:t>
            </a:r>
            <a:r>
              <a:rPr lang="en-US" altLang="ru-RU" b="0" dirty="0" smtClean="0">
                <a:latin typeface="Times New Roman" charset="0"/>
                <a:cs typeface="Times New Roman" charset="0"/>
              </a:rPr>
              <a:t> (</a:t>
            </a:r>
            <a:r>
              <a:rPr lang="en-US" altLang="ru-RU" b="0" dirty="0">
                <a:latin typeface="Times New Roman" charset="0"/>
                <a:cs typeface="Times New Roman" charset="0"/>
              </a:rPr>
              <a:t>Simple </a:t>
            </a:r>
            <a:r>
              <a:rPr lang="en-US" altLang="ru-RU" b="0" dirty="0" smtClean="0">
                <a:latin typeface="Times New Roman" charset="0"/>
                <a:cs typeface="Times New Roman" charset="0"/>
              </a:rPr>
              <a:t>design</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5.	Тестирование</a:t>
            </a:r>
            <a:r>
              <a:rPr lang="en-US" altLang="ru-RU" b="0" dirty="0" smtClean="0">
                <a:latin typeface="Times New Roman" charset="0"/>
                <a:cs typeface="Times New Roman" charset="0"/>
              </a:rPr>
              <a:t> (</a:t>
            </a:r>
            <a:r>
              <a:rPr lang="en-US" altLang="ru-RU" b="0" dirty="0">
                <a:latin typeface="Times New Roman" charset="0"/>
                <a:cs typeface="Times New Roman" charset="0"/>
              </a:rPr>
              <a:t>Testing</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6.	</a:t>
            </a:r>
            <a:r>
              <a:rPr lang="ru-RU" altLang="ru-RU" b="0" dirty="0" err="1" smtClean="0">
                <a:latin typeface="Times New Roman" charset="0"/>
                <a:cs typeface="Times New Roman" charset="0"/>
              </a:rPr>
              <a:t>Рефакторинг</a:t>
            </a:r>
            <a:r>
              <a:rPr lang="en-US" altLang="ru-RU" b="0" dirty="0" smtClean="0">
                <a:latin typeface="Times New Roman" charset="0"/>
                <a:cs typeface="Times New Roman" charset="0"/>
              </a:rPr>
              <a:t> (</a:t>
            </a:r>
            <a:r>
              <a:rPr lang="en-US" altLang="ru-RU" b="0" dirty="0">
                <a:latin typeface="Times New Roman" charset="0"/>
                <a:cs typeface="Times New Roman" charset="0"/>
              </a:rPr>
              <a:t>Refactoring</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7.	</a:t>
            </a:r>
            <a:r>
              <a:rPr lang="ru-RU" altLang="ru-RU" b="0" dirty="0">
                <a:latin typeface="Times New Roman" charset="0"/>
                <a:cs typeface="Times New Roman" charset="0"/>
              </a:rPr>
              <a:t>Парное </a:t>
            </a:r>
            <a:r>
              <a:rPr lang="ru-RU" altLang="ru-RU" b="0" dirty="0" smtClean="0">
                <a:latin typeface="Times New Roman" charset="0"/>
                <a:cs typeface="Times New Roman" charset="0"/>
              </a:rPr>
              <a:t>программирование</a:t>
            </a:r>
            <a:r>
              <a:rPr lang="en-US" altLang="ru-RU" b="0" dirty="0" smtClean="0">
                <a:latin typeface="Times New Roman" charset="0"/>
                <a:cs typeface="Times New Roman" charset="0"/>
              </a:rPr>
              <a:t> (</a:t>
            </a:r>
            <a:r>
              <a:rPr lang="en-US" altLang="ru-RU" b="0" dirty="0">
                <a:latin typeface="Times New Roman" charset="0"/>
                <a:cs typeface="Times New Roman" charset="0"/>
              </a:rPr>
              <a:t>Pair </a:t>
            </a:r>
            <a:r>
              <a:rPr lang="en-US" altLang="ru-RU" b="0" dirty="0" smtClean="0">
                <a:latin typeface="Times New Roman" charset="0"/>
                <a:cs typeface="Times New Roman" charset="0"/>
              </a:rPr>
              <a:t>programming</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8.	</a:t>
            </a:r>
            <a:r>
              <a:rPr lang="ru-RU" altLang="ru-RU" b="0" dirty="0">
                <a:latin typeface="Times New Roman" charset="0"/>
                <a:cs typeface="Times New Roman" charset="0"/>
              </a:rPr>
              <a:t>Коллективное </a:t>
            </a:r>
            <a:r>
              <a:rPr lang="ru-RU" altLang="ru-RU" b="0" dirty="0" smtClean="0">
                <a:latin typeface="Times New Roman" charset="0"/>
                <a:cs typeface="Times New Roman" charset="0"/>
              </a:rPr>
              <a:t>владение</a:t>
            </a:r>
            <a:r>
              <a:rPr lang="en-US" altLang="ru-RU" b="0" dirty="0" smtClean="0">
                <a:latin typeface="Times New Roman" charset="0"/>
                <a:cs typeface="Times New Roman" charset="0"/>
              </a:rPr>
              <a:t> (</a:t>
            </a:r>
            <a:r>
              <a:rPr lang="en-US" altLang="ru-RU" b="0" dirty="0">
                <a:latin typeface="Times New Roman" charset="0"/>
                <a:cs typeface="Times New Roman" charset="0"/>
              </a:rPr>
              <a:t>Collective </a:t>
            </a:r>
            <a:r>
              <a:rPr lang="en-US" altLang="ru-RU" b="0" dirty="0" smtClean="0">
                <a:latin typeface="Times New Roman" charset="0"/>
                <a:cs typeface="Times New Roman" charset="0"/>
              </a:rPr>
              <a:t>ownership</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9.	</a:t>
            </a:r>
            <a:r>
              <a:rPr lang="ru-RU" altLang="ru-RU" b="0" dirty="0">
                <a:latin typeface="Times New Roman" charset="0"/>
                <a:cs typeface="Times New Roman" charset="0"/>
              </a:rPr>
              <a:t>Непрерывная </a:t>
            </a:r>
            <a:r>
              <a:rPr lang="ru-RU" altLang="ru-RU" b="0" dirty="0" smtClean="0">
                <a:latin typeface="Times New Roman" charset="0"/>
                <a:cs typeface="Times New Roman" charset="0"/>
              </a:rPr>
              <a:t>интеграция</a:t>
            </a:r>
            <a:r>
              <a:rPr lang="en-US" altLang="ru-RU" b="0" dirty="0" smtClean="0">
                <a:latin typeface="Times New Roman" charset="0"/>
                <a:cs typeface="Times New Roman" charset="0"/>
              </a:rPr>
              <a:t> (</a:t>
            </a:r>
            <a:r>
              <a:rPr lang="en-US" altLang="ru-RU" b="0" dirty="0">
                <a:latin typeface="Times New Roman" charset="0"/>
                <a:cs typeface="Times New Roman" charset="0"/>
              </a:rPr>
              <a:t>Continuous integration</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10.	</a:t>
            </a:r>
            <a:r>
              <a:rPr lang="en-US" altLang="ru-RU" b="0" dirty="0">
                <a:latin typeface="Times New Roman" charset="0"/>
                <a:cs typeface="Times New Roman" charset="0"/>
              </a:rPr>
              <a:t>40-</a:t>
            </a:r>
            <a:r>
              <a:rPr lang="ru-RU" altLang="ru-RU" b="0" dirty="0">
                <a:latin typeface="Times New Roman" charset="0"/>
                <a:cs typeface="Times New Roman" charset="0"/>
              </a:rPr>
              <a:t>часовая </a:t>
            </a:r>
            <a:r>
              <a:rPr lang="en-US" altLang="ru-RU" b="0" dirty="0" smtClean="0">
                <a:latin typeface="Times New Roman" charset="0"/>
                <a:cs typeface="Times New Roman" charset="0"/>
              </a:rPr>
              <a:t>(</a:t>
            </a:r>
            <a:r>
              <a:rPr lang="ru-RU" altLang="ru-RU" b="0" dirty="0">
                <a:latin typeface="Times New Roman" charset="0"/>
                <a:cs typeface="Times New Roman" charset="0"/>
              </a:rPr>
              <a:t>неделя40-</a:t>
            </a:r>
            <a:r>
              <a:rPr lang="en-US" altLang="ru-RU" b="0" dirty="0">
                <a:latin typeface="Times New Roman" charset="0"/>
                <a:cs typeface="Times New Roman" charset="0"/>
              </a:rPr>
              <a:t>hour week</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11.	</a:t>
            </a:r>
            <a:r>
              <a:rPr lang="en-US" altLang="ru-RU" b="0" dirty="0" smtClean="0">
                <a:latin typeface="Times New Roman" charset="0"/>
                <a:cs typeface="Times New Roman" charset="0"/>
              </a:rPr>
              <a:t> </a:t>
            </a:r>
            <a:r>
              <a:rPr lang="ru-RU" altLang="ru-RU" b="0" dirty="0">
                <a:latin typeface="Times New Roman" charset="0"/>
                <a:cs typeface="Times New Roman" charset="0"/>
              </a:rPr>
              <a:t>Локальный заказчик </a:t>
            </a:r>
            <a:r>
              <a:rPr lang="en-US" altLang="ru-RU" b="0" dirty="0" smtClean="0">
                <a:latin typeface="Times New Roman" charset="0"/>
                <a:cs typeface="Times New Roman" charset="0"/>
              </a:rPr>
              <a:t>(</a:t>
            </a:r>
            <a:r>
              <a:rPr lang="en-US" altLang="ru-RU" b="0" dirty="0">
                <a:latin typeface="Times New Roman" charset="0"/>
                <a:cs typeface="Times New Roman" charset="0"/>
              </a:rPr>
              <a:t>On-site </a:t>
            </a:r>
            <a:r>
              <a:rPr lang="en-US" altLang="ru-RU" b="0" dirty="0" smtClean="0">
                <a:latin typeface="Times New Roman" charset="0"/>
                <a:cs typeface="Times New Roman" charset="0"/>
              </a:rPr>
              <a:t>customer</a:t>
            </a:r>
            <a:r>
              <a:rPr lang="ru-RU" altLang="ru-RU" b="0" dirty="0" smtClean="0">
                <a:latin typeface="Times New Roman" charset="0"/>
                <a:cs typeface="Times New Roman" charset="0"/>
              </a:rPr>
              <a:t>)</a:t>
            </a:r>
          </a:p>
          <a:p>
            <a:pPr>
              <a:lnSpc>
                <a:spcPct val="90000"/>
              </a:lnSpc>
              <a:defRPr/>
            </a:pPr>
            <a:r>
              <a:rPr lang="ru-RU" altLang="ru-RU" b="0" dirty="0" smtClean="0">
                <a:latin typeface="Times New Roman" charset="0"/>
                <a:cs typeface="Times New Roman" charset="0"/>
              </a:rPr>
              <a:t>12.	</a:t>
            </a:r>
            <a:r>
              <a:rPr lang="en-US" altLang="ru-RU" b="0" dirty="0" smtClean="0">
                <a:latin typeface="Times New Roman" charset="0"/>
                <a:cs typeface="Times New Roman" charset="0"/>
              </a:rPr>
              <a:t> </a:t>
            </a:r>
            <a:r>
              <a:rPr lang="ru-RU" altLang="ru-RU" b="0" dirty="0">
                <a:latin typeface="Times New Roman" charset="0"/>
                <a:cs typeface="Times New Roman" charset="0"/>
              </a:rPr>
              <a:t>Стандарты кодирования </a:t>
            </a:r>
            <a:r>
              <a:rPr lang="en-US" altLang="ru-RU" b="0" dirty="0" smtClean="0">
                <a:latin typeface="Times New Roman" charset="0"/>
                <a:cs typeface="Times New Roman" charset="0"/>
              </a:rPr>
              <a:t>(</a:t>
            </a:r>
            <a:r>
              <a:rPr lang="en-US" altLang="ru-RU" b="0" dirty="0">
                <a:latin typeface="Times New Roman" charset="0"/>
                <a:cs typeface="Times New Roman" charset="0"/>
              </a:rPr>
              <a:t>Coding </a:t>
            </a:r>
            <a:r>
              <a:rPr lang="en-US" altLang="ru-RU" b="0" dirty="0" smtClean="0">
                <a:latin typeface="Times New Roman" charset="0"/>
                <a:cs typeface="Times New Roman" charset="0"/>
              </a:rPr>
              <a:t>standards</a:t>
            </a:r>
            <a:r>
              <a:rPr lang="ru-RU" altLang="ru-RU" b="0" dirty="0" smtClean="0">
                <a:latin typeface="Times New Roman" charset="0"/>
                <a:cs typeface="Times New Roman"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642FAA0-9321-42B4-9753-7A9D67D6FA39}" type="slidenum">
              <a:rPr lang="ru-RU" altLang="ru-RU" sz="1400" b="0" smtClean="0"/>
              <a:pPr eaLnBrk="0" hangingPunct="0"/>
              <a:t>9</a:t>
            </a:fld>
            <a:endParaRPr lang="ru-RU" altLang="ru-RU" sz="1400" b="0" smtClean="0"/>
          </a:p>
        </p:txBody>
      </p:sp>
      <p:sp>
        <p:nvSpPr>
          <p:cNvPr id="474131" name="Rectangle 3"/>
          <p:cNvSpPr>
            <a:spLocks noChangeAspect="1" noChangeArrowheads="1"/>
          </p:cNvSpPr>
          <p:nvPr/>
        </p:nvSpPr>
        <p:spPr bwMode="auto">
          <a:xfrm>
            <a:off x="5468" y="1484784"/>
            <a:ext cx="9144000" cy="3637919"/>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80000"/>
              </a:lnSpc>
              <a:defRPr/>
            </a:pPr>
            <a:r>
              <a:rPr lang="ru-RU" altLang="ru-RU" dirty="0" smtClean="0">
                <a:latin typeface="Times New Roman" charset="0"/>
                <a:cs typeface="Times New Roman" charset="0"/>
              </a:rPr>
              <a:t>Классическая модель проектирования ПО</a:t>
            </a:r>
          </a:p>
          <a:p>
            <a:pPr algn="just">
              <a:lnSpc>
                <a:spcPct val="80000"/>
              </a:lnSpc>
              <a:defRPr/>
            </a:pPr>
            <a:endParaRPr lang="en-US" altLang="ru-RU" b="0" dirty="0" smtClean="0">
              <a:latin typeface="Times New Roman" charset="0"/>
              <a:cs typeface="Times New Roman" charset="0"/>
            </a:endParaRPr>
          </a:p>
          <a:p>
            <a:pPr algn="just">
              <a:lnSpc>
                <a:spcPct val="80000"/>
              </a:lnSpc>
              <a:defRPr/>
            </a:pPr>
            <a:r>
              <a:rPr lang="ru-RU" altLang="ru-RU" b="0" dirty="0" smtClean="0">
                <a:latin typeface="Times New Roman" charset="0"/>
                <a:cs typeface="Times New Roman" charset="0"/>
              </a:rPr>
              <a:t>► Предложена в 1960-х годах, впервые описана в 1970 г. </a:t>
            </a:r>
            <a:r>
              <a:rPr lang="ru-RU" altLang="ru-RU" b="0" dirty="0" err="1" smtClean="0">
                <a:latin typeface="Times New Roman" charset="0"/>
                <a:cs typeface="Times New Roman" charset="0"/>
              </a:rPr>
              <a:t>В.Ройсом</a:t>
            </a:r>
            <a:endParaRPr lang="ru-RU" altLang="ru-RU" b="0" dirty="0" smtClean="0">
              <a:latin typeface="Times New Roman" charset="0"/>
              <a:cs typeface="Times New Roman" charset="0"/>
            </a:endParaRPr>
          </a:p>
          <a:p>
            <a:pPr algn="just">
              <a:lnSpc>
                <a:spcPct val="80000"/>
              </a:lnSpc>
              <a:defRPr/>
            </a:pPr>
            <a:r>
              <a:rPr lang="ru-RU" altLang="ru-RU" b="0" dirty="0" smtClean="0">
                <a:latin typeface="Times New Roman" charset="0"/>
                <a:cs typeface="Times New Roman" charset="0"/>
              </a:rPr>
              <a:t>► Водопадный (однократный) подход</a:t>
            </a:r>
          </a:p>
          <a:p>
            <a:pPr algn="just">
              <a:lnSpc>
                <a:spcPct val="80000"/>
              </a:lnSpc>
              <a:defRPr/>
            </a:pPr>
            <a:r>
              <a:rPr lang="ru-RU" altLang="ru-RU" b="0" dirty="0" smtClean="0">
                <a:latin typeface="Times New Roman" charset="0"/>
                <a:cs typeface="Times New Roman" charset="0"/>
              </a:rPr>
              <a:t>►	Относится к прогнозирующим методологиям</a:t>
            </a:r>
          </a:p>
          <a:p>
            <a:pPr algn="just">
              <a:lnSpc>
                <a:spcPct val="80000"/>
              </a:lnSpc>
              <a:defRPr/>
            </a:pPr>
            <a:r>
              <a:rPr lang="ru-RU" altLang="ru-RU" b="0" dirty="0" smtClean="0">
                <a:latin typeface="Times New Roman" charset="0"/>
                <a:cs typeface="Times New Roman" charset="0"/>
              </a:rPr>
              <a:t>►	Предполагает полное наличие всех требований на момент старта проекта</a:t>
            </a:r>
          </a:p>
          <a:p>
            <a:pPr algn="just">
              <a:lnSpc>
                <a:spcPct val="80000"/>
              </a:lnSpc>
              <a:defRPr/>
            </a:pPr>
            <a:r>
              <a:rPr lang="ru-RU" altLang="ru-RU" b="0" dirty="0" smtClean="0">
                <a:latin typeface="Times New Roman" charset="0"/>
                <a:cs typeface="Times New Roman" charset="0"/>
              </a:rPr>
              <a:t>►	Требования не могут меняться в процессе проектирования</a:t>
            </a:r>
          </a:p>
          <a:p>
            <a:pPr algn="just">
              <a:lnSpc>
                <a:spcPct val="80000"/>
              </a:lnSpc>
              <a:defRPr/>
            </a:pPr>
            <a:r>
              <a:rPr lang="ru-RU" altLang="ru-RU" b="0" dirty="0" smtClean="0">
                <a:latin typeface="Times New Roman" charset="0"/>
                <a:cs typeface="Times New Roman" charset="0"/>
              </a:rPr>
              <a:t>►	Программный продукт появляется по окончании проектирования</a:t>
            </a:r>
          </a:p>
          <a:p>
            <a:pPr algn="just">
              <a:lnSpc>
                <a:spcPct val="80000"/>
              </a:lnSpc>
              <a:defRPr/>
            </a:pPr>
            <a:r>
              <a:rPr lang="ru-RU" altLang="ru-RU" b="0" dirty="0" smtClean="0">
                <a:latin typeface="Times New Roman" charset="0"/>
                <a:cs typeface="Times New Roman" charset="0"/>
              </a:rPr>
              <a:t>►	Промежуточные версии не предусмотрены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4131">
                                            <p:txEl>
                                              <p:pRg st="0" end="0"/>
                                            </p:txEl>
                                          </p:spTgt>
                                        </p:tgtEl>
                                        <p:attrNameLst>
                                          <p:attrName>style.visibility</p:attrName>
                                        </p:attrNameLst>
                                      </p:cBhvr>
                                      <p:to>
                                        <p:strVal val="visible"/>
                                      </p:to>
                                    </p:set>
                                    <p:animEffect transition="in" filter="fade">
                                      <p:cBhvr>
                                        <p:cTn id="7" dur="500"/>
                                        <p:tgtEl>
                                          <p:spTgt spid="47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74131">
                                            <p:txEl>
                                              <p:pRg st="2" end="2"/>
                                            </p:txEl>
                                          </p:spTgt>
                                        </p:tgtEl>
                                        <p:attrNameLst>
                                          <p:attrName>style.visibility</p:attrName>
                                        </p:attrNameLst>
                                      </p:cBhvr>
                                      <p:to>
                                        <p:strVal val="visible"/>
                                      </p:to>
                                    </p:set>
                                    <p:animEffect transition="in" filter="fade">
                                      <p:cBhvr>
                                        <p:cTn id="12" dur="500"/>
                                        <p:tgtEl>
                                          <p:spTgt spid="4741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4131">
                                            <p:txEl>
                                              <p:pRg st="3" end="3"/>
                                            </p:txEl>
                                          </p:spTgt>
                                        </p:tgtEl>
                                        <p:attrNameLst>
                                          <p:attrName>style.visibility</p:attrName>
                                        </p:attrNameLst>
                                      </p:cBhvr>
                                      <p:to>
                                        <p:strVal val="visible"/>
                                      </p:to>
                                    </p:set>
                                    <p:animEffect transition="in" filter="fade">
                                      <p:cBhvr>
                                        <p:cTn id="17" dur="500"/>
                                        <p:tgtEl>
                                          <p:spTgt spid="4741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74131">
                                            <p:txEl>
                                              <p:pRg st="4" end="4"/>
                                            </p:txEl>
                                          </p:spTgt>
                                        </p:tgtEl>
                                        <p:attrNameLst>
                                          <p:attrName>style.visibility</p:attrName>
                                        </p:attrNameLst>
                                      </p:cBhvr>
                                      <p:to>
                                        <p:strVal val="visible"/>
                                      </p:to>
                                    </p:set>
                                    <p:animEffect transition="in" filter="fade">
                                      <p:cBhvr>
                                        <p:cTn id="22" dur="500"/>
                                        <p:tgtEl>
                                          <p:spTgt spid="47413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4131">
                                            <p:txEl>
                                              <p:pRg st="5" end="5"/>
                                            </p:txEl>
                                          </p:spTgt>
                                        </p:tgtEl>
                                        <p:attrNameLst>
                                          <p:attrName>style.visibility</p:attrName>
                                        </p:attrNameLst>
                                      </p:cBhvr>
                                      <p:to>
                                        <p:strVal val="visible"/>
                                      </p:to>
                                    </p:set>
                                    <p:animEffect transition="in" filter="fade">
                                      <p:cBhvr>
                                        <p:cTn id="27" dur="500"/>
                                        <p:tgtEl>
                                          <p:spTgt spid="47413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74131">
                                            <p:txEl>
                                              <p:pRg st="6" end="6"/>
                                            </p:txEl>
                                          </p:spTgt>
                                        </p:tgtEl>
                                        <p:attrNameLst>
                                          <p:attrName>style.visibility</p:attrName>
                                        </p:attrNameLst>
                                      </p:cBhvr>
                                      <p:to>
                                        <p:strVal val="visible"/>
                                      </p:to>
                                    </p:set>
                                    <p:animEffect transition="in" filter="fade">
                                      <p:cBhvr>
                                        <p:cTn id="32" dur="500"/>
                                        <p:tgtEl>
                                          <p:spTgt spid="47413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474131">
                                            <p:txEl>
                                              <p:pRg st="7" end="7"/>
                                            </p:txEl>
                                          </p:spTgt>
                                        </p:tgtEl>
                                        <p:attrNameLst>
                                          <p:attrName>style.visibility</p:attrName>
                                        </p:attrNameLst>
                                      </p:cBhvr>
                                      <p:to>
                                        <p:strVal val="visible"/>
                                      </p:to>
                                    </p:set>
                                    <p:animEffect transition="in" filter="fade">
                                      <p:cBhvr>
                                        <p:cTn id="37" dur="500"/>
                                        <p:tgtEl>
                                          <p:spTgt spid="47413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74131">
                                            <p:txEl>
                                              <p:pRg st="8" end="8"/>
                                            </p:txEl>
                                          </p:spTgt>
                                        </p:tgtEl>
                                        <p:attrNameLst>
                                          <p:attrName>style.visibility</p:attrName>
                                        </p:attrNameLst>
                                      </p:cBhvr>
                                      <p:to>
                                        <p:strVal val="visible"/>
                                      </p:to>
                                    </p:set>
                                    <p:animEffect transition="in" filter="fade">
                                      <p:cBhvr>
                                        <p:cTn id="42" dur="500"/>
                                        <p:tgtEl>
                                          <p:spTgt spid="474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F3AA2E73-1C5A-4E4E-BA4F-09FF52D7E929}" type="slidenum">
              <a:rPr lang="ru-RU" altLang="ru-RU" sz="1400" b="0" smtClean="0"/>
              <a:pPr eaLnBrk="0" hangingPunct="0"/>
              <a:t>90</a:t>
            </a:fld>
            <a:endParaRPr lang="ru-RU" altLang="ru-RU" sz="1400" b="0" smtClean="0"/>
          </a:p>
        </p:txBody>
      </p:sp>
      <p:sp>
        <p:nvSpPr>
          <p:cNvPr id="5" name="Rectangle 3"/>
          <p:cNvSpPr>
            <a:spLocks noChangeAspect="1" noChangeArrowheads="1"/>
          </p:cNvSpPr>
          <p:nvPr/>
        </p:nvSpPr>
        <p:spPr bwMode="auto">
          <a:xfrm>
            <a:off x="11113" y="1530350"/>
            <a:ext cx="9132887" cy="5324475"/>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ts val="2400"/>
              </a:lnSpc>
              <a:defRPr/>
            </a:pPr>
            <a:r>
              <a:rPr lang="ru-RU" altLang="ru-RU" dirty="0" smtClean="0">
                <a:latin typeface="Times New Roman" charset="0"/>
                <a:cs typeface="Times New Roman" charset="0"/>
              </a:rPr>
              <a:t>Игра в планирование</a:t>
            </a:r>
          </a:p>
          <a:p>
            <a:pPr algn="just">
              <a:lnSpc>
                <a:spcPts val="2400"/>
              </a:lnSpc>
              <a:defRPr/>
            </a:pPr>
            <a:endParaRPr lang="ru-RU" dirty="0" smtClean="0">
              <a:latin typeface="Times New Roman" panose="02020603050405020304" pitchFamily="18" charset="0"/>
              <a:cs typeface="Times New Roman" panose="02020603050405020304" pitchFamily="18" charset="0"/>
            </a:endParaRPr>
          </a:p>
          <a:p>
            <a:pPr algn="just">
              <a:lnSpc>
                <a:spcPts val="2400"/>
              </a:lnSpc>
              <a:defRPr/>
            </a:pPr>
            <a:r>
              <a:rPr lang="ru-RU" dirty="0" smtClean="0">
                <a:latin typeface="Times New Roman" panose="02020603050405020304" pitchFamily="18" charset="0"/>
                <a:cs typeface="Times New Roman" panose="02020603050405020304" pitchFamily="18" charset="0"/>
              </a:rPr>
              <a:t>Основная цель: </a:t>
            </a:r>
            <a:r>
              <a:rPr lang="ru-RU" b="0" dirty="0" smtClean="0">
                <a:latin typeface="Times New Roman" panose="02020603050405020304" pitchFamily="18" charset="0"/>
                <a:cs typeface="Times New Roman" panose="02020603050405020304" pitchFamily="18" charset="0"/>
              </a:rPr>
              <a:t>быстро </a:t>
            </a:r>
            <a:r>
              <a:rPr lang="ru-RU" b="0" dirty="0">
                <a:latin typeface="Times New Roman" panose="02020603050405020304" pitchFamily="18" charset="0"/>
                <a:cs typeface="Times New Roman" panose="02020603050405020304" pitchFamily="18" charset="0"/>
              </a:rPr>
              <a:t>сформировать приблизительный план работы и постоянно обновлять его по мере того, как условия задачи становятся всё более </a:t>
            </a:r>
            <a:r>
              <a:rPr lang="ru-RU" b="0" dirty="0" smtClean="0">
                <a:latin typeface="Times New Roman" panose="02020603050405020304" pitchFamily="18" charset="0"/>
                <a:cs typeface="Times New Roman" panose="02020603050405020304" pitchFamily="18" charset="0"/>
              </a:rPr>
              <a:t>чёткими</a:t>
            </a:r>
          </a:p>
          <a:p>
            <a:pPr>
              <a:lnSpc>
                <a:spcPts val="2400"/>
              </a:lnSpc>
              <a:defRPr/>
            </a:pPr>
            <a:r>
              <a:rPr lang="ru-RU" b="0" dirty="0" smtClean="0">
                <a:latin typeface="Times New Roman" panose="02020603050405020304" pitchFamily="18" charset="0"/>
                <a:cs typeface="Times New Roman" panose="02020603050405020304" pitchFamily="18" charset="0"/>
              </a:rPr>
              <a:t> </a:t>
            </a:r>
            <a:endParaRPr lang="ru-RU" altLang="ru-RU" dirty="0" smtClean="0">
              <a:latin typeface="Times New Roman" charset="0"/>
              <a:cs typeface="Times New Roman" charset="0"/>
            </a:endParaRPr>
          </a:p>
          <a:p>
            <a:pPr>
              <a:lnSpc>
                <a:spcPts val="2400"/>
              </a:lnSpc>
              <a:defRPr/>
            </a:pPr>
            <a:r>
              <a:rPr lang="ru-RU" altLang="ru-RU" dirty="0" smtClean="0">
                <a:latin typeface="Times New Roman" charset="0"/>
                <a:cs typeface="Times New Roman" charset="0"/>
              </a:rPr>
              <a:t>►	Заказчик определяет:</a:t>
            </a:r>
          </a:p>
          <a:p>
            <a:pPr>
              <a:lnSpc>
                <a:spcPts val="2400"/>
              </a:lnSpc>
              <a:defRPr/>
            </a:pPr>
            <a:r>
              <a:rPr lang="ru-RU" altLang="ru-RU" b="0" dirty="0" smtClean="0">
                <a:latin typeface="Times New Roman" charset="0"/>
                <a:cs typeface="Times New Roman" charset="0"/>
              </a:rPr>
              <a:t>   ◦ Объем работ</a:t>
            </a:r>
          </a:p>
          <a:p>
            <a:pPr>
              <a:lnSpc>
                <a:spcPts val="2400"/>
              </a:lnSpc>
              <a:defRPr/>
            </a:pPr>
            <a:r>
              <a:rPr lang="ru-RU" altLang="ru-RU" b="0" dirty="0" smtClean="0">
                <a:latin typeface="Times New Roman" charset="0"/>
                <a:cs typeface="Times New Roman" charset="0"/>
              </a:rPr>
              <a:t>   ◦ Приоритеты</a:t>
            </a:r>
          </a:p>
          <a:p>
            <a:pPr>
              <a:lnSpc>
                <a:spcPts val="2400"/>
              </a:lnSpc>
              <a:defRPr/>
            </a:pPr>
            <a:r>
              <a:rPr lang="ru-RU" altLang="ru-RU" b="0" dirty="0" smtClean="0">
                <a:latin typeface="Times New Roman" charset="0"/>
                <a:cs typeface="Times New Roman" charset="0"/>
              </a:rPr>
              <a:t>   ◦ Композиции версий</a:t>
            </a:r>
          </a:p>
          <a:p>
            <a:pPr>
              <a:lnSpc>
                <a:spcPts val="2400"/>
              </a:lnSpc>
              <a:defRPr/>
            </a:pPr>
            <a:r>
              <a:rPr lang="ru-RU" altLang="ru-RU" b="0" dirty="0" smtClean="0">
                <a:latin typeface="Times New Roman" charset="0"/>
                <a:cs typeface="Times New Roman" charset="0"/>
              </a:rPr>
              <a:t>   ◦ Сроки выпуска версий</a:t>
            </a:r>
          </a:p>
          <a:p>
            <a:pPr>
              <a:lnSpc>
                <a:spcPts val="2400"/>
              </a:lnSpc>
              <a:defRPr/>
            </a:pPr>
            <a:endParaRPr lang="ru-RU" altLang="ru-RU" dirty="0" smtClean="0">
              <a:latin typeface="Times New Roman" charset="0"/>
              <a:cs typeface="Times New Roman" charset="0"/>
            </a:endParaRPr>
          </a:p>
          <a:p>
            <a:pPr>
              <a:lnSpc>
                <a:spcPts val="2400"/>
              </a:lnSpc>
              <a:defRPr/>
            </a:pPr>
            <a:r>
              <a:rPr lang="ru-RU" altLang="ru-RU" dirty="0" smtClean="0">
                <a:latin typeface="Times New Roman" charset="0"/>
                <a:cs typeface="Times New Roman" charset="0"/>
              </a:rPr>
              <a:t>►	Разработчик определяет:</a:t>
            </a:r>
          </a:p>
          <a:p>
            <a:pPr>
              <a:lnSpc>
                <a:spcPts val="2400"/>
              </a:lnSpc>
              <a:defRPr/>
            </a:pPr>
            <a:r>
              <a:rPr lang="ru-RU" altLang="ru-RU" b="0" dirty="0" smtClean="0">
                <a:latin typeface="Times New Roman" charset="0"/>
                <a:cs typeface="Times New Roman" charset="0"/>
              </a:rPr>
              <a:t>   ◦ Временные оценки реализации объема работ</a:t>
            </a:r>
          </a:p>
          <a:p>
            <a:pPr>
              <a:lnSpc>
                <a:spcPts val="2400"/>
              </a:lnSpc>
              <a:defRPr/>
            </a:pPr>
            <a:r>
              <a:rPr lang="ru-RU" altLang="ru-RU" b="0" dirty="0" smtClean="0">
                <a:latin typeface="Times New Roman" charset="0"/>
                <a:cs typeface="Times New Roman" charset="0"/>
              </a:rPr>
              <a:t>   ◦ Последствия принимаемых решений</a:t>
            </a:r>
          </a:p>
          <a:p>
            <a:pPr>
              <a:lnSpc>
                <a:spcPts val="2400"/>
              </a:lnSpc>
              <a:defRPr/>
            </a:pPr>
            <a:r>
              <a:rPr lang="ru-RU" altLang="ru-RU" b="0" dirty="0" smtClean="0">
                <a:latin typeface="Times New Roman" charset="0"/>
                <a:cs typeface="Times New Roman" charset="0"/>
              </a:rPr>
              <a:t>   ◦ Процесс</a:t>
            </a:r>
          </a:p>
          <a:p>
            <a:pPr>
              <a:lnSpc>
                <a:spcPts val="2400"/>
              </a:lnSpc>
              <a:defRPr/>
            </a:pPr>
            <a:r>
              <a:rPr lang="ru-RU" altLang="ru-RU" b="0" dirty="0" smtClean="0">
                <a:latin typeface="Times New Roman" charset="0"/>
                <a:cs typeface="Times New Roman" charset="0"/>
              </a:rPr>
              <a:t>   ◦ Подробный график работ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3" end="13"/>
                                            </p:txEl>
                                          </p:spTgt>
                                        </p:tgtEl>
                                        <p:attrNameLst>
                                          <p:attrName>style.visibility</p:attrName>
                                        </p:attrNameLst>
                                      </p:cBhvr>
                                      <p:to>
                                        <p:strVal val="visible"/>
                                      </p:to>
                                    </p:set>
                                    <p:animEffect transition="in" filter="fade">
                                      <p:cBhvr>
                                        <p:cTn id="62" dur="500"/>
                                        <p:tgtEl>
                                          <p:spTgt spid="5">
                                            <p:txEl>
                                              <p:pRg st="13" end="13"/>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fade">
                                      <p:cBhvr>
                                        <p:cTn id="67"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B0FC0B00-73D3-4D70-93A4-7FE118F055DB}" type="slidenum">
              <a:rPr lang="ru-RU" altLang="ru-RU" sz="1400" b="0" smtClean="0"/>
              <a:pPr eaLnBrk="0" hangingPunct="0"/>
              <a:t>91</a:t>
            </a:fld>
            <a:endParaRPr lang="ru-RU" altLang="ru-RU" sz="1400" b="0" smtClean="0"/>
          </a:p>
        </p:txBody>
      </p:sp>
      <p:sp>
        <p:nvSpPr>
          <p:cNvPr id="5" name="Rectangle 3"/>
          <p:cNvSpPr>
            <a:spLocks noChangeAspect="1" noChangeArrowheads="1"/>
          </p:cNvSpPr>
          <p:nvPr/>
        </p:nvSpPr>
        <p:spPr bwMode="auto">
          <a:xfrm>
            <a:off x="0" y="330200"/>
            <a:ext cx="9144000"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Небольшие версии</a:t>
            </a:r>
          </a:p>
          <a:p>
            <a:pPr>
              <a:lnSpc>
                <a:spcPct val="90000"/>
              </a:lnSpc>
              <a:defRPr/>
            </a:pP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Быстрый запуск простой системы</a:t>
            </a:r>
          </a:p>
          <a:p>
            <a:pPr>
              <a:lnSpc>
                <a:spcPct val="90000"/>
              </a:lnSpc>
              <a:defRPr/>
            </a:pPr>
            <a:r>
              <a:rPr lang="ru-RU" altLang="ru-RU" b="0" dirty="0" smtClean="0">
                <a:latin typeface="Times New Roman" charset="0"/>
                <a:cs typeface="Times New Roman" charset="0"/>
              </a:rPr>
              <a:t>►	Версия при добавлении любой  функциональности</a:t>
            </a:r>
          </a:p>
          <a:p>
            <a:pPr>
              <a:lnSpc>
                <a:spcPct val="90000"/>
              </a:lnSpc>
              <a:defRPr/>
            </a:pPr>
            <a:r>
              <a:rPr lang="ru-RU" altLang="ru-RU" b="0" dirty="0" smtClean="0">
                <a:latin typeface="Times New Roman" charset="0"/>
                <a:cs typeface="Times New Roman" charset="0"/>
              </a:rPr>
              <a:t>►	Версия должна быть завершенной</a:t>
            </a:r>
          </a:p>
          <a:p>
            <a:pPr>
              <a:lnSpc>
                <a:spcPct val="90000"/>
              </a:lnSpc>
              <a:defRPr/>
            </a:pPr>
            <a:r>
              <a:rPr lang="ru-RU" altLang="ru-RU" b="0" dirty="0" smtClean="0">
                <a:latin typeface="Times New Roman" charset="0"/>
                <a:cs typeface="Times New Roman" charset="0"/>
              </a:rPr>
              <a:t>►	Выпуск версии 1 раз в 2 недели (возможно и в день!)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00FDC46-2CBF-404D-9A48-B912EA9AC02E}" type="slidenum">
              <a:rPr lang="ru-RU" altLang="ru-RU" sz="1400" b="0" smtClean="0"/>
              <a:pPr eaLnBrk="0" hangingPunct="0"/>
              <a:t>92</a:t>
            </a:fld>
            <a:endParaRPr lang="ru-RU" altLang="ru-RU" sz="1400" b="0" smtClean="0"/>
          </a:p>
        </p:txBody>
      </p:sp>
      <p:sp>
        <p:nvSpPr>
          <p:cNvPr id="5" name="Rectangle 3"/>
          <p:cNvSpPr>
            <a:spLocks noChangeAspect="1" noChangeArrowheads="1"/>
          </p:cNvSpPr>
          <p:nvPr/>
        </p:nvSpPr>
        <p:spPr bwMode="auto">
          <a:xfrm>
            <a:off x="0" y="330200"/>
            <a:ext cx="9217025" cy="241935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a:latin typeface="Times New Roman" charset="0"/>
                <a:cs typeface="Times New Roman" charset="0"/>
              </a:rPr>
              <a:t>Метафора </a:t>
            </a:r>
            <a:r>
              <a:rPr lang="ru-RU" altLang="ru-RU" dirty="0" smtClean="0">
                <a:latin typeface="Times New Roman" charset="0"/>
                <a:cs typeface="Times New Roman" charset="0"/>
              </a:rPr>
              <a:t>системы </a:t>
            </a:r>
            <a:r>
              <a:rPr lang="ru-RU" altLang="ru-RU" b="0" dirty="0">
                <a:latin typeface="Times New Roman" charset="0"/>
                <a:cs typeface="Times New Roman" charset="0"/>
              </a:rPr>
              <a:t>– это аналог того, что в большинстве методик называется архитектурой</a:t>
            </a:r>
            <a:endParaRPr lang="ru-RU" altLang="ru-RU" b="0" dirty="0" smtClean="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Глобальное «видение» проекта, понятное и заказчику и исполнителю</a:t>
            </a:r>
          </a:p>
          <a:p>
            <a:pPr algn="just">
              <a:lnSpc>
                <a:spcPct val="90000"/>
              </a:lnSpc>
              <a:defRPr/>
            </a:pPr>
            <a:r>
              <a:rPr lang="ru-RU" altLang="ru-RU" b="0" dirty="0" smtClean="0">
                <a:latin typeface="Times New Roman" charset="0"/>
                <a:cs typeface="Times New Roman" charset="0"/>
              </a:rPr>
              <a:t>►	Представление </a:t>
            </a:r>
            <a:r>
              <a:rPr lang="ru-RU" altLang="ru-RU" b="0" dirty="0">
                <a:latin typeface="Times New Roman" charset="0"/>
                <a:cs typeface="Times New Roman" charset="0"/>
              </a:rPr>
              <a:t>о компонентах системы и их </a:t>
            </a:r>
            <a:r>
              <a:rPr lang="ru-RU" altLang="ru-RU" b="0" dirty="0" smtClean="0">
                <a:latin typeface="Times New Roman" charset="0"/>
                <a:cs typeface="Times New Roman" charset="0"/>
              </a:rPr>
              <a:t>взаимосвязях</a:t>
            </a:r>
          </a:p>
          <a:p>
            <a:pPr algn="just">
              <a:lnSpc>
                <a:spcPct val="90000"/>
              </a:lnSpc>
              <a:defRPr/>
            </a:pPr>
            <a:r>
              <a:rPr lang="ru-RU" altLang="ru-RU" b="0" dirty="0">
                <a:latin typeface="Times New Roman" charset="0"/>
                <a:cs typeface="Times New Roman" charset="0"/>
              </a:rPr>
              <a:t>►	</a:t>
            </a:r>
            <a:r>
              <a:rPr lang="ru-RU" altLang="ru-RU" b="0" dirty="0" smtClean="0">
                <a:latin typeface="Times New Roman" charset="0"/>
                <a:cs typeface="Times New Roman" charset="0"/>
              </a:rPr>
              <a:t>Облегчает понимание </a:t>
            </a:r>
            <a:r>
              <a:rPr lang="ru-RU" altLang="ru-RU" b="0" dirty="0">
                <a:latin typeface="Times New Roman" charset="0"/>
                <a:cs typeface="Times New Roman" charset="0"/>
              </a:rPr>
              <a:t>того, </a:t>
            </a:r>
            <a:r>
              <a:rPr lang="ru-RU" altLang="ru-RU" b="0" dirty="0" smtClean="0">
                <a:latin typeface="Times New Roman" charset="0"/>
                <a:cs typeface="Times New Roman" charset="0"/>
              </a:rPr>
              <a:t>как </a:t>
            </a:r>
            <a:r>
              <a:rPr lang="ru-RU" altLang="ru-RU" b="0" dirty="0">
                <a:latin typeface="Times New Roman" charset="0"/>
                <a:cs typeface="Times New Roman" charset="0"/>
              </a:rPr>
              <a:t>устроена система</a:t>
            </a:r>
            <a:endParaRPr lang="ru-RU" altLang="ru-RU" b="0" dirty="0" smtClean="0">
              <a:latin typeface="Times New Roman" charset="0"/>
              <a:cs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D9AF164-4291-4E05-A67F-8B2CF7D1A293}" type="slidenum">
              <a:rPr lang="ru-RU" altLang="ru-RU" sz="1400" b="0" smtClean="0"/>
              <a:pPr eaLnBrk="0" hangingPunct="0"/>
              <a:t>93</a:t>
            </a:fld>
            <a:endParaRPr lang="ru-RU" altLang="ru-RU" sz="1400" b="0" smtClean="0"/>
          </a:p>
        </p:txBody>
      </p:sp>
      <p:sp>
        <p:nvSpPr>
          <p:cNvPr id="5" name="Rectangle 3"/>
          <p:cNvSpPr>
            <a:spLocks noChangeAspect="1" noChangeArrowheads="1"/>
          </p:cNvSpPr>
          <p:nvPr/>
        </p:nvSpPr>
        <p:spPr bwMode="auto">
          <a:xfrm>
            <a:off x="114300" y="330200"/>
            <a:ext cx="8856663" cy="3084513"/>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Простой дизайн</a:t>
            </a: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Правильный дизайн:</a:t>
            </a:r>
          </a:p>
          <a:p>
            <a:pPr>
              <a:lnSpc>
                <a:spcPct val="90000"/>
              </a:lnSpc>
              <a:defRPr/>
            </a:pPr>
            <a:r>
              <a:rPr lang="ru-RU" altLang="ru-RU" b="0" dirty="0" smtClean="0">
                <a:latin typeface="Times New Roman" charset="0"/>
                <a:cs typeface="Times New Roman" charset="0"/>
              </a:rPr>
              <a:t>►	Выполняются все тесты</a:t>
            </a:r>
          </a:p>
          <a:p>
            <a:pPr>
              <a:lnSpc>
                <a:spcPct val="90000"/>
              </a:lnSpc>
              <a:defRPr/>
            </a:pPr>
            <a:r>
              <a:rPr lang="ru-RU" altLang="ru-RU" b="0" dirty="0" smtClean="0">
                <a:latin typeface="Times New Roman" charset="0"/>
                <a:cs typeface="Times New Roman" charset="0"/>
              </a:rPr>
              <a:t>►	Нет дублирующей логики</a:t>
            </a:r>
          </a:p>
          <a:p>
            <a:pPr>
              <a:lnSpc>
                <a:spcPct val="90000"/>
              </a:lnSpc>
              <a:defRPr/>
            </a:pPr>
            <a:r>
              <a:rPr lang="ru-RU" altLang="ru-RU" b="0" dirty="0" smtClean="0">
                <a:latin typeface="Times New Roman" charset="0"/>
                <a:cs typeface="Times New Roman" charset="0"/>
              </a:rPr>
              <a:t>►	Выражаются все важные идеи</a:t>
            </a:r>
          </a:p>
          <a:p>
            <a:pPr>
              <a:lnSpc>
                <a:spcPct val="90000"/>
              </a:lnSpc>
              <a:defRPr/>
            </a:pPr>
            <a:r>
              <a:rPr lang="ru-RU" altLang="ru-RU" b="0" dirty="0" smtClean="0">
                <a:latin typeface="Times New Roman" charset="0"/>
                <a:cs typeface="Times New Roman" charset="0"/>
              </a:rPr>
              <a:t>►	Минимальное число классов и методов</a:t>
            </a:r>
          </a:p>
          <a:p>
            <a:pPr>
              <a:lnSpc>
                <a:spcPct val="90000"/>
              </a:lnSpc>
              <a:defRPr/>
            </a:pPr>
            <a:r>
              <a:rPr lang="ru-RU" altLang="ru-RU" dirty="0" smtClean="0">
                <a:latin typeface="Times New Roman" charset="0"/>
                <a:cs typeface="Times New Roman" charset="0"/>
              </a:rPr>
              <a:t>В </a:t>
            </a:r>
            <a:r>
              <a:rPr lang="ru-RU" altLang="ru-RU" dirty="0">
                <a:latin typeface="Times New Roman" charset="0"/>
                <a:cs typeface="Times New Roman" charset="0"/>
              </a:rPr>
              <a:t>дизайн </a:t>
            </a:r>
            <a:r>
              <a:rPr lang="ru-RU" altLang="ru-RU" dirty="0" smtClean="0">
                <a:latin typeface="Times New Roman" charset="0"/>
                <a:cs typeface="Times New Roman" charset="0"/>
              </a:rPr>
              <a:t>добавляется только то, что нужно и только тогда, когда нужно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C88C09B9-2305-4FDD-B8D0-EE919537E77E}" type="slidenum">
              <a:rPr lang="ru-RU" altLang="ru-RU" sz="1400" b="0" smtClean="0"/>
              <a:pPr eaLnBrk="0" hangingPunct="0"/>
              <a:t>94</a:t>
            </a:fld>
            <a:endParaRPr lang="ru-RU" altLang="ru-RU" sz="1400" b="0" smtClean="0"/>
          </a:p>
        </p:txBody>
      </p:sp>
      <p:sp>
        <p:nvSpPr>
          <p:cNvPr id="5" name="Rectangle 3"/>
          <p:cNvSpPr>
            <a:spLocks noChangeAspect="1" noChangeArrowheads="1"/>
          </p:cNvSpPr>
          <p:nvPr/>
        </p:nvSpPr>
        <p:spPr bwMode="auto">
          <a:xfrm>
            <a:off x="0" y="584200"/>
            <a:ext cx="8856663" cy="5410200"/>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Тестирование</a:t>
            </a:r>
          </a:p>
          <a:p>
            <a:pPr algn="ctr">
              <a:lnSpc>
                <a:spcPct val="90000"/>
              </a:lnSpc>
              <a:defRPr/>
            </a:pPr>
            <a:endParaRPr lang="ru-RU" altLang="ru-RU" dirty="0" smtClean="0">
              <a:latin typeface="Times New Roman" charset="0"/>
              <a:cs typeface="Times New Roman" charset="0"/>
            </a:endParaRPr>
          </a:p>
          <a:p>
            <a:pPr algn="just">
              <a:lnSpc>
                <a:spcPct val="90000"/>
              </a:lnSpc>
              <a:defRPr/>
            </a:pPr>
            <a:r>
              <a:rPr lang="ru-RU" altLang="ru-RU" dirty="0" smtClean="0">
                <a:latin typeface="Times New Roman" charset="0"/>
                <a:cs typeface="Times New Roman" charset="0"/>
              </a:rPr>
              <a:t>Тест </a:t>
            </a:r>
            <a:r>
              <a:rPr lang="ru-RU" altLang="ru-RU" b="0" dirty="0" smtClean="0">
                <a:latin typeface="Times New Roman" charset="0"/>
                <a:cs typeface="Times New Roman" charset="0"/>
              </a:rPr>
              <a:t>– это </a:t>
            </a:r>
            <a:r>
              <a:rPr lang="ru-RU" altLang="ru-RU" b="0" dirty="0">
                <a:latin typeface="Times New Roman" charset="0"/>
                <a:cs typeface="Times New Roman" charset="0"/>
              </a:rPr>
              <a:t>процедура, которая позволяет либо подтвердить, либо опровергнуть работоспособность кода. </a:t>
            </a:r>
            <a:endParaRPr lang="ru-RU" altLang="ru-RU" b="0" dirty="0" smtClean="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Для любой функции, описанной в требованиях, предусматривается формирование автоматических тестов. </a:t>
            </a: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Основные разновидности создаваемых тестов:</a:t>
            </a:r>
          </a:p>
          <a:p>
            <a:pPr algn="just">
              <a:lnSpc>
                <a:spcPct val="90000"/>
              </a:lnSpc>
              <a:defRPr/>
            </a:pPr>
            <a:r>
              <a:rPr lang="ru-RU" altLang="ru-RU" b="0" dirty="0">
                <a:latin typeface="Times New Roman" charset="0"/>
                <a:cs typeface="Times New Roman" charset="0"/>
              </a:rPr>
              <a:t>◦ </a:t>
            </a:r>
            <a:r>
              <a:rPr lang="ru-RU" altLang="ru-RU" b="0" dirty="0" smtClean="0">
                <a:latin typeface="Times New Roman" charset="0"/>
                <a:cs typeface="Times New Roman" charset="0"/>
              </a:rPr>
              <a:t>Для тестирования модулей  (создаются </a:t>
            </a:r>
            <a:r>
              <a:rPr lang="ru-RU" altLang="ru-RU" dirty="0" smtClean="0">
                <a:latin typeface="Times New Roman" charset="0"/>
                <a:cs typeface="Times New Roman" charset="0"/>
              </a:rPr>
              <a:t>разработчиками</a:t>
            </a:r>
            <a:r>
              <a:rPr lang="ru-RU" altLang="ru-RU" b="0" dirty="0" smtClean="0">
                <a:latin typeface="Times New Roman" charset="0"/>
                <a:cs typeface="Times New Roman" charset="0"/>
              </a:rPr>
              <a:t>)</a:t>
            </a:r>
          </a:p>
          <a:p>
            <a:pPr algn="just">
              <a:lnSpc>
                <a:spcPct val="90000"/>
              </a:lnSpc>
              <a:defRPr/>
            </a:pPr>
            <a:r>
              <a:rPr lang="ru-RU" altLang="ru-RU" b="0" dirty="0">
                <a:latin typeface="Times New Roman" charset="0"/>
                <a:cs typeface="Times New Roman" charset="0"/>
              </a:rPr>
              <a:t>◦ </a:t>
            </a:r>
            <a:r>
              <a:rPr lang="ru-RU" altLang="ru-RU" b="0" dirty="0" smtClean="0">
                <a:latin typeface="Times New Roman" charset="0"/>
                <a:cs typeface="Times New Roman" charset="0"/>
              </a:rPr>
              <a:t>Для функционального тестирования (создаются </a:t>
            </a:r>
            <a:r>
              <a:rPr lang="ru-RU" altLang="ru-RU" dirty="0" smtClean="0">
                <a:latin typeface="Times New Roman" charset="0"/>
                <a:cs typeface="Times New Roman" charset="0"/>
              </a:rPr>
              <a:t>заказчиком)</a:t>
            </a: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Постоянное пополнение </a:t>
            </a:r>
            <a:r>
              <a:rPr lang="ru-RU" altLang="ru-RU" b="0" dirty="0" err="1" smtClean="0">
                <a:latin typeface="Times New Roman" charset="0"/>
                <a:cs typeface="Times New Roman" charset="0"/>
              </a:rPr>
              <a:t>репозитория</a:t>
            </a:r>
            <a:r>
              <a:rPr lang="ru-RU" altLang="ru-RU" b="0" dirty="0" smtClean="0">
                <a:latin typeface="Times New Roman" charset="0"/>
                <a:cs typeface="Times New Roman" charset="0"/>
              </a:rPr>
              <a:t> тестов</a:t>
            </a: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Код разрабатывается или вместе с тестами или после разработки тестов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2" end="12"/>
                                            </p:txEl>
                                          </p:spTgt>
                                        </p:tgtEl>
                                        <p:attrNameLst>
                                          <p:attrName>style.visibility</p:attrName>
                                        </p:attrNameLst>
                                      </p:cBhvr>
                                      <p:to>
                                        <p:strVal val="visible"/>
                                      </p:to>
                                    </p:set>
                                    <p:animEffect transition="in" filter="fade">
                                      <p:cBhvr>
                                        <p:cTn id="42"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D9422102-DEA4-42D1-8195-DF151DC74FE1}" type="slidenum">
              <a:rPr lang="ru-RU" altLang="ru-RU" sz="1400" b="0" smtClean="0"/>
              <a:pPr eaLnBrk="0" hangingPunct="0"/>
              <a:t>95</a:t>
            </a:fld>
            <a:endParaRPr lang="ru-RU" altLang="ru-RU" sz="1400" b="0" smtClean="0"/>
          </a:p>
        </p:txBody>
      </p:sp>
      <p:sp>
        <p:nvSpPr>
          <p:cNvPr id="5" name="Rectangle 3"/>
          <p:cNvSpPr>
            <a:spLocks noChangeAspect="1" noChangeArrowheads="1"/>
          </p:cNvSpPr>
          <p:nvPr/>
        </p:nvSpPr>
        <p:spPr bwMode="auto">
          <a:xfrm>
            <a:off x="0" y="1304925"/>
            <a:ext cx="9144000" cy="3084513"/>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just">
              <a:lnSpc>
                <a:spcPct val="90000"/>
              </a:lnSpc>
              <a:defRPr/>
            </a:pPr>
            <a:r>
              <a:rPr lang="ru-RU" altLang="ru-RU" dirty="0" err="1" smtClean="0">
                <a:latin typeface="Times New Roman" charset="0"/>
                <a:cs typeface="Times New Roman" charset="0"/>
              </a:rPr>
              <a:t>Рефакторинг</a:t>
            </a:r>
            <a:r>
              <a:rPr lang="ru-RU" altLang="ru-RU" dirty="0">
                <a:latin typeface="Times New Roman" charset="0"/>
                <a:cs typeface="Times New Roman" charset="0"/>
              </a:rPr>
              <a:t> </a:t>
            </a:r>
            <a:r>
              <a:rPr lang="ru-RU" altLang="ru-RU" b="0" dirty="0">
                <a:latin typeface="Times New Roman" charset="0"/>
                <a:cs typeface="Times New Roman" charset="0"/>
              </a:rPr>
              <a:t>– это методика улучшения кода без изменения его функциональности. </a:t>
            </a:r>
            <a:endParaRPr lang="ru-RU" altLang="ru-RU" b="0" dirty="0" smtClean="0">
              <a:latin typeface="Times New Roman" charset="0"/>
              <a:cs typeface="Times New Roman" charset="0"/>
            </a:endParaRP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a:t>
            </a:r>
            <a:r>
              <a:rPr lang="ru-RU" altLang="ru-RU" b="0" dirty="0">
                <a:latin typeface="Times New Roman" charset="0"/>
                <a:cs typeface="Times New Roman" charset="0"/>
              </a:rPr>
              <a:t>Цель </a:t>
            </a:r>
            <a:r>
              <a:rPr lang="ru-RU" altLang="ru-RU" b="0" dirty="0" err="1">
                <a:latin typeface="Times New Roman" charset="0"/>
                <a:cs typeface="Times New Roman" charset="0"/>
              </a:rPr>
              <a:t>рефакторинга</a:t>
            </a:r>
            <a:r>
              <a:rPr lang="ru-RU" altLang="ru-RU" b="0" dirty="0">
                <a:latin typeface="Times New Roman" charset="0"/>
                <a:cs typeface="Times New Roman" charset="0"/>
              </a:rPr>
              <a:t> </a:t>
            </a:r>
            <a:r>
              <a:rPr lang="ru-RU" altLang="ru-RU" b="0" dirty="0" smtClean="0">
                <a:latin typeface="Times New Roman" charset="0"/>
                <a:cs typeface="Times New Roman" charset="0"/>
              </a:rPr>
              <a:t>– сделать </a:t>
            </a:r>
            <a:r>
              <a:rPr lang="ru-RU" altLang="ru-RU" b="0" dirty="0">
                <a:latin typeface="Times New Roman" charset="0"/>
                <a:cs typeface="Times New Roman" charset="0"/>
              </a:rPr>
              <a:t>код программы легче для </a:t>
            </a:r>
            <a:r>
              <a:rPr lang="ru-RU" altLang="ru-RU" b="0" dirty="0" smtClean="0">
                <a:latin typeface="Times New Roman" charset="0"/>
                <a:cs typeface="Times New Roman" charset="0"/>
              </a:rPr>
              <a:t>понимания</a:t>
            </a:r>
          </a:p>
          <a:p>
            <a:pPr algn="just">
              <a:lnSpc>
                <a:spcPct val="90000"/>
              </a:lnSpc>
              <a:defRPr/>
            </a:pPr>
            <a:r>
              <a:rPr lang="ru-RU" altLang="ru-RU" b="0" dirty="0" smtClean="0">
                <a:latin typeface="Times New Roman" charset="0"/>
                <a:cs typeface="Times New Roman" charset="0"/>
              </a:rPr>
              <a:t>►	Изменение программы после добавления новой функциональности</a:t>
            </a:r>
          </a:p>
          <a:p>
            <a:pPr algn="just">
              <a:lnSpc>
                <a:spcPct val="90000"/>
              </a:lnSpc>
              <a:defRPr/>
            </a:pPr>
            <a:r>
              <a:rPr lang="ru-RU" altLang="ru-RU" b="0" dirty="0" smtClean="0">
                <a:latin typeface="Times New Roman" charset="0"/>
                <a:cs typeface="Times New Roman" charset="0"/>
              </a:rPr>
              <a:t>►	Программа до </a:t>
            </a:r>
            <a:r>
              <a:rPr lang="ru-RU" altLang="ru-RU" b="0" dirty="0" err="1">
                <a:latin typeface="Times New Roman" charset="0"/>
                <a:cs typeface="Times New Roman" charset="0"/>
              </a:rPr>
              <a:t>рефакторинга</a:t>
            </a:r>
            <a:r>
              <a:rPr lang="ru-RU" altLang="ru-RU" b="0" dirty="0">
                <a:latin typeface="Times New Roman" charset="0"/>
                <a:cs typeface="Times New Roman" charset="0"/>
              </a:rPr>
              <a:t> функционально </a:t>
            </a:r>
            <a:r>
              <a:rPr lang="ru-RU" altLang="ru-RU" b="0" dirty="0" smtClean="0">
                <a:latin typeface="Times New Roman" charset="0"/>
                <a:cs typeface="Times New Roman" charset="0"/>
              </a:rPr>
              <a:t>эквивалентна программе после </a:t>
            </a:r>
            <a:r>
              <a:rPr lang="ru-RU" altLang="ru-RU" b="0" dirty="0" err="1">
                <a:latin typeface="Times New Roman" charset="0"/>
                <a:cs typeface="Times New Roman" charset="0"/>
              </a:rPr>
              <a:t>рефакторинга</a:t>
            </a:r>
            <a:r>
              <a:rPr lang="ru-RU" altLang="ru-RU" b="0" dirty="0">
                <a:latin typeface="Times New Roman" charset="0"/>
                <a:cs typeface="Times New Roman" charset="0"/>
              </a:rPr>
              <a:t> </a:t>
            </a:r>
            <a:endParaRPr lang="ru-RU" altLang="ru-RU" b="0" dirty="0" smtClean="0">
              <a:latin typeface="Times New Roman" charset="0"/>
              <a:cs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FB7F952D-DE1C-4A52-87B3-1BDD8AF3FF22}" type="slidenum">
              <a:rPr lang="ru-RU" altLang="ru-RU" sz="1400" b="0" smtClean="0"/>
              <a:pPr eaLnBrk="0" hangingPunct="0"/>
              <a:t>96</a:t>
            </a:fld>
            <a:endParaRPr lang="ru-RU" altLang="ru-RU" sz="1400" b="0" smtClean="0"/>
          </a:p>
        </p:txBody>
      </p:sp>
      <p:sp>
        <p:nvSpPr>
          <p:cNvPr id="5" name="Rectangle 3"/>
          <p:cNvSpPr>
            <a:spLocks noChangeAspect="1" noChangeArrowheads="1"/>
          </p:cNvSpPr>
          <p:nvPr/>
        </p:nvSpPr>
        <p:spPr bwMode="auto">
          <a:xfrm>
            <a:off x="0" y="15875"/>
            <a:ext cx="9144000" cy="308292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hlinkClick r:id="rId2" action="ppaction://hlinkfile"/>
              </a:rPr>
              <a:t>Парное программирование</a:t>
            </a:r>
            <a:endParaRPr lang="ru-RU" altLang="ru-RU" dirty="0" smtClean="0">
              <a:latin typeface="Times New Roman" charset="0"/>
              <a:cs typeface="Times New Roman" charset="0"/>
            </a:endParaRPr>
          </a:p>
          <a:p>
            <a:pPr>
              <a:lnSpc>
                <a:spcPct val="90000"/>
              </a:lnSpc>
              <a:defRPr/>
            </a:pPr>
            <a:endParaRPr lang="ru-RU" altLang="ru-RU" dirty="0" smtClean="0">
              <a:latin typeface="Times New Roman" charset="0"/>
              <a:cs typeface="Times New Roman" charset="0"/>
            </a:endParaRPr>
          </a:p>
          <a:p>
            <a:pPr>
              <a:lnSpc>
                <a:spcPct val="90000"/>
              </a:lnSpc>
              <a:defRPr/>
            </a:pPr>
            <a:r>
              <a:rPr lang="ru-RU" altLang="ru-RU" dirty="0" smtClean="0">
                <a:latin typeface="Times New Roman" charset="0"/>
                <a:cs typeface="Times New Roman" charset="0"/>
              </a:rPr>
              <a:t>►	Разработчики работают парами</a:t>
            </a:r>
          </a:p>
          <a:p>
            <a:pPr>
              <a:lnSpc>
                <a:spcPct val="90000"/>
              </a:lnSpc>
              <a:defRPr/>
            </a:pPr>
            <a:r>
              <a:rPr lang="ru-RU" altLang="ru-RU" dirty="0" smtClean="0">
                <a:latin typeface="Times New Roman" charset="0"/>
                <a:cs typeface="Times New Roman" charset="0"/>
              </a:rPr>
              <a:t>►	Партнер с клавиатурой и мышью думает о реализации</a:t>
            </a:r>
          </a:p>
          <a:p>
            <a:pPr>
              <a:lnSpc>
                <a:spcPct val="90000"/>
              </a:lnSpc>
              <a:defRPr/>
            </a:pPr>
            <a:r>
              <a:rPr lang="ru-RU" altLang="ru-RU" dirty="0" smtClean="0">
                <a:latin typeface="Times New Roman" charset="0"/>
                <a:cs typeface="Times New Roman" charset="0"/>
              </a:rPr>
              <a:t>►	Партнер без клавиатуры и мыши думает стратегически:</a:t>
            </a:r>
          </a:p>
          <a:p>
            <a:pPr>
              <a:lnSpc>
                <a:spcPct val="90000"/>
              </a:lnSpc>
              <a:defRPr/>
            </a:pPr>
            <a:r>
              <a:rPr lang="ru-RU" altLang="ru-RU" b="0" dirty="0" smtClean="0">
                <a:latin typeface="Times New Roman" charset="0"/>
                <a:cs typeface="Times New Roman" charset="0"/>
              </a:rPr>
              <a:t>    ◦ Сработает ли данный подход?</a:t>
            </a:r>
          </a:p>
          <a:p>
            <a:pPr>
              <a:lnSpc>
                <a:spcPct val="90000"/>
              </a:lnSpc>
              <a:defRPr/>
            </a:pPr>
            <a:r>
              <a:rPr lang="ru-RU" altLang="ru-RU" b="0" dirty="0" smtClean="0">
                <a:latin typeface="Times New Roman" charset="0"/>
                <a:cs typeface="Times New Roman" charset="0"/>
              </a:rPr>
              <a:t>    ◦ Какие еще тесты нужно разработать?</a:t>
            </a:r>
          </a:p>
          <a:p>
            <a:pPr>
              <a:lnSpc>
                <a:spcPct val="90000"/>
              </a:lnSpc>
              <a:defRPr/>
            </a:pPr>
            <a:r>
              <a:rPr lang="ru-RU" altLang="ru-RU" dirty="0" smtClean="0">
                <a:latin typeface="Times New Roman" charset="0"/>
                <a:cs typeface="Times New Roman" charset="0"/>
              </a:rPr>
              <a:t>►	Состав пар меняется динамически</a:t>
            </a:r>
          </a:p>
          <a:p>
            <a:pPr>
              <a:lnSpc>
                <a:spcPct val="90000"/>
              </a:lnSpc>
              <a:defRPr/>
            </a:pPr>
            <a:r>
              <a:rPr lang="ru-RU" altLang="ru-RU" dirty="0" smtClean="0">
                <a:latin typeface="Times New Roman" charset="0"/>
                <a:cs typeface="Times New Roman" charset="0"/>
              </a:rPr>
              <a:t>►	Высокая эффективность ПП</a:t>
            </a:r>
          </a:p>
        </p:txBody>
      </p:sp>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117850"/>
            <a:ext cx="4464050" cy="333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83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338" y="3098800"/>
            <a:ext cx="4538662" cy="335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8308"/>
                                        </p:tgtEl>
                                        <p:attrNameLst>
                                          <p:attrName>style.visibility</p:attrName>
                                        </p:attrNameLst>
                                      </p:cBhvr>
                                      <p:to>
                                        <p:strVal val="visible"/>
                                      </p:to>
                                    </p:set>
                                    <p:animEffect transition="in" filter="fade">
                                      <p:cBhvr>
                                        <p:cTn id="12" dur="500"/>
                                        <p:tgtEl>
                                          <p:spTgt spid="983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8309"/>
                                        </p:tgtEl>
                                        <p:attrNameLst>
                                          <p:attrName>style.visibility</p:attrName>
                                        </p:attrNameLst>
                                      </p:cBhvr>
                                      <p:to>
                                        <p:strVal val="visible"/>
                                      </p:to>
                                    </p:set>
                                    <p:animEffect transition="in" filter="fade">
                                      <p:cBhvr>
                                        <p:cTn id="17" dur="500"/>
                                        <p:tgtEl>
                                          <p:spTgt spid="983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8275D70F-EAAC-4E52-B420-B0EC53188DC4}" type="slidenum">
              <a:rPr lang="ru-RU" altLang="ru-RU" sz="1400" b="0" smtClean="0"/>
              <a:pPr eaLnBrk="0" hangingPunct="0"/>
              <a:t>97</a:t>
            </a:fld>
            <a:endParaRPr lang="ru-RU" altLang="ru-RU" sz="1400" b="0" smtClean="0"/>
          </a:p>
        </p:txBody>
      </p:sp>
      <p:sp>
        <p:nvSpPr>
          <p:cNvPr id="5" name="Rectangle 3"/>
          <p:cNvSpPr>
            <a:spLocks noChangeAspect="1" noChangeArrowheads="1"/>
          </p:cNvSpPr>
          <p:nvPr/>
        </p:nvSpPr>
        <p:spPr bwMode="auto">
          <a:xfrm>
            <a:off x="6350" y="90488"/>
            <a:ext cx="9144000" cy="175418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Коллективное владение</a:t>
            </a:r>
          </a:p>
          <a:p>
            <a:pPr>
              <a:lnSpc>
                <a:spcPct val="90000"/>
              </a:lnSpc>
              <a:defRPr/>
            </a:pPr>
            <a:endParaRPr lang="ru-RU" altLang="ru-RU" b="0" dirty="0" smtClean="0">
              <a:latin typeface="Times New Roman" charset="0"/>
              <a:cs typeface="Times New Roman" charset="0"/>
            </a:endParaRPr>
          </a:p>
          <a:p>
            <a:pPr>
              <a:lnSpc>
                <a:spcPct val="90000"/>
              </a:lnSpc>
              <a:defRPr/>
            </a:pPr>
            <a:r>
              <a:rPr lang="ru-RU" altLang="ru-RU" b="0" dirty="0" smtClean="0">
                <a:latin typeface="Times New Roman" charset="0"/>
                <a:cs typeface="Times New Roman" charset="0"/>
              </a:rPr>
              <a:t>►	Код – общая собственность</a:t>
            </a:r>
          </a:p>
          <a:p>
            <a:pPr>
              <a:lnSpc>
                <a:spcPct val="90000"/>
              </a:lnSpc>
              <a:defRPr/>
            </a:pPr>
            <a:r>
              <a:rPr lang="ru-RU" altLang="ru-RU" b="0" dirty="0" smtClean="0">
                <a:latin typeface="Times New Roman" charset="0"/>
                <a:cs typeface="Times New Roman" charset="0"/>
              </a:rPr>
              <a:t>►	При необходимости код модифицируется немедленно, независимо от авторства кода</a:t>
            </a:r>
          </a:p>
        </p:txBody>
      </p:sp>
      <p:pic>
        <p:nvPicPr>
          <p:cNvPr id="993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844675"/>
            <a:ext cx="4159250" cy="4905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9332"/>
                                        </p:tgtEl>
                                        <p:attrNameLst>
                                          <p:attrName>style.visibility</p:attrName>
                                        </p:attrNameLst>
                                      </p:cBhvr>
                                      <p:to>
                                        <p:strVal val="visible"/>
                                      </p:to>
                                    </p:set>
                                    <p:animEffect transition="in" filter="fade">
                                      <p:cBhvr>
                                        <p:cTn id="12" dur="500"/>
                                        <p:tgtEl>
                                          <p:spTgt spid="993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9146E91A-6F11-4E5E-A6A6-11CE82983741}" type="slidenum">
              <a:rPr lang="ru-RU" altLang="ru-RU" sz="1400" b="0" smtClean="0"/>
              <a:pPr eaLnBrk="0" hangingPunct="0"/>
              <a:t>98</a:t>
            </a:fld>
            <a:endParaRPr lang="ru-RU" altLang="ru-RU" sz="1400" b="0" smtClean="0"/>
          </a:p>
        </p:txBody>
      </p:sp>
      <p:sp>
        <p:nvSpPr>
          <p:cNvPr id="5" name="Rectangle 3"/>
          <p:cNvSpPr>
            <a:spLocks noChangeAspect="1" noChangeArrowheads="1"/>
          </p:cNvSpPr>
          <p:nvPr/>
        </p:nvSpPr>
        <p:spPr bwMode="auto">
          <a:xfrm>
            <a:off x="107950" y="1449388"/>
            <a:ext cx="8856663" cy="2751137"/>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Непрерывная интеграция</a:t>
            </a: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Код интегрируется раз в несколько часов (не реже 1-го раза в день)</a:t>
            </a:r>
          </a:p>
          <a:p>
            <a:pPr algn="just">
              <a:lnSpc>
                <a:spcPct val="90000"/>
              </a:lnSpc>
              <a:defRPr/>
            </a:pPr>
            <a:r>
              <a:rPr lang="ru-RU" altLang="ru-RU" b="0" dirty="0" smtClean="0">
                <a:latin typeface="Times New Roman" charset="0"/>
                <a:cs typeface="Times New Roman" charset="0"/>
              </a:rPr>
              <a:t>►	Интеграция нового кода заканчивается после прохождения системой всех тестов</a:t>
            </a:r>
          </a:p>
          <a:p>
            <a:pPr algn="just">
              <a:lnSpc>
                <a:spcPct val="90000"/>
              </a:lnSpc>
              <a:defRPr/>
            </a:pPr>
            <a:r>
              <a:rPr lang="ru-RU" altLang="ru-RU" b="0" dirty="0" smtClean="0">
                <a:latin typeface="Times New Roman" charset="0"/>
                <a:cs typeface="Times New Roman" charset="0"/>
              </a:rPr>
              <a:t>►	Ответственны за интеграцию пара, которая внесла изменения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Номер слайда 3"/>
          <p:cNvSpPr>
            <a:spLocks noGrp="1"/>
          </p:cNvSpPr>
          <p:nvPr>
            <p:ph type="sldNum" sz="quarter" idx="4294967295"/>
          </p:nvPr>
        </p:nvSpPr>
        <p:spPr>
          <a:xfrm>
            <a:off x="7920038" y="0"/>
            <a:ext cx="12239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eaLnBrk="0" hangingPunct="0"/>
            <a:fld id="{388467DE-7BD9-4D66-AB99-D8DF023600EF}" type="slidenum">
              <a:rPr lang="ru-RU" altLang="ru-RU" sz="1400" b="0" smtClean="0"/>
              <a:pPr eaLnBrk="0" hangingPunct="0"/>
              <a:t>99</a:t>
            </a:fld>
            <a:endParaRPr lang="ru-RU" altLang="ru-RU" sz="1400" b="0" smtClean="0"/>
          </a:p>
        </p:txBody>
      </p:sp>
      <p:sp>
        <p:nvSpPr>
          <p:cNvPr id="5" name="Rectangle 3"/>
          <p:cNvSpPr>
            <a:spLocks noChangeAspect="1" noChangeArrowheads="1"/>
          </p:cNvSpPr>
          <p:nvPr/>
        </p:nvSpPr>
        <p:spPr bwMode="auto">
          <a:xfrm>
            <a:off x="-14288" y="571500"/>
            <a:ext cx="9144001" cy="2085975"/>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a:spAutoFit/>
          </a:bodyPr>
          <a:lstStyle>
            <a:lvl1pPr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algn="r" eaLnBrk="0" fontAlgn="base" hangingPunct="0">
              <a:lnSpc>
                <a:spcPct val="90000"/>
              </a:lnSpc>
              <a:spcBef>
                <a:spcPct val="0"/>
              </a:spcBef>
              <a:spcAft>
                <a:spcPct val="0"/>
              </a:spcAft>
              <a:defRPr sz="2400" b="1">
                <a:solidFill>
                  <a:schemeClr val="bg1"/>
                </a:solidFill>
                <a:latin typeface="Arial Unicode MS" pitchFamily="34" charset="-128"/>
              </a:defRPr>
            </a:lvl6pPr>
            <a:lvl7pPr marL="2971800" indent="-228600" algn="r" eaLnBrk="0" fontAlgn="base" hangingPunct="0">
              <a:lnSpc>
                <a:spcPct val="90000"/>
              </a:lnSpc>
              <a:spcBef>
                <a:spcPct val="0"/>
              </a:spcBef>
              <a:spcAft>
                <a:spcPct val="0"/>
              </a:spcAft>
              <a:defRPr sz="2400" b="1">
                <a:solidFill>
                  <a:schemeClr val="bg1"/>
                </a:solidFill>
                <a:latin typeface="Arial Unicode MS" pitchFamily="34" charset="-128"/>
              </a:defRPr>
            </a:lvl7pPr>
            <a:lvl8pPr marL="3429000" indent="-228600" algn="r" eaLnBrk="0" fontAlgn="base" hangingPunct="0">
              <a:lnSpc>
                <a:spcPct val="90000"/>
              </a:lnSpc>
              <a:spcBef>
                <a:spcPct val="0"/>
              </a:spcBef>
              <a:spcAft>
                <a:spcPct val="0"/>
              </a:spcAft>
              <a:defRPr sz="2400" b="1">
                <a:solidFill>
                  <a:schemeClr val="bg1"/>
                </a:solidFill>
                <a:latin typeface="Arial Unicode MS" pitchFamily="34" charset="-128"/>
              </a:defRPr>
            </a:lvl8pPr>
            <a:lvl9pPr marL="3886200" indent="-228600" algn="r" eaLnBrk="0" fontAlgn="base" hangingPunct="0">
              <a:lnSpc>
                <a:spcPct val="90000"/>
              </a:lnSpc>
              <a:spcBef>
                <a:spcPct val="0"/>
              </a:spcBef>
              <a:spcAft>
                <a:spcPct val="0"/>
              </a:spcAft>
              <a:defRPr sz="2400" b="1">
                <a:solidFill>
                  <a:schemeClr val="bg1"/>
                </a:solidFill>
                <a:latin typeface="Arial Unicode MS" pitchFamily="34" charset="-128"/>
              </a:defRPr>
            </a:lvl9pPr>
          </a:lstStyle>
          <a:p>
            <a:pPr algn="ctr">
              <a:lnSpc>
                <a:spcPct val="90000"/>
              </a:lnSpc>
              <a:defRPr/>
            </a:pPr>
            <a:r>
              <a:rPr lang="ru-RU" altLang="ru-RU" dirty="0" smtClean="0">
                <a:latin typeface="Times New Roman" charset="0"/>
                <a:cs typeface="Times New Roman" charset="0"/>
              </a:rPr>
              <a:t>40-часовая неделя</a:t>
            </a:r>
          </a:p>
          <a:p>
            <a:pPr algn="just">
              <a:lnSpc>
                <a:spcPct val="90000"/>
              </a:lnSpc>
              <a:defRPr/>
            </a:pPr>
            <a:endParaRPr lang="ru-RU" altLang="ru-RU" b="0" dirty="0" smtClean="0">
              <a:latin typeface="Times New Roman" charset="0"/>
              <a:cs typeface="Times New Roman" charset="0"/>
            </a:endParaRPr>
          </a:p>
          <a:p>
            <a:pPr algn="just">
              <a:lnSpc>
                <a:spcPct val="90000"/>
              </a:lnSpc>
              <a:defRPr/>
            </a:pPr>
            <a:r>
              <a:rPr lang="ru-RU" altLang="ru-RU" b="0" dirty="0" smtClean="0">
                <a:latin typeface="Times New Roman" charset="0"/>
                <a:cs typeface="Times New Roman" charset="0"/>
              </a:rPr>
              <a:t>►	Сверхурочные – крайне нежелательны</a:t>
            </a:r>
          </a:p>
          <a:p>
            <a:pPr algn="just">
              <a:lnSpc>
                <a:spcPct val="90000"/>
              </a:lnSpc>
              <a:defRPr/>
            </a:pPr>
            <a:r>
              <a:rPr lang="ru-RU" altLang="ru-RU" b="0" dirty="0" smtClean="0">
                <a:latin typeface="Times New Roman" charset="0"/>
                <a:cs typeface="Times New Roman" charset="0"/>
              </a:rPr>
              <a:t>►	Если постоянно требуется переработка, значит плохо организована работа</a:t>
            </a:r>
          </a:p>
          <a:p>
            <a:pPr algn="just">
              <a:lnSpc>
                <a:spcPct val="90000"/>
              </a:lnSpc>
              <a:defRPr/>
            </a:pPr>
            <a:r>
              <a:rPr lang="ru-RU" altLang="ru-RU" b="0" dirty="0" smtClean="0">
                <a:latin typeface="Times New Roman" charset="0"/>
                <a:cs typeface="Times New Roman" charset="0"/>
              </a:rPr>
              <a:t>►	Отпуск – обязателен</a:t>
            </a:r>
          </a:p>
        </p:txBody>
      </p:sp>
      <p:pic>
        <p:nvPicPr>
          <p:cNvPr id="1013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73350"/>
            <a:ext cx="6300787" cy="4068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1380"/>
                                        </p:tgtEl>
                                        <p:attrNameLst>
                                          <p:attrName>style.visibility</p:attrName>
                                        </p:attrNameLst>
                                      </p:cBhvr>
                                      <p:to>
                                        <p:strVal val="visible"/>
                                      </p:to>
                                    </p:set>
                                    <p:animEffect transition="in" filter="fade">
                                      <p:cBhvr>
                                        <p:cTn id="12" dur="500"/>
                                        <p:tgtEl>
                                          <p:spTgt spid="1013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Пиксел">
  <a:themeElements>
    <a:clrScheme name="Пиксел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fontScheme name="Пиксел">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Пиксел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Пиксел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Пиксел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Пиксел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Пиксел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Пиксел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Пиксел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Пиксел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Пиксел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Пиксел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Пиксел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Пиксел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7591</TotalTime>
  <Words>4402</Words>
  <Application>Microsoft Office PowerPoint</Application>
  <PresentationFormat>Экран (4:3)</PresentationFormat>
  <Paragraphs>1356</Paragraphs>
  <Slides>114</Slides>
  <Notes>42</Notes>
  <HiddenSlides>0</HiddenSlides>
  <MMClips>0</MMClips>
  <ScaleCrop>false</ScaleCrop>
  <HeadingPairs>
    <vt:vector size="4" baseType="variant">
      <vt:variant>
        <vt:lpstr>Тема</vt:lpstr>
      </vt:variant>
      <vt:variant>
        <vt:i4>1</vt:i4>
      </vt:variant>
      <vt:variant>
        <vt:lpstr>Заголовки слайдов</vt:lpstr>
      </vt:variant>
      <vt:variant>
        <vt:i4>114</vt:i4>
      </vt:variant>
    </vt:vector>
  </HeadingPairs>
  <TitlesOfParts>
    <vt:vector size="115" baseType="lpstr">
      <vt:lpstr>2_Пиксел</vt:lpstr>
      <vt:lpstr>Презентация PowerPoint</vt:lpstr>
      <vt:lpstr>Объектно-ориентированное и прототипное проектирование АС</vt:lpstr>
      <vt:lpstr>Вопросы:</vt:lpstr>
      <vt:lpstr>Презентация PowerPoint</vt:lpstr>
      <vt:lpstr>Презентация PowerPoint</vt:lpstr>
      <vt:lpstr>Четыре «П» разработки АСЗИ (ПО)</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CASE-технологии </vt:lpstr>
      <vt:lpstr>Презентация PowerPoint</vt:lpstr>
    </vt:vector>
  </TitlesOfParts>
  <Manager>Гайдамакин Н.А.</Manager>
  <Company>УрГУ</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ИАД</dc:title>
  <dc:subject>Тема1_1</dc:subject>
  <dc:creator>Федин Ф.О.</dc:creator>
  <cp:lastModifiedBy>Владимир</cp:lastModifiedBy>
  <cp:revision>1380</cp:revision>
  <cp:lastPrinted>2013-01-20T08:20:19Z</cp:lastPrinted>
  <dcterms:created xsi:type="dcterms:W3CDTF">2000-06-12T12:23:16Z</dcterms:created>
  <dcterms:modified xsi:type="dcterms:W3CDTF">2023-05-05T10:22:59Z</dcterms:modified>
  <cp:category>Кафедра прикладной информатики в управлении</cp:category>
</cp:coreProperties>
</file>